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62" r:id="rId4"/>
    <p:sldId id="264" r:id="rId5"/>
    <p:sldId id="265" r:id="rId6"/>
    <p:sldId id="263" r:id="rId7"/>
    <p:sldId id="261" r:id="rId8"/>
    <p:sldId id="258" r:id="rId9"/>
    <p:sldId id="25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8" autoAdjust="0"/>
    <p:restoredTop sz="94660"/>
  </p:normalViewPr>
  <p:slideViewPr>
    <p:cSldViewPr snapToGrid="0" snapToObjects="1">
      <p:cViewPr varScale="1">
        <p:scale>
          <a:sx n="142" d="100"/>
          <a:sy n="142" d="100"/>
        </p:scale>
        <p:origin x="-25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68CD8E-FC8C-F74A-AC79-44C42BB3EF7C}" type="datetimeFigureOut">
              <a:rPr lang="en-US" smtClean="0"/>
              <a:t>02/07/20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41887184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8CD8E-FC8C-F74A-AC79-44C42BB3EF7C}" type="datetimeFigureOut">
              <a:rPr lang="en-US" smtClean="0"/>
              <a:t>02/07/20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394714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2268CD8E-FC8C-F74A-AC79-44C42BB3EF7C}" type="datetimeFigureOut">
              <a:rPr lang="en-US" smtClean="0"/>
              <a:t>02/07/20</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362448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8CD8E-FC8C-F74A-AC79-44C42BB3EF7C}" type="datetimeFigureOut">
              <a:rPr lang="en-US" smtClean="0"/>
              <a:t>02/07/20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352692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68CD8E-FC8C-F74A-AC79-44C42BB3EF7C}" type="datetimeFigureOut">
              <a:rPr lang="en-US" smtClean="0"/>
              <a:t>02/07/20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10F420D-F755-9249-823A-DA2AB0A089C5}" type="slidenum">
              <a:rPr lang="en-US" smtClean="0"/>
              <a:t>‹#›</a:t>
            </a:fld>
            <a:endParaRPr lang="en-US"/>
          </a:p>
        </p:txBody>
      </p:sp>
    </p:spTree>
    <p:extLst>
      <p:ext uri="{BB962C8B-B14F-4D97-AF65-F5344CB8AC3E}">
        <p14:creationId xmlns:p14="http://schemas.microsoft.com/office/powerpoint/2010/main" val="37084908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68CD8E-FC8C-F74A-AC79-44C42BB3EF7C}" type="datetimeFigureOut">
              <a:rPr lang="en-US" smtClean="0"/>
              <a:t>02/07/20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295334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68CD8E-FC8C-F74A-AC79-44C42BB3EF7C}" type="datetimeFigureOut">
              <a:rPr lang="en-US" smtClean="0"/>
              <a:t>02/07/20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383736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68CD8E-FC8C-F74A-AC79-44C42BB3EF7C}" type="datetimeFigureOut">
              <a:rPr lang="en-US" smtClean="0"/>
              <a:t>02/07/20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138580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8CD8E-FC8C-F74A-AC79-44C42BB3EF7C}" type="datetimeFigureOut">
              <a:rPr lang="en-US" smtClean="0"/>
              <a:t>02/07/20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382772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68CD8E-FC8C-F74A-AC79-44C42BB3EF7C}" type="datetimeFigureOut">
              <a:rPr lang="en-US" smtClean="0"/>
              <a:t>02/07/20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427619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68CD8E-FC8C-F74A-AC79-44C42BB3EF7C}" type="datetimeFigureOut">
              <a:rPr lang="en-US" smtClean="0"/>
              <a:t>02/07/20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F420D-F755-9249-823A-DA2AB0A089C5}" type="slidenum">
              <a:rPr lang="en-US" smtClean="0"/>
              <a:t>‹#›</a:t>
            </a:fld>
            <a:endParaRPr lang="en-US"/>
          </a:p>
        </p:txBody>
      </p:sp>
    </p:spTree>
    <p:extLst>
      <p:ext uri="{BB962C8B-B14F-4D97-AF65-F5344CB8AC3E}">
        <p14:creationId xmlns:p14="http://schemas.microsoft.com/office/powerpoint/2010/main" val="31981198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2268CD8E-FC8C-F74A-AC79-44C42BB3EF7C}" type="datetimeFigureOut">
              <a:rPr lang="en-US" smtClean="0"/>
              <a:t>02/07/20</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D10F420D-F755-9249-823A-DA2AB0A089C5}" type="slidenum">
              <a:rPr lang="en-US" smtClean="0"/>
              <a:t>‹#›</a:t>
            </a:fld>
            <a:endParaRPr lang="en-US"/>
          </a:p>
        </p:txBody>
      </p:sp>
    </p:spTree>
    <p:extLst>
      <p:ext uri="{BB962C8B-B14F-4D97-AF65-F5344CB8AC3E}">
        <p14:creationId xmlns:p14="http://schemas.microsoft.com/office/powerpoint/2010/main" val="197451307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Year 7 </a:t>
            </a:r>
            <a:r>
              <a:rPr lang="en-US" dirty="0" smtClean="0"/>
              <a:t>dance</a:t>
            </a:r>
            <a:br>
              <a:rPr lang="en-US" dirty="0" smtClean="0"/>
            </a:br>
            <a:r>
              <a:rPr lang="en-US" dirty="0" smtClean="0"/>
              <a:t>Langdon Park school</a:t>
            </a:r>
            <a:endParaRPr lang="en-US" dirty="0"/>
          </a:p>
        </p:txBody>
      </p:sp>
      <p:pic>
        <p:nvPicPr>
          <p:cNvPr id="4" name="Picture 2" descr="BA(Hons) Dance &amp; Choreography degree course | Falmouth University">
            <a:extLst>
              <a:ext uri="{FF2B5EF4-FFF2-40B4-BE49-F238E27FC236}">
                <a16:creationId xmlns:a16="http://schemas.microsoft.com/office/drawing/2014/main" xmlns="" id="{11F1DE36-718A-4CBC-8EF5-1201B5A93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3977"/>
            <a:ext cx="4323644" cy="24654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nefits of Dance: 8 Benefits for Adults and Kids">
            <a:extLst>
              <a:ext uri="{FF2B5EF4-FFF2-40B4-BE49-F238E27FC236}">
                <a16:creationId xmlns:a16="http://schemas.microsoft.com/office/drawing/2014/main" xmlns="" id="{428792FA-950C-4E68-9A20-2859D5691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264" y="12351"/>
            <a:ext cx="4485737" cy="21540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51"/>
            <a:ext cx="4658264" cy="215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644" y="4433977"/>
            <a:ext cx="4820356" cy="242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86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7772400" cy="1508760"/>
          </a:xfrm>
        </p:spPr>
        <p:txBody>
          <a:bodyPr/>
          <a:lstStyle/>
          <a:p>
            <a:r>
              <a:rPr lang="en-US" dirty="0"/>
              <a:t>Introduction to Dance</a:t>
            </a:r>
          </a:p>
        </p:txBody>
      </p:sp>
      <p:sp>
        <p:nvSpPr>
          <p:cNvPr id="3" name="Content Placeholder 2"/>
          <p:cNvSpPr>
            <a:spLocks noGrp="1"/>
          </p:cNvSpPr>
          <p:nvPr>
            <p:ph idx="1"/>
          </p:nvPr>
        </p:nvSpPr>
        <p:spPr>
          <a:xfrm>
            <a:off x="314083" y="2011680"/>
            <a:ext cx="8553872" cy="4206240"/>
          </a:xfrm>
        </p:spPr>
        <p:txBody>
          <a:bodyPr>
            <a:normAutofit lnSpcReduction="10000"/>
          </a:bodyPr>
          <a:lstStyle/>
          <a:p>
            <a:pPr marL="0" indent="0">
              <a:buNone/>
            </a:pPr>
            <a:r>
              <a:rPr lang="en-US" dirty="0"/>
              <a:t>Dance is a performing art form that is the rhythmic and expressive movement of the body accompanied by music or sounds. It has been said to be the mother of the arts, for it’s the oldest of the art which reflects human need to communicate different emotions such as joy, grief, excitement and many more</a:t>
            </a:r>
            <a:r>
              <a:rPr lang="en-US" dirty="0" smtClean="0"/>
              <a:t>!</a:t>
            </a:r>
          </a:p>
          <a:p>
            <a:pPr marL="0" indent="0">
              <a:buNone/>
            </a:pPr>
            <a:endParaRPr lang="en-US" dirty="0"/>
          </a:p>
          <a:p>
            <a:pPr marL="0" indent="0">
              <a:buNone/>
            </a:pPr>
            <a:r>
              <a:rPr lang="en-US" dirty="0" smtClean="0"/>
              <a:t>Dance </a:t>
            </a:r>
            <a:r>
              <a:rPr lang="en-US" dirty="0"/>
              <a:t>has evolved from healing rituals to Greek Dance, from dance in Indian culture to </a:t>
            </a:r>
            <a:r>
              <a:rPr lang="en-US" dirty="0" smtClean="0"/>
              <a:t>Contemporary </a:t>
            </a:r>
            <a:r>
              <a:rPr lang="en-US" dirty="0"/>
              <a:t>dance and to social dance. All forms can be traced back to historical, traditional, ceremonial and ethnic dance. </a:t>
            </a:r>
            <a:endParaRPr lang="en-US" dirty="0" smtClean="0"/>
          </a:p>
          <a:p>
            <a:pPr marL="0" indent="0">
              <a:buNone/>
            </a:pPr>
            <a:endParaRPr lang="en-US" dirty="0" smtClean="0"/>
          </a:p>
          <a:p>
            <a:pPr marL="0" indent="0">
              <a:buNone/>
            </a:pPr>
            <a:r>
              <a:rPr lang="en-US" dirty="0" smtClean="0"/>
              <a:t>You will learn to choreograph, perform and appreciate dances from different styles. </a:t>
            </a:r>
            <a:endParaRPr lang="en-US" dirty="0"/>
          </a:p>
          <a:p>
            <a:pPr marL="0" indent="0">
              <a:buNone/>
            </a:pPr>
            <a:endParaRPr lang="en-US" dirty="0"/>
          </a:p>
        </p:txBody>
      </p:sp>
    </p:spTree>
    <p:extLst>
      <p:ext uri="{BB962C8B-B14F-4D97-AF65-F5344CB8AC3E}">
        <p14:creationId xmlns:p14="http://schemas.microsoft.com/office/powerpoint/2010/main" val="43186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8FB4A-20D1-4A9A-85B0-C7A52D0ACAFB}"/>
              </a:ext>
            </a:extLst>
          </p:cNvPr>
          <p:cNvSpPr>
            <a:spLocks noGrp="1"/>
          </p:cNvSpPr>
          <p:nvPr>
            <p:ph type="title"/>
          </p:nvPr>
        </p:nvSpPr>
        <p:spPr>
          <a:xfrm>
            <a:off x="52060" y="244686"/>
            <a:ext cx="7772400" cy="1508760"/>
          </a:xfrm>
        </p:spPr>
        <p:txBody>
          <a:bodyPr>
            <a:normAutofit/>
          </a:bodyPr>
          <a:lstStyle/>
          <a:p>
            <a:r>
              <a:rPr lang="en-US" sz="3600" dirty="0"/>
              <a:t>Reasons why </a:t>
            </a:r>
            <a:r>
              <a:rPr lang="en-US" sz="3600" dirty="0" smtClean="0"/>
              <a:t>people </a:t>
            </a:r>
            <a:r>
              <a:rPr lang="en-US" sz="3600" dirty="0"/>
              <a:t>dance</a:t>
            </a:r>
            <a:endParaRPr lang="en-GB" sz="3600" dirty="0"/>
          </a:p>
        </p:txBody>
      </p:sp>
      <p:sp>
        <p:nvSpPr>
          <p:cNvPr id="3" name="Content Placeholder 2">
            <a:extLst>
              <a:ext uri="{FF2B5EF4-FFF2-40B4-BE49-F238E27FC236}">
                <a16:creationId xmlns:a16="http://schemas.microsoft.com/office/drawing/2014/main" xmlns="" id="{6CE5E1B3-9F5A-482B-9EB2-1B078BB4AD81}"/>
              </a:ext>
            </a:extLst>
          </p:cNvPr>
          <p:cNvSpPr>
            <a:spLocks noGrp="1"/>
          </p:cNvSpPr>
          <p:nvPr>
            <p:ph idx="1"/>
          </p:nvPr>
        </p:nvSpPr>
        <p:spPr/>
        <p:txBody>
          <a:bodyPr>
            <a:normAutofit fontScale="92500" lnSpcReduction="10000"/>
          </a:bodyPr>
          <a:lstStyle/>
          <a:p>
            <a:r>
              <a:rPr lang="en-US" sz="1800" dirty="0"/>
              <a:t>We were born to dance – before we can walk we bounce to music!</a:t>
            </a:r>
          </a:p>
          <a:p>
            <a:r>
              <a:rPr lang="en-US" sz="1800" dirty="0"/>
              <a:t>It has been used to worship</a:t>
            </a:r>
          </a:p>
          <a:p>
            <a:r>
              <a:rPr lang="en-US" sz="1800" dirty="0"/>
              <a:t>It is an expression of the joy and emotions one feels</a:t>
            </a:r>
          </a:p>
          <a:p>
            <a:r>
              <a:rPr lang="en-US" sz="1800" dirty="0"/>
              <a:t>It breaks the monotony of daily activities</a:t>
            </a:r>
          </a:p>
          <a:p>
            <a:r>
              <a:rPr lang="en-US" sz="1800" dirty="0"/>
              <a:t>It serves to entertain others</a:t>
            </a:r>
          </a:p>
          <a:p>
            <a:r>
              <a:rPr lang="en-US" sz="1800" dirty="0"/>
              <a:t>It gives beauty and inspiration to others</a:t>
            </a:r>
          </a:p>
          <a:p>
            <a:r>
              <a:rPr lang="en-US" sz="1800" dirty="0"/>
              <a:t>It provides personal and effectiveness of communication </a:t>
            </a:r>
          </a:p>
          <a:p>
            <a:r>
              <a:rPr lang="en-US" sz="1800" dirty="0"/>
              <a:t>It asserts individuality</a:t>
            </a:r>
          </a:p>
          <a:p>
            <a:r>
              <a:rPr lang="en-US" sz="1800" dirty="0"/>
              <a:t>It can be used to celebrate, mourn, heal, give thanks, preserve cultural heritage</a:t>
            </a:r>
          </a:p>
          <a:p>
            <a:r>
              <a:rPr lang="en-US" sz="1800" dirty="0"/>
              <a:t>It develops memory and imagination when you choreograph and learn dances</a:t>
            </a:r>
          </a:p>
          <a:p>
            <a:r>
              <a:rPr lang="en-US" sz="1800" dirty="0"/>
              <a:t>It develops physical </a:t>
            </a:r>
            <a:r>
              <a:rPr lang="en-US" sz="1800" dirty="0" smtClean="0"/>
              <a:t>fitness, </a:t>
            </a:r>
            <a:r>
              <a:rPr lang="en-US" sz="1800" dirty="0"/>
              <a:t>uplifts your mood and restores happiness</a:t>
            </a:r>
          </a:p>
          <a:p>
            <a:endParaRPr lang="en-GB" sz="1800" dirty="0"/>
          </a:p>
        </p:txBody>
      </p:sp>
      <p:pic>
        <p:nvPicPr>
          <p:cNvPr id="5" name="Graphic 4" descr="Dancing">
            <a:extLst>
              <a:ext uri="{FF2B5EF4-FFF2-40B4-BE49-F238E27FC236}">
                <a16:creationId xmlns:a16="http://schemas.microsoft.com/office/drawing/2014/main" xmlns="" id="{8BFBC54A-47F2-4704-805B-73947F46CE5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672892" y="5540561"/>
            <a:ext cx="1213556" cy="1213556"/>
          </a:xfrm>
          <a:prstGeom prst="rect">
            <a:avLst/>
          </a:prstGeom>
        </p:spPr>
      </p:pic>
      <p:sp>
        <p:nvSpPr>
          <p:cNvPr id="6" name="Rectangle 5">
            <a:extLst>
              <a:ext uri="{FF2B5EF4-FFF2-40B4-BE49-F238E27FC236}">
                <a16:creationId xmlns:a16="http://schemas.microsoft.com/office/drawing/2014/main" xmlns="" id="{1A2B395E-B02E-4D59-964A-6A9636ACD500}"/>
              </a:ext>
            </a:extLst>
          </p:cNvPr>
          <p:cNvSpPr/>
          <p:nvPr/>
        </p:nvSpPr>
        <p:spPr>
          <a:xfrm>
            <a:off x="6174242" y="2547877"/>
            <a:ext cx="2889955" cy="2308324"/>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Can you think of any more reasons?</a:t>
            </a:r>
          </a:p>
        </p:txBody>
      </p:sp>
      <p:pic>
        <p:nvPicPr>
          <p:cNvPr id="7" name="Picture 4" descr="Dancer Images, Stock Photos &amp; Vectors | Shutterstock">
            <a:extLst>
              <a:ext uri="{FF2B5EF4-FFF2-40B4-BE49-F238E27FC236}">
                <a16:creationId xmlns:a16="http://schemas.microsoft.com/office/drawing/2014/main" xmlns="" id="{B9B2A74F-37D9-4A87-9838-2A38867194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62" b="9401"/>
          <a:stretch/>
        </p:blipFill>
        <p:spPr bwMode="auto">
          <a:xfrm>
            <a:off x="6636342" y="625360"/>
            <a:ext cx="2073100" cy="86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4FE23-3F1F-4EB4-913D-4A8143E25687}"/>
              </a:ext>
            </a:extLst>
          </p:cNvPr>
          <p:cNvSpPr>
            <a:spLocks noGrp="1"/>
          </p:cNvSpPr>
          <p:nvPr>
            <p:ph type="title"/>
          </p:nvPr>
        </p:nvSpPr>
        <p:spPr>
          <a:xfrm>
            <a:off x="0" y="284176"/>
            <a:ext cx="9342408" cy="1508760"/>
          </a:xfrm>
        </p:spPr>
        <p:txBody>
          <a:bodyPr/>
          <a:lstStyle/>
          <a:p>
            <a:r>
              <a:rPr lang="en-US" dirty="0"/>
              <a:t>Why studying dance </a:t>
            </a:r>
            <a:r>
              <a:rPr lang="en-US" dirty="0" smtClean="0"/>
              <a:t>is important</a:t>
            </a:r>
            <a:endParaRPr lang="en-GB" dirty="0"/>
          </a:p>
        </p:txBody>
      </p:sp>
      <p:sp>
        <p:nvSpPr>
          <p:cNvPr id="3" name="Content Placeholder 2">
            <a:extLst>
              <a:ext uri="{FF2B5EF4-FFF2-40B4-BE49-F238E27FC236}">
                <a16:creationId xmlns:a16="http://schemas.microsoft.com/office/drawing/2014/main" xmlns="" id="{C1A7EB9B-7548-46C3-8717-20AD174828A0}"/>
              </a:ext>
            </a:extLst>
          </p:cNvPr>
          <p:cNvSpPr>
            <a:spLocks noGrp="1"/>
          </p:cNvSpPr>
          <p:nvPr>
            <p:ph idx="1"/>
          </p:nvPr>
        </p:nvSpPr>
        <p:spPr>
          <a:xfrm>
            <a:off x="0" y="1792937"/>
            <a:ext cx="9144000" cy="5285196"/>
          </a:xfrm>
        </p:spPr>
        <p:txBody>
          <a:bodyPr>
            <a:normAutofit fontScale="77500" lnSpcReduction="20000"/>
          </a:bodyPr>
          <a:lstStyle/>
          <a:p>
            <a:r>
              <a:rPr lang="en-US" dirty="0"/>
              <a:t>Strong link between educational achievement and dance – dancers have strong discipline and commitment. Those who study dance are more self motivated and focused</a:t>
            </a:r>
          </a:p>
          <a:p>
            <a:r>
              <a:rPr lang="en-US" dirty="0"/>
              <a:t>Increase confidence</a:t>
            </a:r>
          </a:p>
          <a:p>
            <a:r>
              <a:rPr lang="en-US" dirty="0"/>
              <a:t>Develop transferrable skills – communication, resilience and leadership</a:t>
            </a:r>
          </a:p>
          <a:p>
            <a:r>
              <a:rPr lang="en-US" dirty="0"/>
              <a:t>Dance engages the artistic processes of creating, performing and critical analysis. </a:t>
            </a:r>
          </a:p>
          <a:p>
            <a:r>
              <a:rPr lang="en-US" dirty="0" smtClean="0"/>
              <a:t>Requires lots of skills </a:t>
            </a:r>
            <a:r>
              <a:rPr lang="en-US" dirty="0"/>
              <a:t>such as the ability to read symbols, implement critical thinking, nonverbal reasoning and expression, create and exchange ideas, work in collaboration with others, and understand different culture and societies. </a:t>
            </a:r>
          </a:p>
          <a:p>
            <a:r>
              <a:rPr lang="en-US" dirty="0"/>
              <a:t>Through dance, children can gain </a:t>
            </a:r>
            <a:r>
              <a:rPr lang="en-US" dirty="0" smtClean="0"/>
              <a:t>lots of </a:t>
            </a:r>
            <a:r>
              <a:rPr lang="en-US" dirty="0"/>
              <a:t>important developments; sensory and spatial awareness, coordination, concentration and mobility.</a:t>
            </a:r>
          </a:p>
          <a:p>
            <a:r>
              <a:rPr lang="en-US" dirty="0"/>
              <a:t>At a time when children spend their time more and more in front of a computer or television, the escape Dance offers has never been more important.</a:t>
            </a:r>
          </a:p>
          <a:p>
            <a:r>
              <a:rPr lang="en-US" dirty="0"/>
              <a:t>It brings people together and working towards a joint goal</a:t>
            </a:r>
          </a:p>
          <a:p>
            <a:r>
              <a:rPr lang="en-GB" dirty="0"/>
              <a:t>It gives a boost to a creative mind and helps to be more humble and compassionate </a:t>
            </a:r>
            <a:r>
              <a:rPr lang="en-GB" dirty="0" smtClean="0"/>
              <a:t>to others</a:t>
            </a:r>
            <a:r>
              <a:rPr lang="en-GB" dirty="0"/>
              <a:t>.</a:t>
            </a:r>
          </a:p>
          <a:p>
            <a:r>
              <a:rPr lang="en-US" dirty="0"/>
              <a:t>It teaches us how to </a:t>
            </a:r>
            <a:r>
              <a:rPr lang="en-US" dirty="0" smtClean="0"/>
              <a:t>perform</a:t>
            </a:r>
          </a:p>
          <a:p>
            <a:r>
              <a:rPr lang="en-GB" sz="2100" dirty="0"/>
              <a:t>People who dance tend to have higher self-esteem and are more </a:t>
            </a:r>
            <a:r>
              <a:rPr lang="en-GB" sz="2100" dirty="0" smtClean="0"/>
              <a:t>positiv</a:t>
            </a:r>
            <a:r>
              <a:rPr lang="en-GB" sz="2300" dirty="0" smtClean="0"/>
              <a:t>e</a:t>
            </a:r>
            <a:endParaRPr lang="en-US" sz="2100" dirty="0"/>
          </a:p>
          <a:p>
            <a:r>
              <a:rPr lang="en-US" dirty="0"/>
              <a:t>Above all, we come out of out comfort zone</a:t>
            </a:r>
            <a:endParaRPr lang="en-GB" dirty="0"/>
          </a:p>
        </p:txBody>
      </p:sp>
    </p:spTree>
    <p:extLst>
      <p:ext uri="{BB962C8B-B14F-4D97-AF65-F5344CB8AC3E}">
        <p14:creationId xmlns:p14="http://schemas.microsoft.com/office/powerpoint/2010/main" val="379778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CB387-BE96-4D11-A4D8-BA905735A33D}"/>
              </a:ext>
            </a:extLst>
          </p:cNvPr>
          <p:cNvSpPr>
            <a:spLocks noGrp="1"/>
          </p:cNvSpPr>
          <p:nvPr>
            <p:ph type="title"/>
          </p:nvPr>
        </p:nvSpPr>
        <p:spPr>
          <a:xfrm>
            <a:off x="97997" y="156612"/>
            <a:ext cx="7772400" cy="1508760"/>
          </a:xfrm>
        </p:spPr>
        <p:txBody>
          <a:bodyPr>
            <a:normAutofit/>
          </a:bodyPr>
          <a:lstStyle/>
          <a:p>
            <a:r>
              <a:rPr lang="en-US" sz="3200" dirty="0"/>
              <a:t>What will you </a:t>
            </a:r>
            <a:r>
              <a:rPr lang="en-US" sz="3200" dirty="0" smtClean="0"/>
              <a:t>learn in year </a:t>
            </a:r>
            <a:r>
              <a:rPr lang="en-US" sz="3200" dirty="0"/>
              <a:t>7</a:t>
            </a:r>
            <a:endParaRPr lang="en-GB" sz="3200" dirty="0"/>
          </a:p>
        </p:txBody>
      </p:sp>
      <p:pic>
        <p:nvPicPr>
          <p:cNvPr id="4" name="Picture 4" descr="Dancer Images, Stock Photos &amp; Vectors | Shutterstock">
            <a:extLst>
              <a:ext uri="{FF2B5EF4-FFF2-40B4-BE49-F238E27FC236}">
                <a16:creationId xmlns:a16="http://schemas.microsoft.com/office/drawing/2014/main" xmlns="" id="{5843A9E2-C9CA-4590-A9E3-6CA8D8766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2" b="9401"/>
          <a:stretch/>
        </p:blipFill>
        <p:spPr bwMode="auto">
          <a:xfrm>
            <a:off x="6101356" y="295747"/>
            <a:ext cx="2942215" cy="12304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a:extLst>
              <a:ext uri="{FF2B5EF4-FFF2-40B4-BE49-F238E27FC236}">
                <a16:creationId xmlns:a16="http://schemas.microsoft.com/office/drawing/2014/main" xmlns="" id="{784125FF-50DD-4509-8836-77A3CD1BE737}"/>
              </a:ext>
            </a:extLst>
          </p:cNvPr>
          <p:cNvGraphicFramePr>
            <a:graphicFrameLocks noGrp="1"/>
          </p:cNvGraphicFramePr>
          <p:nvPr>
            <p:ph idx="1"/>
            <p:extLst>
              <p:ext uri="{D42A27DB-BD31-4B8C-83A1-F6EECF244321}">
                <p14:modId xmlns:p14="http://schemas.microsoft.com/office/powerpoint/2010/main" val="1240581033"/>
              </p:ext>
            </p:extLst>
          </p:nvPr>
        </p:nvGraphicFramePr>
        <p:xfrm>
          <a:off x="528765" y="1975555"/>
          <a:ext cx="8086470" cy="4495038"/>
        </p:xfrm>
        <a:graphic>
          <a:graphicData uri="http://schemas.openxmlformats.org/drawingml/2006/table">
            <a:tbl>
              <a:tblPr firstRow="1" firstCol="1" bandRow="1">
                <a:tableStyleId>{5C22544A-7EE6-4342-B048-85BDC9FD1C3A}</a:tableStyleId>
              </a:tblPr>
              <a:tblGrid>
                <a:gridCol w="2520797">
                  <a:extLst>
                    <a:ext uri="{9D8B030D-6E8A-4147-A177-3AD203B41FA5}">
                      <a16:colId xmlns:a16="http://schemas.microsoft.com/office/drawing/2014/main" xmlns="" val="3246888574"/>
                    </a:ext>
                  </a:extLst>
                </a:gridCol>
                <a:gridCol w="2857536">
                  <a:extLst>
                    <a:ext uri="{9D8B030D-6E8A-4147-A177-3AD203B41FA5}">
                      <a16:colId xmlns:a16="http://schemas.microsoft.com/office/drawing/2014/main" xmlns="" val="967615155"/>
                    </a:ext>
                  </a:extLst>
                </a:gridCol>
                <a:gridCol w="2708137">
                  <a:extLst>
                    <a:ext uri="{9D8B030D-6E8A-4147-A177-3AD203B41FA5}">
                      <a16:colId xmlns:a16="http://schemas.microsoft.com/office/drawing/2014/main" xmlns="" val="2629060123"/>
                    </a:ext>
                  </a:extLst>
                </a:gridCol>
              </a:tblGrid>
              <a:tr h="4152370">
                <a:tc>
                  <a:txBody>
                    <a:bodyPr/>
                    <a:lstStyle/>
                    <a:p>
                      <a:pPr algn="ctr">
                        <a:lnSpc>
                          <a:spcPct val="115000"/>
                        </a:lnSpc>
                        <a:spcAft>
                          <a:spcPts val="10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and Performing Skills in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Dance</a:t>
                      </a:r>
                    </a:p>
                    <a:p>
                      <a:pPr algn="ctr">
                        <a:lnSpc>
                          <a:spcPct val="115000"/>
                        </a:lnSpc>
                        <a:spcAft>
                          <a:spcPts val="100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Safe practice – warming up and cooling down</a:t>
                      </a:r>
                    </a:p>
                    <a:p>
                      <a:pPr algn="ctr">
                        <a:lnSpc>
                          <a:spcPct val="115000"/>
                        </a:lnSpc>
                        <a:spcAft>
                          <a:spcPts val="100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Importance</a:t>
                      </a:r>
                      <a:r>
                        <a:rPr lang="en-US" sz="1300" baseline="0" dirty="0" smtClean="0">
                          <a:effectLst/>
                          <a:latin typeface="Calibri" panose="020F0502020204030204" pitchFamily="34" charset="0"/>
                          <a:ea typeface="Calibri" panose="020F0502020204030204" pitchFamily="34" charset="0"/>
                          <a:cs typeface="Times New Roman" panose="02020603050405020304" pitchFamily="18" charset="0"/>
                        </a:rPr>
                        <a:t> of engaging an audience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lang="en-US" sz="1300" dirty="0">
                          <a:effectLst/>
                          <a:latin typeface="Calibri" panose="020F0502020204030204" pitchFamily="34" charset="0"/>
                          <a:ea typeface="Calibri" panose="020F0502020204030204" pitchFamily="34" charset="0"/>
                          <a:cs typeface="Times New Roman" panose="02020603050405020304" pitchFamily="18" charset="0"/>
                        </a:rPr>
                        <a:t>Choreography -</a:t>
                      </a:r>
                    </a:p>
                    <a:p>
                      <a:pPr algn="ctr">
                        <a:lnSpc>
                          <a:spcPct val="115000"/>
                        </a:lnSpc>
                        <a:spcAft>
                          <a:spcPts val="10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 Actions, space, relationships and dynamics</a:t>
                      </a:r>
                    </a:p>
                    <a:p>
                      <a:pPr algn="ctr">
                        <a:lnSpc>
                          <a:spcPct val="115000"/>
                        </a:lnSpc>
                        <a:spcAft>
                          <a:spcPts val="100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Expressive skills – focus, facial expressions, projection,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musicality</a:t>
                      </a:r>
                    </a:p>
                  </a:txBody>
                  <a:tcPr marL="64389" marR="64389" marT="0" marB="0"/>
                </a:tc>
                <a:tc>
                  <a:txBody>
                    <a:bodyPr/>
                    <a:lstStyle/>
                    <a:p>
                      <a:pPr algn="ctr">
                        <a:lnSpc>
                          <a:spcPct val="115000"/>
                        </a:lnSpc>
                        <a:spcAft>
                          <a:spcPts val="1000"/>
                        </a:spcAft>
                      </a:pPr>
                      <a:r>
                        <a:rPr lang="en-US" sz="2400" dirty="0">
                          <a:effectLst/>
                        </a:rPr>
                        <a:t>Street Dance</a:t>
                      </a:r>
                    </a:p>
                    <a:p>
                      <a:pPr algn="ctr">
                        <a:lnSpc>
                          <a:spcPct val="115000"/>
                        </a:lnSpc>
                        <a:spcAft>
                          <a:spcPts val="1000"/>
                        </a:spcAft>
                      </a:pPr>
                      <a:endParaRPr lang="en-US" sz="2400" dirty="0">
                        <a:effectLst/>
                      </a:endParaRPr>
                    </a:p>
                    <a:p>
                      <a:pPr algn="ctr">
                        <a:lnSpc>
                          <a:spcPct val="115000"/>
                        </a:lnSpc>
                        <a:spcAft>
                          <a:spcPts val="1000"/>
                        </a:spcAft>
                      </a:pPr>
                      <a:endParaRPr lang="en-US" sz="2400" dirty="0" smtClean="0">
                        <a:effectLst/>
                      </a:endParaRPr>
                    </a:p>
                    <a:p>
                      <a:pPr algn="ctr">
                        <a:lnSpc>
                          <a:spcPct val="115000"/>
                        </a:lnSpc>
                        <a:spcAft>
                          <a:spcPts val="1000"/>
                        </a:spcAft>
                      </a:pPr>
                      <a:endParaRPr lang="en-US" sz="2400" dirty="0">
                        <a:effectLst/>
                      </a:endParaRPr>
                    </a:p>
                    <a:p>
                      <a:pPr algn="ctr">
                        <a:lnSpc>
                          <a:spcPct val="115000"/>
                        </a:lnSpc>
                        <a:spcAft>
                          <a:spcPts val="1000"/>
                        </a:spcAft>
                      </a:pPr>
                      <a:r>
                        <a:rPr lang="en-US" sz="1500" dirty="0">
                          <a:effectLst/>
                        </a:rPr>
                        <a:t>History of </a:t>
                      </a:r>
                      <a:r>
                        <a:rPr lang="en-US" sz="1500" dirty="0" smtClean="0">
                          <a:effectLst/>
                        </a:rPr>
                        <a:t> hip hop and street </a:t>
                      </a:r>
                      <a:r>
                        <a:rPr lang="en-US" sz="1500" dirty="0">
                          <a:effectLst/>
                        </a:rPr>
                        <a:t>dance</a:t>
                      </a:r>
                    </a:p>
                    <a:p>
                      <a:pPr algn="ctr">
                        <a:lnSpc>
                          <a:spcPct val="115000"/>
                        </a:lnSpc>
                        <a:spcAft>
                          <a:spcPts val="1000"/>
                        </a:spcAft>
                      </a:pPr>
                      <a:r>
                        <a:rPr lang="en-US" sz="1500" dirty="0">
                          <a:effectLst/>
                        </a:rPr>
                        <a:t>Features of street dance </a:t>
                      </a:r>
                      <a:r>
                        <a:rPr lang="en-US" sz="1500" dirty="0" smtClean="0">
                          <a:effectLst/>
                        </a:rPr>
                        <a:t>(actions, </a:t>
                      </a:r>
                      <a:r>
                        <a:rPr lang="en-US" sz="1500" dirty="0">
                          <a:effectLst/>
                        </a:rPr>
                        <a:t>music, costumes, setting)</a:t>
                      </a:r>
                    </a:p>
                    <a:p>
                      <a:pPr algn="ctr">
                        <a:lnSpc>
                          <a:spcPct val="115000"/>
                        </a:lnSpc>
                        <a:spcAft>
                          <a:spcPts val="1000"/>
                        </a:spcAft>
                      </a:pPr>
                      <a:r>
                        <a:rPr lang="en-US" sz="1500" dirty="0">
                          <a:effectLst/>
                        </a:rPr>
                        <a:t>Learn a motif and choreograph your own </a:t>
                      </a:r>
                      <a:endParaRPr lang="en-GB" sz="1500" dirty="0">
                        <a:effectLst/>
                      </a:endParaRPr>
                    </a:p>
                  </a:txBody>
                  <a:tcPr marL="64389" marR="64389" marT="0" marB="0"/>
                </a:tc>
                <a:tc>
                  <a:txBody>
                    <a:bodyPr/>
                    <a:lstStyle/>
                    <a:p>
                      <a:pPr algn="ctr">
                        <a:lnSpc>
                          <a:spcPct val="115000"/>
                        </a:lnSpc>
                        <a:spcAft>
                          <a:spcPts val="1000"/>
                        </a:spcAft>
                      </a:pPr>
                      <a:r>
                        <a:rPr lang="en-US" sz="2400" dirty="0">
                          <a:effectLst/>
                        </a:rPr>
                        <a:t>Contemporary Dance</a:t>
                      </a:r>
                    </a:p>
                    <a:p>
                      <a:pPr algn="ctr">
                        <a:lnSpc>
                          <a:spcPct val="115000"/>
                        </a:lnSpc>
                        <a:spcAft>
                          <a:spcPts val="1000"/>
                        </a:spcAft>
                      </a:pPr>
                      <a:endParaRPr lang="en-US" sz="3600" dirty="0">
                        <a:effectLst/>
                      </a:endParaRPr>
                    </a:p>
                    <a:p>
                      <a:pPr algn="ctr">
                        <a:lnSpc>
                          <a:spcPct val="115000"/>
                        </a:lnSpc>
                        <a:spcAft>
                          <a:spcPts val="1000"/>
                        </a:spcAft>
                      </a:pPr>
                      <a:r>
                        <a:rPr lang="en-US" sz="1500" dirty="0">
                          <a:effectLst/>
                        </a:rPr>
                        <a:t>Contemporary dance history</a:t>
                      </a:r>
                    </a:p>
                    <a:p>
                      <a:pPr algn="ctr">
                        <a:lnSpc>
                          <a:spcPct val="115000"/>
                        </a:lnSpc>
                        <a:spcAft>
                          <a:spcPts val="1000"/>
                        </a:spcAft>
                      </a:pPr>
                      <a:r>
                        <a:rPr lang="en-US" sz="1500" dirty="0">
                          <a:effectLst/>
                        </a:rPr>
                        <a:t>Features of contemporary dance </a:t>
                      </a:r>
                      <a:r>
                        <a:rPr lang="en-US" sz="1500" dirty="0" smtClean="0">
                          <a:effectLst/>
                        </a:rPr>
                        <a:t>(actions, </a:t>
                      </a:r>
                      <a:r>
                        <a:rPr lang="en-US" sz="1500" dirty="0">
                          <a:effectLst/>
                        </a:rPr>
                        <a:t>music, costumes, setting</a:t>
                      </a:r>
                      <a:r>
                        <a:rPr lang="en-US" sz="1500" dirty="0" smtClean="0">
                          <a:effectLst/>
                        </a:rPr>
                        <a:t>)</a:t>
                      </a:r>
                    </a:p>
                    <a:p>
                      <a:pPr algn="ctr">
                        <a:lnSpc>
                          <a:spcPct val="115000"/>
                        </a:lnSpc>
                        <a:spcAft>
                          <a:spcPts val="1000"/>
                        </a:spcAft>
                      </a:pPr>
                      <a:r>
                        <a:rPr lang="en-US" sz="1500" dirty="0" err="1" smtClean="0">
                          <a:effectLst/>
                        </a:rPr>
                        <a:t>Merce</a:t>
                      </a:r>
                      <a:r>
                        <a:rPr lang="en-US" sz="1500" dirty="0" smtClean="0">
                          <a:effectLst/>
                        </a:rPr>
                        <a:t> Cunningham and chance methods </a:t>
                      </a:r>
                      <a:endParaRPr lang="en-US" sz="1500" dirty="0">
                        <a:effectLst/>
                      </a:endParaRPr>
                    </a:p>
                    <a:p>
                      <a:pPr algn="ctr">
                        <a:lnSpc>
                          <a:spcPct val="115000"/>
                        </a:lnSpc>
                        <a:spcAft>
                          <a:spcPts val="1000"/>
                        </a:spcAft>
                      </a:pPr>
                      <a:r>
                        <a:rPr lang="en-US" sz="1500" dirty="0">
                          <a:effectLst/>
                        </a:rPr>
                        <a:t>Learn a motif and choreograph your own </a:t>
                      </a:r>
                      <a:endParaRPr lang="en-GB" sz="1500" dirty="0">
                        <a:effectLst/>
                      </a:endParaRPr>
                    </a:p>
                  </a:txBody>
                  <a:tcPr marL="64389" marR="64389" marT="0" marB="0"/>
                </a:tc>
                <a:extLst>
                  <a:ext uri="{0D108BD9-81ED-4DB2-BD59-A6C34878D82A}">
                    <a16:rowId xmlns:a16="http://schemas.microsoft.com/office/drawing/2014/main" xmlns="" val="879743235"/>
                  </a:ext>
                </a:extLst>
              </a:tr>
            </a:tbl>
          </a:graphicData>
        </a:graphic>
      </p:graphicFrame>
    </p:spTree>
    <p:extLst>
      <p:ext uri="{BB962C8B-B14F-4D97-AF65-F5344CB8AC3E}">
        <p14:creationId xmlns:p14="http://schemas.microsoft.com/office/powerpoint/2010/main" val="324220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F6B039-9965-4181-87F5-B9CCC71B0AC8}"/>
              </a:ext>
            </a:extLst>
          </p:cNvPr>
          <p:cNvSpPr>
            <a:spLocks noGrp="1"/>
          </p:cNvSpPr>
          <p:nvPr>
            <p:ph type="title"/>
          </p:nvPr>
        </p:nvSpPr>
        <p:spPr>
          <a:xfrm>
            <a:off x="131864" y="194864"/>
            <a:ext cx="7772400" cy="1508760"/>
          </a:xfrm>
        </p:spPr>
        <p:txBody>
          <a:bodyPr/>
          <a:lstStyle/>
          <a:p>
            <a:r>
              <a:rPr lang="en-US" dirty="0"/>
              <a:t>Fun facts about dance</a:t>
            </a:r>
            <a:endParaRPr lang="en-GB" dirty="0"/>
          </a:p>
        </p:txBody>
      </p:sp>
      <p:sp>
        <p:nvSpPr>
          <p:cNvPr id="3" name="Content Placeholder 2">
            <a:extLst>
              <a:ext uri="{FF2B5EF4-FFF2-40B4-BE49-F238E27FC236}">
                <a16:creationId xmlns:a16="http://schemas.microsoft.com/office/drawing/2014/main" xmlns="" id="{D3477739-A8C0-4595-B97D-B9D4CC9CEA1A}"/>
              </a:ext>
            </a:extLst>
          </p:cNvPr>
          <p:cNvSpPr>
            <a:spLocks noGrp="1"/>
          </p:cNvSpPr>
          <p:nvPr>
            <p:ph idx="1"/>
          </p:nvPr>
        </p:nvSpPr>
        <p:spPr>
          <a:xfrm>
            <a:off x="-60385" y="1792936"/>
            <a:ext cx="9307902" cy="5263472"/>
          </a:xfrm>
        </p:spPr>
        <p:txBody>
          <a:bodyPr>
            <a:normAutofit fontScale="85000" lnSpcReduction="20000"/>
          </a:bodyPr>
          <a:lstStyle/>
          <a:p>
            <a:r>
              <a:rPr lang="en-US" sz="1800" dirty="0"/>
              <a:t>A world record for the </a:t>
            </a:r>
            <a:r>
              <a:rPr lang="en-US" sz="1800" b="1" dirty="0"/>
              <a:t>longest conga dance</a:t>
            </a:r>
            <a:r>
              <a:rPr lang="en-US" sz="1800" dirty="0"/>
              <a:t> line was set by 119,986 people in </a:t>
            </a:r>
            <a:r>
              <a:rPr lang="en-US" sz="1800" u="sng" dirty="0"/>
              <a:t>Miami</a:t>
            </a:r>
            <a:r>
              <a:rPr lang="en-US" sz="1800" dirty="0"/>
              <a:t> in 1988.</a:t>
            </a:r>
          </a:p>
          <a:p>
            <a:r>
              <a:rPr lang="en-US" sz="1800" dirty="0"/>
              <a:t>The dance world is full of superstitions. By saying </a:t>
            </a:r>
            <a:r>
              <a:rPr lang="en-US" sz="1800" b="1" dirty="0"/>
              <a:t>"break a leg"</a:t>
            </a:r>
            <a:r>
              <a:rPr lang="en-US" sz="1800" dirty="0"/>
              <a:t> before a show, people are saying the exact opposite of what they hope will happen on stage.</a:t>
            </a:r>
          </a:p>
          <a:p>
            <a:r>
              <a:rPr lang="en-US" sz="1800" b="1" dirty="0"/>
              <a:t>African slaves</a:t>
            </a:r>
            <a:r>
              <a:rPr lang="en-US" sz="1800" dirty="0"/>
              <a:t> that were brought in Brazil 300-400 years ago were prohibited from practicing martial arts. Therefore, they developed the mix of dancing and fighting that is known today as </a:t>
            </a:r>
            <a:r>
              <a:rPr lang="en-US" sz="1800" b="1" dirty="0"/>
              <a:t>capoeira</a:t>
            </a:r>
            <a:r>
              <a:rPr lang="en-US" sz="1800" dirty="0"/>
              <a:t>.</a:t>
            </a:r>
          </a:p>
          <a:p>
            <a:r>
              <a:rPr lang="en-US" sz="1800" b="1" dirty="0"/>
              <a:t>Breakdancing</a:t>
            </a:r>
            <a:r>
              <a:rPr lang="en-US" sz="1800" dirty="0"/>
              <a:t> was first created as a "less lethal" form of fighting between warring African-American street gangs in 1970s Bronx area of New York City. This form of dancing re-emerged into worldwide popularity during 1990s.</a:t>
            </a:r>
          </a:p>
          <a:p>
            <a:r>
              <a:rPr lang="en-US" sz="1800" dirty="0"/>
              <a:t>Some pop singers create their own dances to fit their songs. For example, Michael Jackson created the "moonwalk" for his hit "Thriller" in 1982</a:t>
            </a:r>
          </a:p>
          <a:p>
            <a:r>
              <a:rPr lang="en-GB" sz="1800" dirty="0"/>
              <a:t>One of the earliest uses of structured dance was introduced in religious ceremonies that told the stories of ancient myths and gods. Egyptian priests used this kind of visual storytelling in their rituals</a:t>
            </a:r>
            <a:r>
              <a:rPr lang="en-GB" sz="1800" dirty="0" smtClean="0"/>
              <a:t>.</a:t>
            </a:r>
          </a:p>
          <a:p>
            <a:r>
              <a:rPr lang="en-US" sz="1800" dirty="0" smtClean="0"/>
              <a:t>Dancers </a:t>
            </a:r>
            <a:r>
              <a:rPr lang="en-US" sz="1800" dirty="0"/>
              <a:t>have </a:t>
            </a:r>
            <a:r>
              <a:rPr lang="en-US" sz="1800" dirty="0" smtClean="0"/>
              <a:t>better than average peripheral vision</a:t>
            </a:r>
          </a:p>
          <a:p>
            <a:r>
              <a:rPr lang="en-GB" sz="1800" dirty="0"/>
              <a:t>Around 30 thousand people are employed in UK dance industry today, maintaining around 200 dance companies</a:t>
            </a:r>
            <a:r>
              <a:rPr lang="en-GB" sz="1800" dirty="0" smtClean="0"/>
              <a:t>.</a:t>
            </a:r>
          </a:p>
          <a:p>
            <a:r>
              <a:rPr lang="en-GB" sz="1800" dirty="0"/>
              <a:t>Because of high physical demand on their bodies, most professional dances retire from dancing during their mid-30s</a:t>
            </a:r>
            <a:r>
              <a:rPr lang="en-GB" sz="1800" dirty="0" smtClean="0"/>
              <a:t>.</a:t>
            </a:r>
          </a:p>
          <a:p>
            <a:r>
              <a:rPr lang="en-GB" sz="1800" dirty="0"/>
              <a:t>Origin of tap-dancing comes from the tribal dances of African slaves. Their arrival in North America introduced that dance to the western </a:t>
            </a:r>
            <a:r>
              <a:rPr lang="en-GB" sz="1800" dirty="0" smtClean="0"/>
              <a:t>audiences</a:t>
            </a:r>
          </a:p>
          <a:p>
            <a:r>
              <a:rPr lang="en-GB" sz="1800" dirty="0" smtClean="0"/>
              <a:t>Even </a:t>
            </a:r>
            <a:r>
              <a:rPr lang="en-GB" sz="1800" dirty="0"/>
              <a:t>people in wheelchairs can dance! Such dancing is very popular in Europe where there are even competitions in Latin dances with special wheelchair choreographies</a:t>
            </a:r>
            <a:r>
              <a:rPr lang="en-GB" sz="1800" dirty="0" smtClean="0"/>
              <a:t>.</a:t>
            </a:r>
          </a:p>
          <a:p>
            <a:endParaRPr lang="en-GB" sz="1800" dirty="0"/>
          </a:p>
        </p:txBody>
      </p:sp>
    </p:spTree>
    <p:extLst>
      <p:ext uri="{BB962C8B-B14F-4D97-AF65-F5344CB8AC3E}">
        <p14:creationId xmlns:p14="http://schemas.microsoft.com/office/powerpoint/2010/main" val="146692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Dance Activities</a:t>
            </a:r>
          </a:p>
        </p:txBody>
      </p:sp>
      <p:sp>
        <p:nvSpPr>
          <p:cNvPr id="3" name="Content Placeholder 2"/>
          <p:cNvSpPr>
            <a:spLocks noGrp="1"/>
          </p:cNvSpPr>
          <p:nvPr>
            <p:ph idx="1"/>
          </p:nvPr>
        </p:nvSpPr>
        <p:spPr/>
        <p:txBody>
          <a:bodyPr>
            <a:normAutofit lnSpcReduction="10000"/>
          </a:bodyPr>
          <a:lstStyle/>
          <a:p>
            <a:r>
              <a:rPr lang="en-US" dirty="0"/>
              <a:t>Research the history of Dance and create a poster or timeline.</a:t>
            </a:r>
          </a:p>
          <a:p>
            <a:r>
              <a:rPr lang="en-US" dirty="0"/>
              <a:t>Research 5 facts about a particular style of dance (hip hop, contemporary, tap, jazz, ballet, Indian, Bollywood, African…)</a:t>
            </a:r>
          </a:p>
          <a:p>
            <a:r>
              <a:rPr lang="en-US" dirty="0"/>
              <a:t>Learn 3 new dance moves on YouTube from any dance </a:t>
            </a:r>
            <a:r>
              <a:rPr lang="en-US" dirty="0" smtClean="0"/>
              <a:t>style</a:t>
            </a:r>
            <a:r>
              <a:rPr lang="en-US" dirty="0"/>
              <a:t> </a:t>
            </a:r>
            <a:r>
              <a:rPr lang="en-US" dirty="0" smtClean="0"/>
              <a:t>and teach them to somebody at home with you</a:t>
            </a:r>
          </a:p>
          <a:p>
            <a:r>
              <a:rPr lang="en-US" dirty="0" smtClean="0"/>
              <a:t>Balance a light book on your head. How long can you dance for without the book falling off?</a:t>
            </a:r>
            <a:endParaRPr lang="en-US" dirty="0"/>
          </a:p>
          <a:p>
            <a:r>
              <a:rPr lang="en-US" dirty="0" smtClean="0"/>
              <a:t>Create </a:t>
            </a:r>
            <a:r>
              <a:rPr lang="en-US" dirty="0"/>
              <a:t>your own </a:t>
            </a:r>
            <a:r>
              <a:rPr lang="en-US" dirty="0" err="1"/>
              <a:t>Tik</a:t>
            </a:r>
            <a:r>
              <a:rPr lang="en-US" dirty="0"/>
              <a:t> Tok Dance </a:t>
            </a:r>
          </a:p>
          <a:p>
            <a:r>
              <a:rPr lang="en-US" dirty="0"/>
              <a:t>Watch a dance video on YouTube from The Greatest Dancer or Britain's Got Talent. Write a summary of what you watched and your opinion of the dance. </a:t>
            </a:r>
          </a:p>
        </p:txBody>
      </p:sp>
      <p:pic>
        <p:nvPicPr>
          <p:cNvPr id="4" name="Picture 4" descr="Dancer Images, Stock Photos &amp; Vectors | Shutterstock">
            <a:extLst>
              <a:ext uri="{FF2B5EF4-FFF2-40B4-BE49-F238E27FC236}">
                <a16:creationId xmlns:a16="http://schemas.microsoft.com/office/drawing/2014/main" xmlns="" id="{3E103ECF-E443-486C-9027-D572DA772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2" b="9401"/>
          <a:stretch/>
        </p:blipFill>
        <p:spPr bwMode="auto">
          <a:xfrm>
            <a:off x="6201785" y="383822"/>
            <a:ext cx="2942215" cy="123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5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8457419" cy="1508760"/>
          </a:xfrm>
        </p:spPr>
        <p:txBody>
          <a:bodyPr/>
          <a:lstStyle/>
          <a:p>
            <a:r>
              <a:rPr lang="en-US" dirty="0"/>
              <a:t>Dance Teacher at Langdon Park School</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Miss Zicchi – </a:t>
            </a:r>
            <a:r>
              <a:rPr lang="en-US" b="1" dirty="0" smtClean="0"/>
              <a:t>Leader of Dance </a:t>
            </a:r>
            <a:endParaRPr lang="en-US" b="1" u="sng" dirty="0"/>
          </a:p>
          <a:p>
            <a:pPr marL="0" indent="0" algn="r">
              <a:buNone/>
            </a:pPr>
            <a:endParaRPr lang="en-US" b="1" u="sng" dirty="0" smtClean="0"/>
          </a:p>
          <a:p>
            <a:pPr marL="0" indent="0" algn="r">
              <a:buNone/>
            </a:pPr>
            <a:r>
              <a:rPr lang="en-US" b="1" u="sng" dirty="0" smtClean="0"/>
              <a:t>Fun </a:t>
            </a:r>
            <a:r>
              <a:rPr lang="en-US" b="1" u="sng" dirty="0"/>
              <a:t>facts about Miss Zicchi</a:t>
            </a:r>
          </a:p>
          <a:p>
            <a:pPr algn="r"/>
            <a:r>
              <a:rPr lang="en-US" dirty="0"/>
              <a:t>She danced on stage at the London Palladium</a:t>
            </a:r>
          </a:p>
          <a:p>
            <a:pPr algn="r"/>
            <a:r>
              <a:rPr lang="en-US" dirty="0"/>
              <a:t>She </a:t>
            </a:r>
            <a:r>
              <a:rPr lang="en-US" dirty="0" smtClean="0"/>
              <a:t>loves to clean.</a:t>
            </a:r>
            <a:endParaRPr lang="en-US" dirty="0"/>
          </a:p>
          <a:p>
            <a:pPr algn="r"/>
            <a:r>
              <a:rPr lang="en-US" dirty="0" smtClean="0"/>
              <a:t>She </a:t>
            </a:r>
            <a:r>
              <a:rPr lang="en-US" dirty="0"/>
              <a:t>has been dancing since a young age, but wanted to be a journalist, </a:t>
            </a:r>
            <a:r>
              <a:rPr lang="en-US" dirty="0" smtClean="0"/>
              <a:t>Spanish </a:t>
            </a:r>
            <a:r>
              <a:rPr lang="en-US" dirty="0"/>
              <a:t>translator, and a marine biologist before wanting to be a </a:t>
            </a:r>
            <a:r>
              <a:rPr lang="en-US" dirty="0" smtClean="0"/>
              <a:t>dance </a:t>
            </a:r>
            <a:r>
              <a:rPr lang="en-US" dirty="0"/>
              <a:t>teacher</a:t>
            </a:r>
            <a:r>
              <a:rPr lang="en-US" dirty="0" smtClean="0"/>
              <a:t>!</a:t>
            </a:r>
          </a:p>
          <a:p>
            <a:pPr marL="0" indent="0" algn="r">
              <a:buNone/>
            </a:pPr>
            <a:r>
              <a:rPr lang="en-US" dirty="0" smtClean="0"/>
              <a:t> </a:t>
            </a:r>
          </a:p>
          <a:p>
            <a:pPr marL="0" indent="0">
              <a:buNone/>
            </a:pPr>
            <a:r>
              <a:rPr lang="en-US" b="1" dirty="0" smtClean="0"/>
              <a:t>Miss Savage – Dance technician</a:t>
            </a:r>
          </a:p>
          <a:p>
            <a:pPr algn="r"/>
            <a:r>
              <a:rPr lang="en-US" dirty="0" smtClean="0"/>
              <a:t>Diane’s </a:t>
            </a:r>
            <a:r>
              <a:rPr lang="en-US" dirty="0" err="1" smtClean="0"/>
              <a:t>favourite</a:t>
            </a:r>
            <a:r>
              <a:rPr lang="en-US" dirty="0" smtClean="0"/>
              <a:t> style of dance is Traditional African Dance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201" y="2416259"/>
            <a:ext cx="861403" cy="1698541"/>
          </a:xfrm>
          <a:prstGeom prst="rect">
            <a:avLst/>
          </a:prstGeom>
        </p:spPr>
      </p:pic>
    </p:spTree>
    <p:extLst>
      <p:ext uri="{BB962C8B-B14F-4D97-AF65-F5344CB8AC3E}">
        <p14:creationId xmlns:p14="http://schemas.microsoft.com/office/powerpoint/2010/main" val="164775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 y="244686"/>
            <a:ext cx="7772400" cy="1508760"/>
          </a:xfrm>
        </p:spPr>
        <p:txBody>
          <a:bodyPr>
            <a:normAutofit/>
          </a:bodyPr>
          <a:lstStyle/>
          <a:p>
            <a:r>
              <a:rPr lang="en-US" sz="3200" dirty="0"/>
              <a:t>Fun </a:t>
            </a:r>
            <a:r>
              <a:rPr lang="en-US" sz="3200" dirty="0" smtClean="0"/>
              <a:t>Quiz based on facts about</a:t>
            </a:r>
            <a:br>
              <a:rPr lang="en-US" sz="3200" dirty="0" smtClean="0"/>
            </a:br>
            <a:r>
              <a:rPr lang="en-US" sz="3200" dirty="0" smtClean="0"/>
              <a:t> Miss </a:t>
            </a:r>
            <a:r>
              <a:rPr lang="en-US" sz="3200" dirty="0" err="1" smtClean="0"/>
              <a:t>Zicchi</a:t>
            </a:r>
            <a:r>
              <a:rPr lang="en-US" sz="3200" dirty="0" smtClean="0"/>
              <a:t> and Dance!</a:t>
            </a:r>
            <a:endParaRPr lang="en-US" sz="3200" dirty="0"/>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US" dirty="0"/>
              <a:t>What is the London Palladium and where is it?</a:t>
            </a:r>
          </a:p>
          <a:p>
            <a:pPr marL="457200" indent="-457200">
              <a:buFont typeface="+mj-lt"/>
              <a:buAutoNum type="arabicPeriod"/>
            </a:pPr>
            <a:r>
              <a:rPr lang="en-US" dirty="0" smtClean="0"/>
              <a:t>Dust </a:t>
            </a:r>
            <a:r>
              <a:rPr lang="en-US" dirty="0" smtClean="0"/>
              <a:t>is </a:t>
            </a:r>
            <a:r>
              <a:rPr lang="en-US" dirty="0"/>
              <a:t>mainly made up of dead skin cells. True or false</a:t>
            </a:r>
            <a:r>
              <a:rPr lang="en-US" dirty="0" smtClean="0"/>
              <a:t>?</a:t>
            </a:r>
            <a:endParaRPr lang="en-US" dirty="0"/>
          </a:p>
          <a:p>
            <a:pPr marL="457200" indent="-457200">
              <a:buFont typeface="+mj-lt"/>
              <a:buAutoNum type="arabicPeriod"/>
            </a:pPr>
            <a:r>
              <a:rPr lang="en-US" dirty="0" smtClean="0"/>
              <a:t>What </a:t>
            </a:r>
            <a:r>
              <a:rPr lang="en-US" dirty="0"/>
              <a:t>does a marine biologist do?</a:t>
            </a:r>
          </a:p>
          <a:p>
            <a:pPr marL="457200" indent="-457200">
              <a:buFont typeface="+mj-lt"/>
              <a:buAutoNum type="arabicPeriod"/>
            </a:pPr>
            <a:r>
              <a:rPr lang="en-US" dirty="0" smtClean="0"/>
              <a:t>What is the superstitious dance saying somebody might say before a show?</a:t>
            </a:r>
          </a:p>
          <a:p>
            <a:pPr marL="457200" indent="-457200">
              <a:buFont typeface="+mj-lt"/>
              <a:buAutoNum type="arabicPeriod"/>
            </a:pPr>
            <a:r>
              <a:rPr lang="en-US" dirty="0" smtClean="0"/>
              <a:t>Where did tap dancing originate?</a:t>
            </a:r>
          </a:p>
          <a:p>
            <a:pPr marL="457200" indent="-457200">
              <a:buFont typeface="+mj-lt"/>
              <a:buAutoNum type="arabicPeriod"/>
            </a:pPr>
            <a:r>
              <a:rPr lang="en-US" dirty="0" smtClean="0"/>
              <a:t>What type of vision do dancers have better than average of? </a:t>
            </a:r>
          </a:p>
          <a:p>
            <a:pPr marL="457200" indent="-457200">
              <a:buFont typeface="+mj-lt"/>
              <a:buAutoNum type="arabicPeriod"/>
            </a:pPr>
            <a:r>
              <a:rPr lang="en-US" dirty="0" smtClean="0"/>
              <a:t>What is capoeira and why was it invented?</a:t>
            </a:r>
          </a:p>
          <a:p>
            <a:pPr marL="457200" indent="-457200">
              <a:buFont typeface="+mj-lt"/>
              <a:buAutoNum type="arabicPeriod"/>
            </a:pPr>
            <a:r>
              <a:rPr lang="en-US" dirty="0" smtClean="0"/>
              <a:t>How many people formed the longest conga dance line? </a:t>
            </a:r>
          </a:p>
          <a:p>
            <a:pPr marL="457200" indent="-457200">
              <a:buFont typeface="+mj-lt"/>
              <a:buAutoNum type="arabicPeriod"/>
            </a:pPr>
            <a:r>
              <a:rPr lang="en-US" dirty="0" smtClean="0"/>
              <a:t>People in wheelchairs can dance. True or false?</a:t>
            </a:r>
          </a:p>
          <a:p>
            <a:pPr marL="457200" indent="-457200">
              <a:buFont typeface="+mj-lt"/>
              <a:buAutoNum type="arabicPeriod"/>
            </a:pPr>
            <a:r>
              <a:rPr lang="en-US" dirty="0" smtClean="0"/>
              <a:t>Where and when was break dancing first created?</a:t>
            </a:r>
          </a:p>
          <a:p>
            <a:pPr marL="457200" indent="-457200">
              <a:buFont typeface="+mj-lt"/>
              <a:buAutoNum type="arabicPeriod"/>
            </a:pPr>
            <a:r>
              <a:rPr lang="en-US" dirty="0" smtClean="0"/>
              <a:t>What was one of the earliest uses of structured dance?</a:t>
            </a:r>
          </a:p>
          <a:p>
            <a:pPr marL="457200" indent="-457200">
              <a:buFont typeface="+mj-lt"/>
              <a:buAutoNum type="arabicPeriod"/>
            </a:pPr>
            <a:r>
              <a:rPr lang="en-US" dirty="0" smtClean="0"/>
              <a:t>How many people are employed in the Dance industry today?</a:t>
            </a:r>
          </a:p>
          <a:p>
            <a:pPr marL="0" indent="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4" descr="Dancer Images, Stock Photos &amp; Vectors | Shutterstock">
            <a:extLst>
              <a:ext uri="{FF2B5EF4-FFF2-40B4-BE49-F238E27FC236}">
                <a16:creationId xmlns:a16="http://schemas.microsoft.com/office/drawing/2014/main" xmlns="" id="{B6051A3D-392C-413D-8B2A-29E25F6D09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2" b="9401"/>
          <a:stretch/>
        </p:blipFill>
        <p:spPr bwMode="auto">
          <a:xfrm>
            <a:off x="6460881" y="556905"/>
            <a:ext cx="2424022" cy="101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78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B7CF026C-957E-4F4E-893C-D02C23AB6317}"/>
    </a:ext>
  </a:extLst>
</a:theme>
</file>

<file path=docProps/app.xml><?xml version="1.0" encoding="utf-8"?>
<Properties xmlns="http://schemas.openxmlformats.org/officeDocument/2006/extended-properties" xmlns:vt="http://schemas.openxmlformats.org/officeDocument/2006/docPropsVTypes">
  <Template>TM03090430[[fn=Banded]]</Template>
  <TotalTime>695</TotalTime>
  <Words>870</Words>
  <Application>Microsoft Macintosh PowerPoint</Application>
  <PresentationFormat>On-screen Show (4:3)</PresentationFormat>
  <Paragraphs>106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Banded</vt:lpstr>
      <vt:lpstr>Year 7 dance Langdon Park school</vt:lpstr>
      <vt:lpstr>Introduction to Dance</vt:lpstr>
      <vt:lpstr>Reasons why people dance</vt:lpstr>
      <vt:lpstr>Why studying dance is important</vt:lpstr>
      <vt:lpstr>What will you learn in year 7</vt:lpstr>
      <vt:lpstr>Fun facts about dance</vt:lpstr>
      <vt:lpstr>Dance Activities</vt:lpstr>
      <vt:lpstr>Dance Teacher at Langdon Park School</vt:lpstr>
      <vt:lpstr>Fun Quiz based on facts about  Miss Zicchi and Dance!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dc:title>
  <dc:creator>joanne omo-olaye</dc:creator>
  <cp:lastModifiedBy>joanne omo-olaye</cp:lastModifiedBy>
  <cp:revision>56</cp:revision>
  <dcterms:created xsi:type="dcterms:W3CDTF">2020-04-28T23:15:54Z</dcterms:created>
  <dcterms:modified xsi:type="dcterms:W3CDTF">2020-07-02T20:05:48Z</dcterms:modified>
</cp:coreProperties>
</file>