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4"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100" d="100"/>
          <a:sy n="100" d="100"/>
        </p:scale>
        <p:origin x="-2592" y="-14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02/07/20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02/07/20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02/07/20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02/07/20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02/07/20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02/07/20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02/07/20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02/07/20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02/07/20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02/07/20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02/07/20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02/07/20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02/07/20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02/07/20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02/07/20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02/07/20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02/07/20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02/07/20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E1F574-2968-45A2-A9AF-A856F96C42FC}"/>
              </a:ext>
            </a:extLst>
          </p:cNvPr>
          <p:cNvSpPr>
            <a:spLocks noGrp="1"/>
          </p:cNvSpPr>
          <p:nvPr>
            <p:ph type="ctrTitle"/>
          </p:nvPr>
        </p:nvSpPr>
        <p:spPr>
          <a:xfrm>
            <a:off x="1695450" y="2955930"/>
            <a:ext cx="9448800" cy="1825096"/>
          </a:xfrm>
        </p:spPr>
        <p:txBody>
          <a:bodyPr>
            <a:normAutofit fontScale="90000"/>
          </a:bodyPr>
          <a:lstStyle/>
          <a:p>
            <a:pPr algn="ctr"/>
            <a:r>
              <a:rPr lang="en-US" dirty="0"/>
              <a:t>Year 7 </a:t>
            </a:r>
            <a:r>
              <a:rPr lang="en-US" dirty="0" err="1" smtClean="0"/>
              <a:t>DRAMa</a:t>
            </a:r>
            <a:r>
              <a:rPr lang="en-US" dirty="0" smtClean="0"/>
              <a:t/>
            </a:r>
            <a:br>
              <a:rPr lang="en-US" dirty="0" smtClean="0"/>
            </a:br>
            <a:r>
              <a:rPr lang="en-US" dirty="0" smtClean="0"/>
              <a:t>Langdon park school</a:t>
            </a:r>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58" b="8531"/>
          <a:stretch/>
        </p:blipFill>
        <p:spPr bwMode="auto">
          <a:xfrm>
            <a:off x="4083876" y="851844"/>
            <a:ext cx="4791494" cy="2300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24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3410"/>
            <a:ext cx="12192000" cy="243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xmlns="" id="{A532F355-70F1-4624-A03D-E243ECFF47A7}"/>
              </a:ext>
            </a:extLst>
          </p:cNvPr>
          <p:cNvSpPr>
            <a:spLocks noGrp="1"/>
          </p:cNvSpPr>
          <p:nvPr>
            <p:ph type="title"/>
          </p:nvPr>
        </p:nvSpPr>
        <p:spPr/>
        <p:txBody>
          <a:bodyPr/>
          <a:lstStyle/>
          <a:p>
            <a:r>
              <a:rPr lang="en-US" dirty="0"/>
              <a:t>Introduction to drama</a:t>
            </a:r>
            <a:endParaRPr lang="en-GB" dirty="0"/>
          </a:p>
        </p:txBody>
      </p:sp>
      <p:sp>
        <p:nvSpPr>
          <p:cNvPr id="3" name="Content Placeholder 2">
            <a:extLst>
              <a:ext uri="{FF2B5EF4-FFF2-40B4-BE49-F238E27FC236}">
                <a16:creationId xmlns:a16="http://schemas.microsoft.com/office/drawing/2014/main" xmlns="" id="{684C0C4C-C600-4AF2-8F1D-086EE90EE7F8}"/>
              </a:ext>
            </a:extLst>
          </p:cNvPr>
          <p:cNvSpPr>
            <a:spLocks noGrp="1"/>
          </p:cNvSpPr>
          <p:nvPr>
            <p:ph idx="1"/>
          </p:nvPr>
        </p:nvSpPr>
        <p:spPr/>
        <p:txBody>
          <a:bodyPr/>
          <a:lstStyle/>
          <a:p>
            <a:r>
              <a:rPr lang="en-GB" dirty="0"/>
              <a:t>Drama is the production of plays, including acting skills, stagecraft and theatre techniques</a:t>
            </a:r>
            <a:r>
              <a:rPr lang="en-GB" dirty="0" smtClean="0"/>
              <a:t>.</a:t>
            </a:r>
          </a:p>
          <a:p>
            <a:pPr marL="0" indent="0">
              <a:buNone/>
            </a:pPr>
            <a:endParaRPr lang="en-GB" dirty="0" smtClean="0"/>
          </a:p>
          <a:p>
            <a:r>
              <a:rPr lang="en-GB" dirty="0" smtClean="0"/>
              <a:t>Drama </a:t>
            </a:r>
            <a:r>
              <a:rPr lang="en-GB" dirty="0"/>
              <a:t>offers students the opportunity to explore drama as a practical art form in </a:t>
            </a:r>
            <a:r>
              <a:rPr lang="en-GB" dirty="0" smtClean="0"/>
              <a:t>which ideas </a:t>
            </a:r>
            <a:r>
              <a:rPr lang="en-GB" dirty="0"/>
              <a:t>and meaning are communicated to an audience through choices of form, style </a:t>
            </a:r>
            <a:r>
              <a:rPr lang="en-GB" dirty="0" smtClean="0"/>
              <a:t>and convention.</a:t>
            </a:r>
          </a:p>
          <a:p>
            <a:endParaRPr lang="en-GB" dirty="0"/>
          </a:p>
          <a:p>
            <a:r>
              <a:rPr lang="en-GB" dirty="0"/>
              <a:t>Students will </a:t>
            </a:r>
            <a:r>
              <a:rPr lang="en-GB" dirty="0" smtClean="0"/>
              <a:t>make, perform and respond to drama</a:t>
            </a:r>
          </a:p>
          <a:p>
            <a:endParaRPr lang="en-GB" dirty="0"/>
          </a:p>
        </p:txBody>
      </p:sp>
    </p:spTree>
    <p:extLst>
      <p:ext uri="{BB962C8B-B14F-4D97-AF65-F5344CB8AC3E}">
        <p14:creationId xmlns:p14="http://schemas.microsoft.com/office/powerpoint/2010/main" val="17824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DC6ECF-5B88-4248-802C-AE8CDF83C282}"/>
              </a:ext>
            </a:extLst>
          </p:cNvPr>
          <p:cNvSpPr>
            <a:spLocks noGrp="1"/>
          </p:cNvSpPr>
          <p:nvPr>
            <p:ph type="title"/>
          </p:nvPr>
        </p:nvSpPr>
        <p:spPr/>
        <p:txBody>
          <a:bodyPr/>
          <a:lstStyle/>
          <a:p>
            <a:r>
              <a:rPr lang="en-US" dirty="0"/>
              <a:t>Why is studying Drama important?</a:t>
            </a:r>
            <a:endParaRPr lang="en-GB" dirty="0"/>
          </a:p>
        </p:txBody>
      </p:sp>
      <p:sp>
        <p:nvSpPr>
          <p:cNvPr id="3" name="Content Placeholder 2">
            <a:extLst>
              <a:ext uri="{FF2B5EF4-FFF2-40B4-BE49-F238E27FC236}">
                <a16:creationId xmlns:a16="http://schemas.microsoft.com/office/drawing/2014/main" xmlns="" id="{F63004D4-8E58-4015-997B-3BA1BE4AA133}"/>
              </a:ext>
            </a:extLst>
          </p:cNvPr>
          <p:cNvSpPr>
            <a:spLocks noGrp="1"/>
          </p:cNvSpPr>
          <p:nvPr>
            <p:ph idx="1"/>
          </p:nvPr>
        </p:nvSpPr>
        <p:spPr/>
        <p:txBody>
          <a:bodyPr>
            <a:normAutofit fontScale="70000" lnSpcReduction="20000"/>
          </a:bodyPr>
          <a:lstStyle/>
          <a:p>
            <a:r>
              <a:rPr lang="en-US" dirty="0"/>
              <a:t>It will expand your cultural awareness. </a:t>
            </a:r>
            <a:endParaRPr lang="en-US" dirty="0" smtClean="0"/>
          </a:p>
          <a:p>
            <a:r>
              <a:rPr lang="en-US" dirty="0" smtClean="0"/>
              <a:t>It </a:t>
            </a:r>
            <a:r>
              <a:rPr lang="en-US" dirty="0"/>
              <a:t>will increase your ability to think; </a:t>
            </a:r>
            <a:r>
              <a:rPr lang="en-US" dirty="0" smtClean="0"/>
              <a:t>creatively and imaginatively </a:t>
            </a:r>
          </a:p>
          <a:p>
            <a:r>
              <a:rPr lang="en-US" dirty="0" smtClean="0"/>
              <a:t>You will learn how to speak in a more articulate manner</a:t>
            </a:r>
          </a:p>
          <a:p>
            <a:r>
              <a:rPr lang="en-US" dirty="0" smtClean="0"/>
              <a:t>You </a:t>
            </a:r>
            <a:r>
              <a:rPr lang="en-US" dirty="0"/>
              <a:t>will learn how to </a:t>
            </a:r>
            <a:r>
              <a:rPr lang="en-US" dirty="0" err="1" smtClean="0"/>
              <a:t>memorise</a:t>
            </a:r>
            <a:r>
              <a:rPr lang="en-US" dirty="0" smtClean="0"/>
              <a:t> things for example lines in scripts</a:t>
            </a:r>
            <a:endParaRPr lang="en-US" dirty="0"/>
          </a:p>
          <a:p>
            <a:r>
              <a:rPr lang="en-US" dirty="0"/>
              <a:t>You will learn about emotions and how to express them.</a:t>
            </a:r>
          </a:p>
          <a:p>
            <a:r>
              <a:rPr lang="en-US" dirty="0"/>
              <a:t>You will celebrate differences and diversities.</a:t>
            </a:r>
          </a:p>
          <a:p>
            <a:r>
              <a:rPr lang="en-US" dirty="0"/>
              <a:t>You will get over your insecurities. In drama you have a right to be silly. One’s ability to laugh at our mistakes and ourselves is important</a:t>
            </a:r>
          </a:p>
          <a:p>
            <a:r>
              <a:rPr lang="en-US" dirty="0"/>
              <a:t>You will be active. Drama is an active subject that requires you to get up and move most of the time.</a:t>
            </a:r>
          </a:p>
          <a:p>
            <a:r>
              <a:rPr lang="en-US" dirty="0"/>
              <a:t>You will learn how to tell a story and communicate with and without using words</a:t>
            </a:r>
          </a:p>
          <a:p>
            <a:r>
              <a:rPr lang="en-US" dirty="0"/>
              <a:t>You will learn how to excel in public speaking/ presenting.</a:t>
            </a:r>
          </a:p>
          <a:p>
            <a:r>
              <a:rPr lang="en-US" dirty="0"/>
              <a:t>You will learn how to act in response to others, not just when you have lines to say.</a:t>
            </a:r>
          </a:p>
          <a:p>
            <a:r>
              <a:rPr lang="en-US" dirty="0"/>
              <a:t>You will learn about discipline, routine and </a:t>
            </a:r>
            <a:r>
              <a:rPr lang="en-US" dirty="0" smtClean="0"/>
              <a:t>structure</a:t>
            </a:r>
          </a:p>
          <a:p>
            <a:r>
              <a:rPr lang="en-US" dirty="0" smtClean="0"/>
              <a:t>You will experience a variety of live performances in different genres</a:t>
            </a:r>
          </a:p>
          <a:p>
            <a:endParaRPr lang="en-GB" dirty="0"/>
          </a:p>
        </p:txBody>
      </p:sp>
      <p:sp>
        <p:nvSpPr>
          <p:cNvPr id="4" name="Rectangle 3"/>
          <p:cNvSpPr/>
          <p:nvPr/>
        </p:nvSpPr>
        <p:spPr>
          <a:xfrm>
            <a:off x="7915275" y="5339060"/>
            <a:ext cx="4276725" cy="132343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Can you </a:t>
            </a:r>
          </a:p>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think of any other </a:t>
            </a:r>
          </a:p>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reasons why </a:t>
            </a:r>
          </a:p>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drama is important?</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25768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35A1E9-0C3E-4F6E-AE90-14DF7EF2D82F}"/>
              </a:ext>
            </a:extLst>
          </p:cNvPr>
          <p:cNvSpPr>
            <a:spLocks noGrp="1"/>
          </p:cNvSpPr>
          <p:nvPr>
            <p:ph type="title"/>
          </p:nvPr>
        </p:nvSpPr>
        <p:spPr/>
        <p:txBody>
          <a:bodyPr/>
          <a:lstStyle/>
          <a:p>
            <a:r>
              <a:rPr lang="en-US" dirty="0"/>
              <a:t>Fun facts about drama</a:t>
            </a:r>
            <a:endParaRPr lang="en-GB" dirty="0"/>
          </a:p>
        </p:txBody>
      </p:sp>
      <p:sp>
        <p:nvSpPr>
          <p:cNvPr id="3" name="Content Placeholder 2">
            <a:extLst>
              <a:ext uri="{FF2B5EF4-FFF2-40B4-BE49-F238E27FC236}">
                <a16:creationId xmlns:a16="http://schemas.microsoft.com/office/drawing/2014/main" xmlns="" id="{F72FA646-4623-4FA7-9096-42422836E4A2}"/>
              </a:ext>
            </a:extLst>
          </p:cNvPr>
          <p:cNvSpPr>
            <a:spLocks noGrp="1"/>
          </p:cNvSpPr>
          <p:nvPr>
            <p:ph idx="1"/>
          </p:nvPr>
        </p:nvSpPr>
        <p:spPr>
          <a:xfrm>
            <a:off x="676275" y="1946910"/>
            <a:ext cx="10820400" cy="4024125"/>
          </a:xfrm>
        </p:spPr>
        <p:txBody>
          <a:bodyPr>
            <a:noAutofit/>
          </a:bodyPr>
          <a:lstStyle/>
          <a:p>
            <a:r>
              <a:rPr lang="en-US" sz="1500" b="1" dirty="0"/>
              <a:t>Shakespeare's Globe is the only building in London allowed to have a thatched roof since the Great Fire in 1666</a:t>
            </a:r>
          </a:p>
          <a:p>
            <a:r>
              <a:rPr lang="en-US" sz="1500" dirty="0"/>
              <a:t>Walt Disney World, Florida, has a record 1.2 million costumes in its theatrical wardrobes</a:t>
            </a:r>
          </a:p>
          <a:p>
            <a:r>
              <a:rPr lang="en-US" sz="1500" b="1" dirty="0" smtClean="0"/>
              <a:t>The </a:t>
            </a:r>
            <a:r>
              <a:rPr lang="en-US" sz="1500" b="1" dirty="0"/>
              <a:t>West End, also known as Theatreland, is the main theatre district in London. It is normally defined as the area between Oxford Street to the north</a:t>
            </a:r>
            <a:r>
              <a:rPr lang="en-US" sz="1500" dirty="0"/>
              <a:t>, </a:t>
            </a:r>
          </a:p>
          <a:p>
            <a:r>
              <a:rPr lang="en-US" sz="1500" dirty="0"/>
              <a:t>The oldest theatre in the area is Theatre Royal on Drury Lane, which opened in 1812. It was built on the site of the first West End theatre, which was destroyed in a fire in 1672. </a:t>
            </a:r>
          </a:p>
          <a:p>
            <a:r>
              <a:rPr lang="en-US" sz="1500" b="1" dirty="0"/>
              <a:t>The longest-running play on the West End is The Mousetrap. Having been performed continuously since 1952, it is also said to be the longest-running play in history.</a:t>
            </a:r>
            <a:r>
              <a:rPr lang="en-US" sz="1500" dirty="0"/>
              <a:t> </a:t>
            </a:r>
          </a:p>
          <a:p>
            <a:r>
              <a:rPr lang="en-US" sz="1500" dirty="0"/>
              <a:t>Among many British theatre actors, it is considered very bad luck to say the name Macbeth in a theatre. It is referred to as ‘the curse’. </a:t>
            </a:r>
          </a:p>
          <a:p>
            <a:r>
              <a:rPr lang="en-US" sz="1500" b="1" dirty="0"/>
              <a:t>Harry Potter and the Cursed Child became the most awarded play ever, nominated for 11 awards and winning nine, including Best New Play. </a:t>
            </a:r>
            <a:endParaRPr lang="en-US" sz="1500" b="1" dirty="0" smtClean="0"/>
          </a:p>
          <a:p>
            <a:r>
              <a:rPr lang="en-GB" sz="1500" dirty="0" smtClean="0"/>
              <a:t>Wicked pays </a:t>
            </a:r>
            <a:r>
              <a:rPr lang="en-GB" sz="1500" dirty="0"/>
              <a:t>tribute to the Wizard of Oz musically, as disguised versions the first seven notes of Somewhere Over the Rainbow are featured in the show’s ongoing ‘Unlimited’ theme</a:t>
            </a:r>
            <a:r>
              <a:rPr lang="en-GB" sz="1500" b="1" dirty="0"/>
              <a:t>.</a:t>
            </a:r>
            <a:endParaRPr lang="en-US" sz="1500" b="1" dirty="0" smtClean="0"/>
          </a:p>
          <a:p>
            <a:r>
              <a:rPr lang="en-GB" sz="1500" b="1" dirty="0"/>
              <a:t>The first woman to appear in a Shakespeare play was in 1660, 44 years after Shakespeare’s death. It was previously illegal in England for a woman to act on stage</a:t>
            </a:r>
            <a:r>
              <a:rPr lang="en-GB" sz="1500" b="1" dirty="0" smtClean="0"/>
              <a:t>.</a:t>
            </a:r>
          </a:p>
          <a:p>
            <a:r>
              <a:rPr lang="en-US" sz="1500" dirty="0"/>
              <a:t>Ancient Greek audiences stamped their feet rather than clapping their hands to applaud</a:t>
            </a:r>
          </a:p>
          <a:p>
            <a:endParaRPr lang="en-US" sz="1500" b="1" dirty="0"/>
          </a:p>
        </p:txBody>
      </p:sp>
    </p:spTree>
    <p:extLst>
      <p:ext uri="{BB962C8B-B14F-4D97-AF65-F5344CB8AC3E}">
        <p14:creationId xmlns:p14="http://schemas.microsoft.com/office/powerpoint/2010/main" val="154449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555C23-6DBB-4AA9-8C0A-010CBC81AC8F}"/>
              </a:ext>
            </a:extLst>
          </p:cNvPr>
          <p:cNvSpPr>
            <a:spLocks noGrp="1"/>
          </p:cNvSpPr>
          <p:nvPr>
            <p:ph type="title"/>
          </p:nvPr>
        </p:nvSpPr>
        <p:spPr>
          <a:xfrm>
            <a:off x="74428" y="764373"/>
            <a:ext cx="11431772" cy="1293028"/>
          </a:xfrm>
        </p:spPr>
        <p:txBody>
          <a:bodyPr/>
          <a:lstStyle/>
          <a:p>
            <a:r>
              <a:rPr lang="en-US" dirty="0"/>
              <a:t>What will you learn in year 7 drama</a:t>
            </a:r>
            <a:endParaRPr lang="en-GB" dirty="0"/>
          </a:p>
        </p:txBody>
      </p:sp>
      <p:graphicFrame>
        <p:nvGraphicFramePr>
          <p:cNvPr id="4" name="Content Placeholder 3">
            <a:extLst>
              <a:ext uri="{FF2B5EF4-FFF2-40B4-BE49-F238E27FC236}">
                <a16:creationId xmlns:a16="http://schemas.microsoft.com/office/drawing/2014/main" xmlns="" id="{D0478CDD-94E5-4C04-834C-74DB74F1B046}"/>
              </a:ext>
            </a:extLst>
          </p:cNvPr>
          <p:cNvGraphicFramePr>
            <a:graphicFrameLocks noGrp="1"/>
          </p:cNvGraphicFramePr>
          <p:nvPr>
            <p:ph idx="1"/>
            <p:extLst>
              <p:ext uri="{D42A27DB-BD31-4B8C-83A1-F6EECF244321}">
                <p14:modId xmlns:p14="http://schemas.microsoft.com/office/powerpoint/2010/main" val="2014482723"/>
              </p:ext>
            </p:extLst>
          </p:nvPr>
        </p:nvGraphicFramePr>
        <p:xfrm>
          <a:off x="74429" y="1850065"/>
          <a:ext cx="11950993" cy="4752754"/>
        </p:xfrm>
        <a:graphic>
          <a:graphicData uri="http://schemas.openxmlformats.org/drawingml/2006/table">
            <a:tbl>
              <a:tblPr firstRow="1" firstCol="1" bandRow="1">
                <a:tableStyleId>{5C22544A-7EE6-4342-B048-85BDC9FD1C3A}</a:tableStyleId>
              </a:tblPr>
              <a:tblGrid>
                <a:gridCol w="1902209">
                  <a:extLst>
                    <a:ext uri="{9D8B030D-6E8A-4147-A177-3AD203B41FA5}">
                      <a16:colId xmlns:a16="http://schemas.microsoft.com/office/drawing/2014/main" xmlns="" val="2559022863"/>
                    </a:ext>
                  </a:extLst>
                </a:gridCol>
                <a:gridCol w="2156316">
                  <a:extLst>
                    <a:ext uri="{9D8B030D-6E8A-4147-A177-3AD203B41FA5}">
                      <a16:colId xmlns:a16="http://schemas.microsoft.com/office/drawing/2014/main" xmlns="" val="2067249483"/>
                    </a:ext>
                  </a:extLst>
                </a:gridCol>
                <a:gridCol w="2257213">
                  <a:extLst>
                    <a:ext uri="{9D8B030D-6E8A-4147-A177-3AD203B41FA5}">
                      <a16:colId xmlns:a16="http://schemas.microsoft.com/office/drawing/2014/main" xmlns="" val="70698686"/>
                    </a:ext>
                  </a:extLst>
                </a:gridCol>
                <a:gridCol w="1674258">
                  <a:extLst>
                    <a:ext uri="{9D8B030D-6E8A-4147-A177-3AD203B41FA5}">
                      <a16:colId xmlns:a16="http://schemas.microsoft.com/office/drawing/2014/main" xmlns="" val="2930287446"/>
                    </a:ext>
                  </a:extLst>
                </a:gridCol>
                <a:gridCol w="2217259">
                  <a:extLst>
                    <a:ext uri="{9D8B030D-6E8A-4147-A177-3AD203B41FA5}">
                      <a16:colId xmlns:a16="http://schemas.microsoft.com/office/drawing/2014/main" xmlns="" val="2014511725"/>
                    </a:ext>
                  </a:extLst>
                </a:gridCol>
                <a:gridCol w="1743738">
                  <a:extLst>
                    <a:ext uri="{9D8B030D-6E8A-4147-A177-3AD203B41FA5}">
                      <a16:colId xmlns:a16="http://schemas.microsoft.com/office/drawing/2014/main" xmlns="" val="1472563680"/>
                    </a:ext>
                  </a:extLst>
                </a:gridCol>
              </a:tblGrid>
              <a:tr h="4752754">
                <a:tc>
                  <a:txBody>
                    <a:bodyPr/>
                    <a:lstStyle/>
                    <a:p>
                      <a:pPr algn="ctr">
                        <a:lnSpc>
                          <a:spcPct val="115000"/>
                        </a:lnSpc>
                        <a:spcAft>
                          <a:spcPts val="1000"/>
                        </a:spcAft>
                      </a:pPr>
                      <a:r>
                        <a:rPr lang="en-GB" sz="2000" dirty="0">
                          <a:effectLst/>
                        </a:rPr>
                        <a:t>Drama is Serious Fun!</a:t>
                      </a:r>
                    </a:p>
                    <a:p>
                      <a:pPr algn="ctr">
                        <a:lnSpc>
                          <a:spcPct val="115000"/>
                        </a:lnSpc>
                        <a:spcAft>
                          <a:spcPts val="1000"/>
                        </a:spcAft>
                      </a:pPr>
                      <a:endParaRPr lang="en-GB" sz="2000" dirty="0">
                        <a:effectLst/>
                      </a:endParaRPr>
                    </a:p>
                    <a:p>
                      <a:pPr algn="ctr">
                        <a:lnSpc>
                          <a:spcPct val="115000"/>
                        </a:lnSpc>
                        <a:spcAft>
                          <a:spcPts val="1000"/>
                        </a:spcAft>
                      </a:pPr>
                      <a:r>
                        <a:rPr lang="en-GB" sz="1400" dirty="0">
                          <a:effectLst/>
                        </a:rPr>
                        <a:t>Team work</a:t>
                      </a:r>
                    </a:p>
                    <a:p>
                      <a:pPr algn="ctr">
                        <a:lnSpc>
                          <a:spcPct val="115000"/>
                        </a:lnSpc>
                        <a:spcAft>
                          <a:spcPts val="1000"/>
                        </a:spcAft>
                      </a:pPr>
                      <a:r>
                        <a:rPr lang="en-GB" sz="1400" dirty="0">
                          <a:effectLst/>
                        </a:rPr>
                        <a:t>C Words </a:t>
                      </a:r>
                    </a:p>
                    <a:p>
                      <a:pPr algn="ctr">
                        <a:lnSpc>
                          <a:spcPct val="115000"/>
                        </a:lnSpc>
                        <a:spcAft>
                          <a:spcPts val="1000"/>
                        </a:spcAft>
                      </a:pPr>
                      <a:r>
                        <a:rPr lang="en-GB" sz="1400" dirty="0">
                          <a:effectLst/>
                        </a:rPr>
                        <a:t>Basic performance skills</a:t>
                      </a:r>
                    </a:p>
                    <a:p>
                      <a:pPr algn="ctr">
                        <a:lnSpc>
                          <a:spcPct val="115000"/>
                        </a:lnSpc>
                        <a:spcAft>
                          <a:spcPts val="1000"/>
                        </a:spcAft>
                      </a:pPr>
                      <a:r>
                        <a:rPr lang="en-GB" sz="1400" dirty="0">
                          <a:effectLst/>
                        </a:rPr>
                        <a:t> </a:t>
                      </a:r>
                    </a:p>
                    <a:p>
                      <a:pPr algn="ctr">
                        <a:lnSpc>
                          <a:spcPct val="115000"/>
                        </a:lnSpc>
                        <a:spcAft>
                          <a:spcPts val="1000"/>
                        </a:spcAft>
                      </a:pPr>
                      <a:r>
                        <a:rPr lang="en-GB" sz="1400" dirty="0">
                          <a:effectLst/>
                        </a:rPr>
                        <a:t> </a:t>
                      </a:r>
                    </a:p>
                    <a:p>
                      <a:pPr algn="ctr">
                        <a:lnSpc>
                          <a:spcPct val="115000"/>
                        </a:lnSpc>
                        <a:spcAft>
                          <a:spcPts val="1000"/>
                        </a:spcAft>
                      </a:pPr>
                      <a:r>
                        <a:rPr lang="en-GB" sz="1400" dirty="0">
                          <a:effectLst/>
                        </a:rPr>
                        <a:t> </a:t>
                      </a:r>
                    </a:p>
                    <a:p>
                      <a:pPr algn="ctr">
                        <a:lnSpc>
                          <a:spcPct val="115000"/>
                        </a:lnSpc>
                        <a:spcAft>
                          <a:spcPts val="10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389" marR="64389" marT="0" marB="0"/>
                </a:tc>
                <a:tc>
                  <a:txBody>
                    <a:bodyPr/>
                    <a:lstStyle/>
                    <a:p>
                      <a:pPr algn="ctr">
                        <a:lnSpc>
                          <a:spcPct val="115000"/>
                        </a:lnSpc>
                        <a:spcAft>
                          <a:spcPts val="1000"/>
                        </a:spcAft>
                      </a:pPr>
                      <a:r>
                        <a:rPr lang="en-GB" sz="2000" dirty="0">
                          <a:effectLst/>
                        </a:rPr>
                        <a:t>My New World</a:t>
                      </a:r>
                    </a:p>
                    <a:p>
                      <a:pPr algn="ctr">
                        <a:lnSpc>
                          <a:spcPct val="115000"/>
                        </a:lnSpc>
                        <a:spcAft>
                          <a:spcPts val="1000"/>
                        </a:spcAft>
                      </a:pPr>
                      <a:endParaRPr lang="en-GB" sz="2000" dirty="0">
                        <a:effectLst/>
                      </a:endParaRPr>
                    </a:p>
                    <a:p>
                      <a:pPr algn="ctr">
                        <a:lnSpc>
                          <a:spcPct val="115000"/>
                        </a:lnSpc>
                        <a:spcAft>
                          <a:spcPts val="1000"/>
                        </a:spcAft>
                      </a:pPr>
                      <a:r>
                        <a:rPr lang="en-GB" sz="1400" dirty="0">
                          <a:effectLst/>
                        </a:rPr>
                        <a:t>Refugees</a:t>
                      </a:r>
                    </a:p>
                    <a:p>
                      <a:pPr algn="ctr">
                        <a:lnSpc>
                          <a:spcPct val="115000"/>
                        </a:lnSpc>
                        <a:spcAft>
                          <a:spcPts val="1000"/>
                        </a:spcAft>
                      </a:pPr>
                      <a:r>
                        <a:rPr lang="en-GB" sz="1400" dirty="0">
                          <a:effectLst/>
                        </a:rPr>
                        <a:t>Frozen pictures (Space, levels, facial exp and body </a:t>
                      </a:r>
                      <a:r>
                        <a:rPr lang="en-GB" sz="1400" dirty="0" err="1">
                          <a:effectLst/>
                        </a:rPr>
                        <a:t>lang</a:t>
                      </a:r>
                      <a:r>
                        <a:rPr lang="en-GB" sz="1400" dirty="0">
                          <a:effectLst/>
                        </a:rPr>
                        <a:t>)</a:t>
                      </a:r>
                    </a:p>
                    <a:p>
                      <a:pPr algn="ctr">
                        <a:lnSpc>
                          <a:spcPct val="115000"/>
                        </a:lnSpc>
                        <a:spcAft>
                          <a:spcPts val="1000"/>
                        </a:spcAft>
                      </a:pPr>
                      <a:r>
                        <a:rPr lang="en-GB" sz="1400" dirty="0">
                          <a:effectLst/>
                        </a:rPr>
                        <a:t>Writing in role</a:t>
                      </a:r>
                    </a:p>
                    <a:p>
                      <a:pPr algn="ctr">
                        <a:lnSpc>
                          <a:spcPct val="115000"/>
                        </a:lnSpc>
                        <a:spcAft>
                          <a:spcPts val="1000"/>
                        </a:spcAft>
                      </a:pPr>
                      <a:r>
                        <a:rPr lang="en-GB" sz="1400" dirty="0">
                          <a:effectLst/>
                        </a:rPr>
                        <a:t>Thoughts aloud</a:t>
                      </a:r>
                    </a:p>
                    <a:p>
                      <a:pPr algn="ctr">
                        <a:lnSpc>
                          <a:spcPct val="115000"/>
                        </a:lnSpc>
                        <a:spcAft>
                          <a:spcPts val="0"/>
                        </a:spcAft>
                      </a:pPr>
                      <a:r>
                        <a:rPr lang="en-GB" sz="1400" dirty="0">
                          <a:effectLst/>
                        </a:rPr>
                        <a:t>Monologues</a:t>
                      </a:r>
                    </a:p>
                    <a:p>
                      <a:pPr algn="ctr">
                        <a:lnSpc>
                          <a:spcPct val="115000"/>
                        </a:lnSpc>
                        <a:spcAft>
                          <a:spcPts val="0"/>
                        </a:spcAft>
                      </a:pPr>
                      <a:r>
                        <a:rPr lang="en-GB" sz="1400" dirty="0">
                          <a:effectLst/>
                        </a:rPr>
                        <a:t> </a:t>
                      </a:r>
                    </a:p>
                  </a:txBody>
                  <a:tcPr marL="64389" marR="64389" marT="0" marB="0"/>
                </a:tc>
                <a:tc>
                  <a:txBody>
                    <a:bodyPr/>
                    <a:lstStyle/>
                    <a:p>
                      <a:pPr algn="ctr">
                        <a:lnSpc>
                          <a:spcPct val="115000"/>
                        </a:lnSpc>
                        <a:spcAft>
                          <a:spcPts val="1000"/>
                        </a:spcAft>
                      </a:pPr>
                      <a:r>
                        <a:rPr lang="en-GB" sz="2000" dirty="0">
                          <a:effectLst/>
                        </a:rPr>
                        <a:t>Characterisation</a:t>
                      </a:r>
                    </a:p>
                    <a:p>
                      <a:pPr algn="ctr">
                        <a:lnSpc>
                          <a:spcPct val="115000"/>
                        </a:lnSpc>
                        <a:spcAft>
                          <a:spcPts val="1000"/>
                        </a:spcAft>
                      </a:pPr>
                      <a:endParaRPr lang="en-GB" sz="2000" dirty="0">
                        <a:effectLst/>
                      </a:endParaRPr>
                    </a:p>
                    <a:p>
                      <a:pPr algn="ctr">
                        <a:lnSpc>
                          <a:spcPct val="115000"/>
                        </a:lnSpc>
                        <a:spcAft>
                          <a:spcPts val="1000"/>
                        </a:spcAft>
                      </a:pPr>
                      <a:r>
                        <a:rPr lang="en-GB" sz="1400" dirty="0">
                          <a:effectLst/>
                        </a:rPr>
                        <a:t>Creating, developing and sustaining a character</a:t>
                      </a:r>
                    </a:p>
                    <a:p>
                      <a:pPr algn="ctr">
                        <a:lnSpc>
                          <a:spcPct val="115000"/>
                        </a:lnSpc>
                        <a:spcAft>
                          <a:spcPts val="1000"/>
                        </a:spcAft>
                      </a:pPr>
                      <a:r>
                        <a:rPr lang="en-GB" sz="1400" dirty="0">
                          <a:effectLst/>
                        </a:rPr>
                        <a:t>Vocal Skills</a:t>
                      </a:r>
                    </a:p>
                    <a:p>
                      <a:pPr algn="ctr">
                        <a:lnSpc>
                          <a:spcPct val="115000"/>
                        </a:lnSpc>
                        <a:spcAft>
                          <a:spcPts val="1000"/>
                        </a:spcAft>
                      </a:pPr>
                      <a:r>
                        <a:rPr lang="en-GB" sz="1400" dirty="0">
                          <a:effectLst/>
                        </a:rPr>
                        <a:t>Physical Skills</a:t>
                      </a:r>
                    </a:p>
                    <a:p>
                      <a:pPr algn="ctr">
                        <a:lnSpc>
                          <a:spcPct val="115000"/>
                        </a:lnSpc>
                        <a:spcAft>
                          <a:spcPts val="1000"/>
                        </a:spcAft>
                      </a:pPr>
                      <a:r>
                        <a:rPr lang="en-GB" sz="1400" dirty="0">
                          <a:effectLst/>
                        </a:rPr>
                        <a:t>Hot Seating</a:t>
                      </a:r>
                    </a:p>
                    <a:p>
                      <a:pPr algn="ctr">
                        <a:lnSpc>
                          <a:spcPct val="115000"/>
                        </a:lnSpc>
                        <a:spcAft>
                          <a:spcPts val="1000"/>
                        </a:spcAft>
                      </a:pPr>
                      <a:r>
                        <a:rPr lang="en-GB" sz="1400" dirty="0">
                          <a:effectLst/>
                        </a:rPr>
                        <a:t>Exaggerated characters</a:t>
                      </a:r>
                    </a:p>
                    <a:p>
                      <a:pPr algn="ctr">
                        <a:lnSpc>
                          <a:spcPct val="115000"/>
                        </a:lnSpc>
                        <a:spcAft>
                          <a:spcPts val="1000"/>
                        </a:spcAft>
                      </a:pPr>
                      <a:r>
                        <a:rPr lang="en-GB" sz="1400" dirty="0">
                          <a:effectLst/>
                        </a:rPr>
                        <a:t>Natural Characters</a:t>
                      </a:r>
                    </a:p>
                  </a:txBody>
                  <a:tcPr marL="64389" marR="64389" marT="0" marB="0"/>
                </a:tc>
                <a:tc>
                  <a:txBody>
                    <a:bodyPr/>
                    <a:lstStyle/>
                    <a:p>
                      <a:pPr algn="ctr">
                        <a:lnSpc>
                          <a:spcPct val="115000"/>
                        </a:lnSpc>
                        <a:spcAft>
                          <a:spcPts val="1000"/>
                        </a:spcAft>
                      </a:pPr>
                      <a:r>
                        <a:rPr lang="en-GB" sz="2000" dirty="0">
                          <a:effectLst/>
                        </a:rPr>
                        <a:t>Slum Dog Millionaire</a:t>
                      </a:r>
                    </a:p>
                    <a:p>
                      <a:pPr algn="ctr">
                        <a:lnSpc>
                          <a:spcPct val="115000"/>
                        </a:lnSpc>
                        <a:spcAft>
                          <a:spcPts val="1000"/>
                        </a:spcAft>
                      </a:pPr>
                      <a:endParaRPr lang="en-GB" sz="2000" dirty="0">
                        <a:effectLst/>
                      </a:endParaRPr>
                    </a:p>
                    <a:p>
                      <a:pPr algn="ctr">
                        <a:lnSpc>
                          <a:spcPct val="115000"/>
                        </a:lnSpc>
                        <a:spcAft>
                          <a:spcPts val="1000"/>
                        </a:spcAft>
                      </a:pPr>
                      <a:r>
                        <a:rPr lang="en-GB" sz="1400" dirty="0">
                          <a:effectLst/>
                        </a:rPr>
                        <a:t>Script work and performance </a:t>
                      </a:r>
                    </a:p>
                    <a:p>
                      <a:pPr algn="ctr">
                        <a:lnSpc>
                          <a:spcPct val="115000"/>
                        </a:lnSpc>
                        <a:spcAft>
                          <a:spcPts val="1000"/>
                        </a:spcAft>
                      </a:pPr>
                      <a:r>
                        <a:rPr lang="en-GB" sz="1400" dirty="0">
                          <a:effectLst/>
                        </a:rPr>
                        <a:t>Improvisation</a:t>
                      </a:r>
                    </a:p>
                    <a:p>
                      <a:pPr algn="ctr">
                        <a:lnSpc>
                          <a:spcPct val="115000"/>
                        </a:lnSpc>
                        <a:spcAft>
                          <a:spcPts val="1000"/>
                        </a:spcAft>
                      </a:pPr>
                      <a:r>
                        <a:rPr lang="en-GB" sz="1400" dirty="0">
                          <a:effectLst/>
                        </a:rPr>
                        <a:t>Stage Directions</a:t>
                      </a:r>
                    </a:p>
                    <a:p>
                      <a:pPr algn="ctr">
                        <a:lnSpc>
                          <a:spcPct val="115000"/>
                        </a:lnSpc>
                        <a:spcAft>
                          <a:spcPts val="1000"/>
                        </a:spcAft>
                      </a:pPr>
                      <a:r>
                        <a:rPr lang="en-GB" sz="1400" dirty="0">
                          <a:effectLst/>
                        </a:rPr>
                        <a:t>Theatre roles and production.</a:t>
                      </a:r>
                    </a:p>
                    <a:p>
                      <a:pPr algn="ctr">
                        <a:lnSpc>
                          <a:spcPct val="115000"/>
                        </a:lnSpc>
                        <a:spcAft>
                          <a:spcPts val="1000"/>
                        </a:spcAft>
                      </a:pPr>
                      <a:r>
                        <a:rPr lang="en-GB" sz="1400" dirty="0">
                          <a:effectLst/>
                        </a:rPr>
                        <a:t> </a:t>
                      </a:r>
                    </a:p>
                    <a:p>
                      <a:pPr algn="ctr">
                        <a:lnSpc>
                          <a:spcPct val="115000"/>
                        </a:lnSpc>
                        <a:spcAft>
                          <a:spcPts val="1000"/>
                        </a:spcAft>
                      </a:pPr>
                      <a:r>
                        <a:rPr lang="en-GB" sz="1400" dirty="0">
                          <a:effectLst/>
                        </a:rPr>
                        <a:t> </a:t>
                      </a:r>
                    </a:p>
                    <a:p>
                      <a:pPr algn="ctr">
                        <a:lnSpc>
                          <a:spcPct val="115000"/>
                        </a:lnSpc>
                        <a:spcAft>
                          <a:spcPts val="1000"/>
                        </a:spcAft>
                      </a:pPr>
                      <a:r>
                        <a:rPr lang="en-GB" sz="1400" dirty="0">
                          <a:effectLst/>
                        </a:rPr>
                        <a:t> </a:t>
                      </a:r>
                    </a:p>
                    <a:p>
                      <a:pPr algn="ctr">
                        <a:lnSpc>
                          <a:spcPct val="115000"/>
                        </a:lnSpc>
                        <a:spcAft>
                          <a:spcPts val="10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389" marR="64389" marT="0" marB="0"/>
                </a:tc>
                <a:tc>
                  <a:txBody>
                    <a:bodyPr/>
                    <a:lstStyle/>
                    <a:p>
                      <a:pPr algn="ctr">
                        <a:lnSpc>
                          <a:spcPct val="115000"/>
                        </a:lnSpc>
                        <a:spcAft>
                          <a:spcPts val="1000"/>
                        </a:spcAft>
                      </a:pPr>
                      <a:r>
                        <a:rPr lang="en-GB" sz="2000" dirty="0">
                          <a:effectLst/>
                        </a:rPr>
                        <a:t>Story Telling for a Modern Audience</a:t>
                      </a:r>
                    </a:p>
                    <a:p>
                      <a:r>
                        <a:rPr lang="en-GB" sz="1400" b="1" kern="1200" dirty="0" smtClean="0">
                          <a:solidFill>
                            <a:schemeClr val="lt1"/>
                          </a:solidFill>
                          <a:effectLst/>
                          <a:latin typeface="+mn-lt"/>
                          <a:ea typeface="+mn-ea"/>
                          <a:cs typeface="+mn-cs"/>
                        </a:rPr>
                        <a:t>The importance of engaging an audience.</a:t>
                      </a:r>
                    </a:p>
                    <a:p>
                      <a:r>
                        <a:rPr lang="en-GB" sz="1400" b="1" kern="1200" dirty="0" smtClean="0">
                          <a:solidFill>
                            <a:schemeClr val="lt1"/>
                          </a:solidFill>
                          <a:effectLst/>
                          <a:latin typeface="+mn-lt"/>
                          <a:ea typeface="+mn-ea"/>
                          <a:cs typeface="+mn-cs"/>
                        </a:rPr>
                        <a:t> </a:t>
                      </a:r>
                    </a:p>
                    <a:p>
                      <a:r>
                        <a:rPr lang="en-GB" sz="1400" b="1" kern="1200" dirty="0" smtClean="0">
                          <a:solidFill>
                            <a:schemeClr val="lt1"/>
                          </a:solidFill>
                          <a:effectLst/>
                          <a:latin typeface="+mn-lt"/>
                          <a:ea typeface="+mn-ea"/>
                          <a:cs typeface="+mn-cs"/>
                        </a:rPr>
                        <a:t>Using Drama to explore stories and contextualise them for the modern world.</a:t>
                      </a:r>
                    </a:p>
                    <a:p>
                      <a:r>
                        <a:rPr lang="en-GB" sz="1400" b="1" kern="1200" dirty="0" smtClean="0">
                          <a:solidFill>
                            <a:schemeClr val="lt1"/>
                          </a:solidFill>
                          <a:effectLst/>
                          <a:latin typeface="+mn-lt"/>
                          <a:ea typeface="+mn-ea"/>
                          <a:cs typeface="+mn-cs"/>
                        </a:rPr>
                        <a:t> </a:t>
                      </a:r>
                    </a:p>
                    <a:p>
                      <a:r>
                        <a:rPr lang="en-GB" sz="1400" b="1" kern="1200" dirty="0" smtClean="0">
                          <a:solidFill>
                            <a:schemeClr val="lt1"/>
                          </a:solidFill>
                          <a:effectLst/>
                          <a:latin typeface="+mn-lt"/>
                          <a:ea typeface="+mn-ea"/>
                          <a:cs typeface="+mn-cs"/>
                        </a:rPr>
                        <a:t>Brecht conventions:</a:t>
                      </a:r>
                    </a:p>
                    <a:p>
                      <a:pPr lvl="0"/>
                      <a:r>
                        <a:rPr lang="en-GB" sz="1400" b="1" kern="1200" dirty="0" smtClean="0">
                          <a:solidFill>
                            <a:schemeClr val="lt1"/>
                          </a:solidFill>
                          <a:effectLst/>
                          <a:latin typeface="+mn-lt"/>
                          <a:ea typeface="+mn-ea"/>
                          <a:cs typeface="+mn-cs"/>
                        </a:rPr>
                        <a:t>Narration</a:t>
                      </a:r>
                    </a:p>
                    <a:p>
                      <a:pPr lvl="0"/>
                      <a:r>
                        <a:rPr lang="en-GB" sz="1400" b="1" kern="1200" dirty="0" smtClean="0">
                          <a:solidFill>
                            <a:schemeClr val="lt1"/>
                          </a:solidFill>
                          <a:effectLst/>
                          <a:latin typeface="+mn-lt"/>
                          <a:ea typeface="+mn-ea"/>
                          <a:cs typeface="+mn-cs"/>
                        </a:rPr>
                        <a:t>Direct Address</a:t>
                      </a:r>
                    </a:p>
                    <a:p>
                      <a:pPr lvl="0"/>
                      <a:r>
                        <a:rPr lang="en-GB" sz="1400" b="1" kern="1200" dirty="0" smtClean="0">
                          <a:solidFill>
                            <a:schemeClr val="lt1"/>
                          </a:solidFill>
                          <a:effectLst/>
                          <a:latin typeface="+mn-lt"/>
                          <a:ea typeface="+mn-ea"/>
                          <a:cs typeface="+mn-cs"/>
                        </a:rPr>
                        <a:t>Alienation</a:t>
                      </a:r>
                    </a:p>
                    <a:p>
                      <a:pPr lvl="0"/>
                      <a:r>
                        <a:rPr lang="en-GB" sz="1400" b="1" kern="1200" dirty="0" smtClean="0">
                          <a:solidFill>
                            <a:schemeClr val="lt1"/>
                          </a:solidFill>
                          <a:effectLst/>
                          <a:latin typeface="+mn-lt"/>
                          <a:ea typeface="+mn-ea"/>
                          <a:cs typeface="+mn-cs"/>
                        </a:rPr>
                        <a:t>Chorus </a:t>
                      </a:r>
                    </a:p>
                    <a:p>
                      <a:pPr lvl="0"/>
                      <a:r>
                        <a:rPr lang="en-GB" sz="1400" b="1" kern="1200" dirty="0" smtClean="0">
                          <a:solidFill>
                            <a:schemeClr val="lt1"/>
                          </a:solidFill>
                          <a:effectLst/>
                          <a:latin typeface="+mn-lt"/>
                          <a:ea typeface="+mn-ea"/>
                          <a:cs typeface="+mn-cs"/>
                        </a:rPr>
                        <a:t>Placards</a:t>
                      </a:r>
                    </a:p>
                    <a:p>
                      <a:pPr lvl="0"/>
                      <a:r>
                        <a:rPr lang="en-GB" sz="1400" b="1" kern="1200" dirty="0" err="1" smtClean="0">
                          <a:solidFill>
                            <a:schemeClr val="lt1"/>
                          </a:solidFill>
                          <a:effectLst/>
                          <a:latin typeface="+mn-lt"/>
                          <a:ea typeface="+mn-ea"/>
                          <a:cs typeface="+mn-cs"/>
                        </a:rPr>
                        <a:t>Gestus</a:t>
                      </a:r>
                      <a:endParaRPr lang="en-GB" sz="1400" b="1" kern="1200" dirty="0" smtClean="0">
                        <a:solidFill>
                          <a:schemeClr val="lt1"/>
                        </a:solidFill>
                        <a:effectLst/>
                        <a:latin typeface="+mn-lt"/>
                        <a:ea typeface="+mn-ea"/>
                        <a:cs typeface="+mn-cs"/>
                      </a:endParaRPr>
                    </a:p>
                    <a:p>
                      <a:pPr algn="ctr">
                        <a:lnSpc>
                          <a:spcPct val="115000"/>
                        </a:lnSpc>
                        <a:spcAft>
                          <a:spcPts val="1000"/>
                        </a:spcAft>
                      </a:pPr>
                      <a:endParaRPr lang="en-GB" sz="2000" dirty="0">
                        <a:effectLst/>
                      </a:endParaRPr>
                    </a:p>
                  </a:txBody>
                  <a:tcPr marL="64389" marR="64389" marT="0" marB="0"/>
                </a:tc>
                <a:tc>
                  <a:txBody>
                    <a:bodyPr/>
                    <a:lstStyle/>
                    <a:p>
                      <a:pPr algn="ctr">
                        <a:lnSpc>
                          <a:spcPct val="115000"/>
                        </a:lnSpc>
                        <a:spcAft>
                          <a:spcPts val="1000"/>
                        </a:spcAft>
                      </a:pPr>
                      <a:r>
                        <a:rPr lang="en-GB" sz="2000" dirty="0">
                          <a:effectLst/>
                        </a:rPr>
                        <a:t>Sweeney Todd</a:t>
                      </a:r>
                    </a:p>
                    <a:p>
                      <a:pPr algn="ctr">
                        <a:lnSpc>
                          <a:spcPct val="115000"/>
                        </a:lnSpc>
                        <a:spcAft>
                          <a:spcPts val="1000"/>
                        </a:spcAft>
                      </a:pPr>
                      <a:r>
                        <a:rPr lang="en-GB" sz="2000" dirty="0">
                          <a:effectLst/>
                        </a:rPr>
                        <a:t> </a:t>
                      </a:r>
                    </a:p>
                    <a:p>
                      <a:pPr algn="ctr">
                        <a:lnSpc>
                          <a:spcPct val="115000"/>
                        </a:lnSpc>
                        <a:spcAft>
                          <a:spcPts val="1000"/>
                        </a:spcAft>
                      </a:pPr>
                      <a:r>
                        <a:rPr lang="en-GB" sz="1400" dirty="0" smtClean="0">
                          <a:effectLst/>
                        </a:rPr>
                        <a:t>Teacher/Student </a:t>
                      </a:r>
                      <a:r>
                        <a:rPr lang="en-GB" sz="1400" dirty="0">
                          <a:effectLst/>
                        </a:rPr>
                        <a:t>in role</a:t>
                      </a:r>
                    </a:p>
                    <a:p>
                      <a:pPr algn="ctr">
                        <a:lnSpc>
                          <a:spcPct val="115000"/>
                        </a:lnSpc>
                        <a:spcAft>
                          <a:spcPts val="1000"/>
                        </a:spcAft>
                      </a:pPr>
                      <a:r>
                        <a:rPr lang="en-GB" sz="1400" dirty="0">
                          <a:effectLst/>
                        </a:rPr>
                        <a:t>Investigation</a:t>
                      </a:r>
                    </a:p>
                    <a:p>
                      <a:pPr algn="ctr">
                        <a:lnSpc>
                          <a:spcPct val="115000"/>
                        </a:lnSpc>
                        <a:spcAft>
                          <a:spcPts val="1000"/>
                        </a:spcAft>
                      </a:pPr>
                      <a:r>
                        <a:rPr lang="en-GB" sz="1400" dirty="0">
                          <a:effectLst/>
                        </a:rPr>
                        <a:t>Script </a:t>
                      </a:r>
                      <a:r>
                        <a:rPr lang="en-GB" sz="1400" dirty="0" smtClean="0">
                          <a:effectLst/>
                        </a:rPr>
                        <a:t>work</a:t>
                      </a:r>
                    </a:p>
                    <a:p>
                      <a:pPr algn="ctr">
                        <a:lnSpc>
                          <a:spcPct val="115000"/>
                        </a:lnSpc>
                        <a:spcAft>
                          <a:spcPts val="1000"/>
                        </a:spcAft>
                      </a:pPr>
                      <a:r>
                        <a:rPr lang="en-GB" sz="1400" dirty="0" smtClean="0">
                          <a:effectLst/>
                        </a:rPr>
                        <a:t>Multi – role</a:t>
                      </a:r>
                    </a:p>
                    <a:p>
                      <a:pPr algn="ctr">
                        <a:lnSpc>
                          <a:spcPct val="115000"/>
                        </a:lnSpc>
                        <a:spcAft>
                          <a:spcPts val="1000"/>
                        </a:spcAft>
                      </a:pPr>
                      <a:r>
                        <a:rPr lang="en-GB" sz="1400" dirty="0" smtClean="0">
                          <a:effectLst/>
                        </a:rPr>
                        <a:t>Victorian</a:t>
                      </a:r>
                      <a:r>
                        <a:rPr lang="en-GB" sz="1400" baseline="0" dirty="0" smtClean="0">
                          <a:effectLst/>
                        </a:rPr>
                        <a:t> London</a:t>
                      </a:r>
                      <a:endParaRPr lang="en-GB" sz="1400" dirty="0">
                        <a:effectLst/>
                      </a:endParaRPr>
                    </a:p>
                  </a:txBody>
                  <a:tcPr marL="64389" marR="64389" marT="0" marB="0"/>
                </a:tc>
                <a:extLst>
                  <a:ext uri="{0D108BD9-81ED-4DB2-BD59-A6C34878D82A}">
                    <a16:rowId xmlns:a16="http://schemas.microsoft.com/office/drawing/2014/main" xmlns="" val="789379205"/>
                  </a:ext>
                </a:extLst>
              </a:tr>
            </a:tbl>
          </a:graphicData>
        </a:graphic>
      </p:graphicFrame>
    </p:spTree>
    <p:extLst>
      <p:ext uri="{BB962C8B-B14F-4D97-AF65-F5344CB8AC3E}">
        <p14:creationId xmlns:p14="http://schemas.microsoft.com/office/powerpoint/2010/main" val="170722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839A6-9FA6-4DF7-B7B4-61E2BC426C3A}"/>
              </a:ext>
            </a:extLst>
          </p:cNvPr>
          <p:cNvSpPr>
            <a:spLocks noGrp="1"/>
          </p:cNvSpPr>
          <p:nvPr>
            <p:ph type="title"/>
          </p:nvPr>
        </p:nvSpPr>
        <p:spPr/>
        <p:txBody>
          <a:bodyPr/>
          <a:lstStyle/>
          <a:p>
            <a:r>
              <a:rPr lang="en-US" dirty="0"/>
              <a:t>Drama activities</a:t>
            </a:r>
            <a:endParaRPr lang="en-GB" dirty="0"/>
          </a:p>
        </p:txBody>
      </p:sp>
      <p:sp>
        <p:nvSpPr>
          <p:cNvPr id="3" name="Content Placeholder 2">
            <a:extLst>
              <a:ext uri="{FF2B5EF4-FFF2-40B4-BE49-F238E27FC236}">
                <a16:creationId xmlns:a16="http://schemas.microsoft.com/office/drawing/2014/main" xmlns="" id="{F88D801F-FA50-49DA-B4A0-71C87F6FE75B}"/>
              </a:ext>
            </a:extLst>
          </p:cNvPr>
          <p:cNvSpPr>
            <a:spLocks noGrp="1"/>
          </p:cNvSpPr>
          <p:nvPr>
            <p:ph idx="1"/>
          </p:nvPr>
        </p:nvSpPr>
        <p:spPr/>
        <p:txBody>
          <a:bodyPr>
            <a:normAutofit fontScale="92500" lnSpcReduction="10000"/>
          </a:bodyPr>
          <a:lstStyle/>
          <a:p>
            <a:r>
              <a:rPr lang="en-GB" dirty="0" smtClean="0">
                <a:solidFill>
                  <a:srgbClr val="FF0000"/>
                </a:solidFill>
              </a:rPr>
              <a:t>Create a ‘Dear diary’ monologue (speech for one person) </a:t>
            </a:r>
            <a:r>
              <a:rPr lang="en-GB" dirty="0">
                <a:solidFill>
                  <a:srgbClr val="FF0000"/>
                </a:solidFill>
              </a:rPr>
              <a:t>of thoughts and feelings about secondary </a:t>
            </a:r>
            <a:r>
              <a:rPr lang="en-GB" dirty="0" smtClean="0">
                <a:solidFill>
                  <a:srgbClr val="FF0000"/>
                </a:solidFill>
              </a:rPr>
              <a:t>school</a:t>
            </a:r>
          </a:p>
          <a:p>
            <a:r>
              <a:rPr lang="en-GB" dirty="0" smtClean="0">
                <a:solidFill>
                  <a:srgbClr val="7030A0"/>
                </a:solidFill>
              </a:rPr>
              <a:t>How </a:t>
            </a:r>
            <a:r>
              <a:rPr lang="en-GB" dirty="0">
                <a:solidFill>
                  <a:srgbClr val="7030A0"/>
                </a:solidFill>
              </a:rPr>
              <a:t>fast can you say these tongue twisters: “Betty Batter bought some butter” and “She sells seashells by the seashore” and “Unique, New York” and “If a dog chews shoes does he choose?”</a:t>
            </a:r>
          </a:p>
          <a:p>
            <a:r>
              <a:rPr lang="en-GB" dirty="0" smtClean="0">
                <a:solidFill>
                  <a:srgbClr val="FF0000"/>
                </a:solidFill>
              </a:rPr>
              <a:t>Drama </a:t>
            </a:r>
            <a:r>
              <a:rPr lang="en-GB" dirty="0">
                <a:solidFill>
                  <a:srgbClr val="FF0000"/>
                </a:solidFill>
              </a:rPr>
              <a:t>Games – gather the family round for some classic Drama games! Whether it is SPLAT! Or wink murder, Park bench or 7 UP... there is loads of fun to be had with your favourite drama games</a:t>
            </a:r>
            <a:r>
              <a:rPr lang="en-GB" dirty="0" smtClean="0">
                <a:solidFill>
                  <a:srgbClr val="FF0000"/>
                </a:solidFill>
              </a:rPr>
              <a:t>!</a:t>
            </a:r>
          </a:p>
          <a:p>
            <a:pPr lvl="0"/>
            <a:r>
              <a:rPr lang="en-GB" dirty="0">
                <a:solidFill>
                  <a:srgbClr val="7030A0"/>
                </a:solidFill>
              </a:rPr>
              <a:t>Lip Sync Battle – Put together a list of your favourite songs and mime along! You can film your lip syncs and challenge your friends or family. Don’t forget to use </a:t>
            </a:r>
            <a:r>
              <a:rPr lang="en-GB" dirty="0" err="1">
                <a:solidFill>
                  <a:srgbClr val="7030A0"/>
                </a:solidFill>
              </a:rPr>
              <a:t>overexagerated</a:t>
            </a:r>
            <a:r>
              <a:rPr lang="en-GB" dirty="0">
                <a:solidFill>
                  <a:srgbClr val="7030A0"/>
                </a:solidFill>
              </a:rPr>
              <a:t> facial expressions and movement</a:t>
            </a:r>
            <a:r>
              <a:rPr lang="en-GB" dirty="0">
                <a:solidFill>
                  <a:srgbClr val="00B050"/>
                </a:solidFill>
              </a:rPr>
              <a:t>!</a:t>
            </a:r>
          </a:p>
          <a:p>
            <a:pPr lvl="0"/>
            <a:r>
              <a:rPr lang="en-GB" dirty="0">
                <a:solidFill>
                  <a:srgbClr val="FF0000"/>
                </a:solidFill>
              </a:rPr>
              <a:t>Create 3 still images with another member(s) of your family that highlight the things you did yesterday. Make them clear and interesting. Ask another family member to take pictures of them and work out what they are showing. </a:t>
            </a:r>
          </a:p>
          <a:p>
            <a:endParaRPr lang="en-GB" sz="2400" b="1" dirty="0">
              <a:solidFill>
                <a:srgbClr val="7030A0"/>
              </a:solidFill>
            </a:endParaRPr>
          </a:p>
          <a:p>
            <a:endParaRPr lang="en-GB" dirty="0"/>
          </a:p>
        </p:txBody>
      </p:sp>
    </p:spTree>
    <p:extLst>
      <p:ext uri="{BB962C8B-B14F-4D97-AF65-F5344CB8AC3E}">
        <p14:creationId xmlns:p14="http://schemas.microsoft.com/office/powerpoint/2010/main" val="84232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1EA881-DE05-4400-8ADF-B220CD6D6FB1}"/>
              </a:ext>
            </a:extLst>
          </p:cNvPr>
          <p:cNvSpPr>
            <a:spLocks noGrp="1"/>
          </p:cNvSpPr>
          <p:nvPr>
            <p:ph type="title"/>
          </p:nvPr>
        </p:nvSpPr>
        <p:spPr/>
        <p:txBody>
          <a:bodyPr/>
          <a:lstStyle/>
          <a:p>
            <a:r>
              <a:rPr lang="en-US" dirty="0"/>
              <a:t>Drama teacher at Langdon park school</a:t>
            </a:r>
            <a:endParaRPr lang="en-GB" dirty="0"/>
          </a:p>
        </p:txBody>
      </p:sp>
      <p:sp>
        <p:nvSpPr>
          <p:cNvPr id="3" name="Content Placeholder 2">
            <a:extLst>
              <a:ext uri="{FF2B5EF4-FFF2-40B4-BE49-F238E27FC236}">
                <a16:creationId xmlns:a16="http://schemas.microsoft.com/office/drawing/2014/main" xmlns="" id="{2CE14465-2B42-40C3-A86C-3FDFFFD0FBB3}"/>
              </a:ext>
            </a:extLst>
          </p:cNvPr>
          <p:cNvSpPr>
            <a:spLocks noGrp="1"/>
          </p:cNvSpPr>
          <p:nvPr>
            <p:ph idx="1"/>
          </p:nvPr>
        </p:nvSpPr>
        <p:spPr/>
        <p:txBody>
          <a:bodyPr>
            <a:normAutofit/>
          </a:bodyPr>
          <a:lstStyle/>
          <a:p>
            <a:pPr marL="0" indent="0">
              <a:buNone/>
            </a:pPr>
            <a:r>
              <a:rPr lang="en-GB" b="1" dirty="0" smtClean="0"/>
              <a:t>Miss Robinson – Leader of Performing Arts and Drama </a:t>
            </a:r>
          </a:p>
          <a:p>
            <a:pPr marL="0" indent="0">
              <a:buNone/>
            </a:pPr>
            <a:endParaRPr lang="en-GB" dirty="0" smtClean="0"/>
          </a:p>
          <a:p>
            <a:pPr marL="0" indent="0" algn="ctr">
              <a:buNone/>
            </a:pPr>
            <a:endParaRPr lang="en-GB" b="1" u="sng" dirty="0" smtClean="0"/>
          </a:p>
          <a:p>
            <a:pPr marL="0" indent="0" algn="ctr">
              <a:buNone/>
            </a:pPr>
            <a:r>
              <a:rPr lang="en-GB" b="1" u="sng" dirty="0" smtClean="0"/>
              <a:t>3 facts about Miss Robinson</a:t>
            </a:r>
          </a:p>
          <a:p>
            <a:pPr algn="ctr"/>
            <a:r>
              <a:rPr lang="en-GB" dirty="0" smtClean="0"/>
              <a:t>Her </a:t>
            </a:r>
            <a:r>
              <a:rPr lang="en-GB" dirty="0"/>
              <a:t>favourite place is The </a:t>
            </a:r>
            <a:r>
              <a:rPr lang="en-GB" dirty="0" err="1"/>
              <a:t>Minack</a:t>
            </a:r>
            <a:r>
              <a:rPr lang="en-GB" dirty="0"/>
              <a:t> Theatre</a:t>
            </a:r>
          </a:p>
          <a:p>
            <a:pPr algn="ctr"/>
            <a:r>
              <a:rPr lang="en-GB" dirty="0" smtClean="0"/>
              <a:t>She has </a:t>
            </a:r>
            <a:r>
              <a:rPr lang="en-GB" dirty="0"/>
              <a:t>a phobia of cats</a:t>
            </a:r>
          </a:p>
          <a:p>
            <a:pPr algn="ctr"/>
            <a:r>
              <a:rPr lang="en-GB" dirty="0" smtClean="0"/>
              <a:t>She loves </a:t>
            </a:r>
            <a:r>
              <a:rPr lang="en-GB" dirty="0"/>
              <a:t>strawberries!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00" t="4068" r="10352" b="5996"/>
          <a:stretch/>
        </p:blipFill>
        <p:spPr bwMode="auto">
          <a:xfrm>
            <a:off x="889687" y="2693772"/>
            <a:ext cx="1960605" cy="231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26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749EAF-69C3-4986-86CD-D401B576C8AB}"/>
              </a:ext>
            </a:extLst>
          </p:cNvPr>
          <p:cNvSpPr>
            <a:spLocks noGrp="1"/>
          </p:cNvSpPr>
          <p:nvPr>
            <p:ph type="title"/>
          </p:nvPr>
        </p:nvSpPr>
        <p:spPr/>
        <p:txBody>
          <a:bodyPr/>
          <a:lstStyle/>
          <a:p>
            <a:r>
              <a:rPr lang="en-US" dirty="0"/>
              <a:t>Fun facts quiz</a:t>
            </a:r>
            <a:endParaRPr lang="en-GB" dirty="0"/>
          </a:p>
        </p:txBody>
      </p:sp>
      <p:sp>
        <p:nvSpPr>
          <p:cNvPr id="3" name="Content Placeholder 2">
            <a:extLst>
              <a:ext uri="{FF2B5EF4-FFF2-40B4-BE49-F238E27FC236}">
                <a16:creationId xmlns:a16="http://schemas.microsoft.com/office/drawing/2014/main" xmlns="" id="{28D085A4-46EF-4DB4-85B5-8C9ACD7AE090}"/>
              </a:ext>
            </a:extLst>
          </p:cNvPr>
          <p:cNvSpPr>
            <a:spLocks noGrp="1"/>
          </p:cNvSpPr>
          <p:nvPr>
            <p:ph idx="1"/>
          </p:nvPr>
        </p:nvSpPr>
        <p:spPr/>
        <p:txBody>
          <a:bodyPr>
            <a:normAutofit lnSpcReduction="10000"/>
          </a:bodyPr>
          <a:lstStyle/>
          <a:p>
            <a:pPr marL="457200" indent="-457200">
              <a:buFont typeface="+mj-lt"/>
              <a:buAutoNum type="arabicPeriod"/>
            </a:pPr>
            <a:r>
              <a:rPr lang="en-GB" sz="1600" dirty="0" smtClean="0"/>
              <a:t>What type of theatre is the </a:t>
            </a:r>
            <a:r>
              <a:rPr lang="en-GB" sz="1600" dirty="0" err="1" smtClean="0"/>
              <a:t>Minack</a:t>
            </a:r>
            <a:r>
              <a:rPr lang="en-GB" sz="1600" dirty="0" smtClean="0"/>
              <a:t> Theatre and where is it?</a:t>
            </a:r>
          </a:p>
          <a:p>
            <a:pPr marL="457200" indent="-457200">
              <a:buFont typeface="+mj-lt"/>
              <a:buAutoNum type="arabicPeriod"/>
            </a:pPr>
            <a:r>
              <a:rPr lang="en-GB" sz="1600" dirty="0" smtClean="0"/>
              <a:t>How many petals on average are on a strawberry?</a:t>
            </a:r>
          </a:p>
          <a:p>
            <a:pPr marL="457200" indent="-457200">
              <a:buFont typeface="+mj-lt"/>
              <a:buAutoNum type="arabicPeriod"/>
            </a:pPr>
            <a:r>
              <a:rPr lang="en-GB" sz="1600" dirty="0" smtClean="0"/>
              <a:t>Which is </a:t>
            </a:r>
            <a:r>
              <a:rPr lang="en-US" sz="1600" dirty="0"/>
              <a:t>the only building in London allowed to have a thatched roof since the Great Fire in </a:t>
            </a:r>
            <a:r>
              <a:rPr lang="en-US" sz="1600" dirty="0" smtClean="0"/>
              <a:t>1666?</a:t>
            </a:r>
          </a:p>
          <a:p>
            <a:pPr marL="457200" indent="-457200">
              <a:buFont typeface="+mj-lt"/>
              <a:buAutoNum type="arabicPeriod"/>
            </a:pPr>
            <a:r>
              <a:rPr lang="en-US" sz="1600" dirty="0" smtClean="0"/>
              <a:t>What name </a:t>
            </a:r>
            <a:r>
              <a:rPr lang="en-US" sz="1600" dirty="0"/>
              <a:t>is referred to as ‘the curse</a:t>
            </a:r>
            <a:r>
              <a:rPr lang="en-US" sz="1600" dirty="0" smtClean="0"/>
              <a:t>’ and is bad luck to say in theatres?</a:t>
            </a:r>
          </a:p>
          <a:p>
            <a:pPr marL="457200" indent="-457200">
              <a:buFont typeface="+mj-lt"/>
              <a:buAutoNum type="arabicPeriod"/>
            </a:pPr>
            <a:r>
              <a:rPr lang="en-US" sz="1600" dirty="0" smtClean="0"/>
              <a:t>What year did the first woman appear in a Shakespeare play?</a:t>
            </a:r>
          </a:p>
          <a:p>
            <a:pPr marL="457200" indent="-457200">
              <a:buFont typeface="+mj-lt"/>
              <a:buAutoNum type="arabicPeriod"/>
            </a:pPr>
            <a:r>
              <a:rPr lang="en-US" sz="1600" dirty="0" smtClean="0"/>
              <a:t>What is the West End in London known as?</a:t>
            </a:r>
          </a:p>
          <a:p>
            <a:pPr marL="457200" indent="-457200">
              <a:buFont typeface="+mj-lt"/>
              <a:buAutoNum type="arabicPeriod"/>
            </a:pPr>
            <a:r>
              <a:rPr lang="en-US" sz="1600" dirty="0" smtClean="0"/>
              <a:t>What is the oldest theatre in the West End and what year did it open?</a:t>
            </a:r>
          </a:p>
          <a:p>
            <a:pPr marL="457200" indent="-457200">
              <a:buFont typeface="+mj-lt"/>
              <a:buAutoNum type="arabicPeriod"/>
            </a:pPr>
            <a:r>
              <a:rPr lang="en-US" sz="1600" dirty="0" smtClean="0"/>
              <a:t>What is the longest running play in the West End?</a:t>
            </a:r>
          </a:p>
          <a:p>
            <a:pPr marL="457200" indent="-457200">
              <a:buFont typeface="+mj-lt"/>
              <a:buAutoNum type="arabicPeriod"/>
            </a:pPr>
            <a:r>
              <a:rPr lang="en-US" sz="1600" dirty="0" smtClean="0"/>
              <a:t>How many awards has the play ‘Harry Potter and the Cursed Child’ won?</a:t>
            </a:r>
          </a:p>
          <a:p>
            <a:pPr marL="457200" indent="-457200">
              <a:buFont typeface="+mj-lt"/>
              <a:buAutoNum type="arabicPeriod"/>
            </a:pPr>
            <a:r>
              <a:rPr lang="en-US" sz="1600" dirty="0" smtClean="0"/>
              <a:t>What did Ancient Greek audiences do to applaud instead of clapping their hands?</a:t>
            </a:r>
          </a:p>
          <a:p>
            <a:pPr marL="457200" indent="-457200">
              <a:buFont typeface="+mj-lt"/>
              <a:buAutoNum type="arabicPeriod"/>
            </a:pPr>
            <a:r>
              <a:rPr lang="en-US" sz="1600" dirty="0" smtClean="0"/>
              <a:t>How many costumes does Walt Disney World have in its wardrobes?</a:t>
            </a:r>
          </a:p>
          <a:p>
            <a:pPr marL="457200" indent="-457200">
              <a:buFont typeface="+mj-lt"/>
              <a:buAutoNum type="arabicPeriod"/>
            </a:pPr>
            <a:r>
              <a:rPr lang="en-US" sz="1600" dirty="0" smtClean="0"/>
              <a:t>How does Wicked pay tribute to Wizard of Oz?</a:t>
            </a:r>
          </a:p>
          <a:p>
            <a:pPr marL="457200" indent="-457200">
              <a:buFont typeface="+mj-lt"/>
              <a:buAutoNum type="arabicPeriod"/>
            </a:pPr>
            <a:endParaRPr lang="en-US" sz="1600" dirty="0" smtClean="0"/>
          </a:p>
          <a:p>
            <a:pPr marL="457200" indent="-457200">
              <a:buFont typeface="+mj-lt"/>
              <a:buAutoNum type="arabicPeriod"/>
            </a:pPr>
            <a:endParaRPr lang="en-US" sz="1600" dirty="0" smtClean="0"/>
          </a:p>
          <a:p>
            <a:pPr marL="457200" indent="-457200">
              <a:buFont typeface="+mj-lt"/>
              <a:buAutoNum type="arabicPeriod"/>
            </a:pPr>
            <a:endParaRPr lang="en-US" sz="1600" dirty="0" smtClean="0"/>
          </a:p>
          <a:p>
            <a:pPr marL="457200" indent="-457200">
              <a:buFont typeface="+mj-lt"/>
              <a:buAutoNum type="arabicPeriod"/>
            </a:pPr>
            <a:endParaRPr lang="en-US" sz="1600" dirty="0" smtClean="0"/>
          </a:p>
          <a:p>
            <a:pPr marL="457200" indent="-457200">
              <a:buFont typeface="+mj-lt"/>
              <a:buAutoNum type="arabicPeriod"/>
            </a:pPr>
            <a:endParaRPr lang="en-US" sz="1600" dirty="0" smtClean="0"/>
          </a:p>
          <a:p>
            <a:pPr marL="457200" indent="-457200">
              <a:buFont typeface="+mj-lt"/>
              <a:buAutoNum type="arabicPeriod"/>
            </a:pPr>
            <a:endParaRPr lang="en-US" sz="1600" dirty="0"/>
          </a:p>
          <a:p>
            <a:pPr marL="457200" indent="-457200">
              <a:buFont typeface="+mj-lt"/>
              <a:buAutoNum type="arabicPeriod"/>
            </a:pPr>
            <a:endParaRPr lang="en-US" sz="1600" dirty="0" smtClean="0"/>
          </a:p>
          <a:p>
            <a:pPr marL="457200" indent="-457200">
              <a:buFont typeface="+mj-lt"/>
              <a:buAutoNum type="arabicPeriod"/>
            </a:pPr>
            <a:endParaRPr lang="en-US" sz="1600" dirty="0"/>
          </a:p>
          <a:p>
            <a:pPr marL="457200" indent="-457200">
              <a:buFont typeface="+mj-lt"/>
              <a:buAutoNum type="arabicPeriod"/>
            </a:pPr>
            <a:endParaRPr lang="en-GB" dirty="0" smtClean="0"/>
          </a:p>
          <a:p>
            <a:pPr marL="457200" indent="-457200">
              <a:buFont typeface="+mj-lt"/>
              <a:buAutoNum type="arabicPeriod"/>
            </a:pPr>
            <a:endParaRPr lang="en-GB" dirty="0"/>
          </a:p>
        </p:txBody>
      </p:sp>
    </p:spTree>
    <p:extLst>
      <p:ext uri="{BB962C8B-B14F-4D97-AF65-F5344CB8AC3E}">
        <p14:creationId xmlns:p14="http://schemas.microsoft.com/office/powerpoint/2010/main" val="331429913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303</TotalTime>
  <Words>830</Words>
  <Application>Microsoft Macintosh PowerPoint</Application>
  <PresentationFormat>Custom</PresentationFormat>
  <Paragraphs>126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Vapor Trail</vt:lpstr>
      <vt:lpstr>Year 7 DRAMa Langdon park school</vt:lpstr>
      <vt:lpstr>Introduction to drama</vt:lpstr>
      <vt:lpstr>Why is studying Drama important?</vt:lpstr>
      <vt:lpstr>Fun facts about drama</vt:lpstr>
      <vt:lpstr>What will you learn in year 7 drama</vt:lpstr>
      <vt:lpstr>Drama activities</vt:lpstr>
      <vt:lpstr>Drama teacher at Langdon park school</vt:lpstr>
      <vt:lpstr>Fun facts 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DRAMa Transition</dc:title>
  <dc:creator>Ambra Zicchi</dc:creator>
  <cp:lastModifiedBy>joanne omo-olaye</cp:lastModifiedBy>
  <cp:revision>24</cp:revision>
  <dcterms:created xsi:type="dcterms:W3CDTF">2020-05-04T10:36:09Z</dcterms:created>
  <dcterms:modified xsi:type="dcterms:W3CDTF">2020-07-02T20:30:49Z</dcterms:modified>
</cp:coreProperties>
</file>