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3" d="100"/>
          <a:sy n="153" d="100"/>
        </p:scale>
        <p:origin x="-1976"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24406-F554-4EA8-9FA9-91FFD28AB955}" type="datetimeFigureOut">
              <a:rPr lang="en-GB" smtClean="0"/>
              <a:t>02/07/20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144EF1-C5D1-4FE4-AE2F-67DB3B7E9C88}" type="slidenum">
              <a:rPr lang="en-GB" smtClean="0"/>
              <a:t>‹#›</a:t>
            </a:fld>
            <a:endParaRPr lang="en-GB"/>
          </a:p>
        </p:txBody>
      </p:sp>
    </p:spTree>
    <p:extLst>
      <p:ext uri="{BB962C8B-B14F-4D97-AF65-F5344CB8AC3E}">
        <p14:creationId xmlns:p14="http://schemas.microsoft.com/office/powerpoint/2010/main" val="2778660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144EF1-C5D1-4FE4-AE2F-67DB3B7E9C88}" type="slidenum">
              <a:rPr lang="en-GB" smtClean="0"/>
              <a:t>1</a:t>
            </a:fld>
            <a:endParaRPr lang="en-GB"/>
          </a:p>
        </p:txBody>
      </p:sp>
    </p:spTree>
    <p:extLst>
      <p:ext uri="{BB962C8B-B14F-4D97-AF65-F5344CB8AC3E}">
        <p14:creationId xmlns:p14="http://schemas.microsoft.com/office/powerpoint/2010/main" val="1103938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144EF1-C5D1-4FE4-AE2F-67DB3B7E9C88}" type="slidenum">
              <a:rPr lang="en-GB" smtClean="0"/>
              <a:t>2</a:t>
            </a:fld>
            <a:endParaRPr lang="en-GB"/>
          </a:p>
        </p:txBody>
      </p:sp>
    </p:spTree>
    <p:extLst>
      <p:ext uri="{BB962C8B-B14F-4D97-AF65-F5344CB8AC3E}">
        <p14:creationId xmlns:p14="http://schemas.microsoft.com/office/powerpoint/2010/main" val="1103938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144EF1-C5D1-4FE4-AE2F-67DB3B7E9C88}" type="slidenum">
              <a:rPr lang="en-GB" smtClean="0"/>
              <a:t>3</a:t>
            </a:fld>
            <a:endParaRPr lang="en-GB"/>
          </a:p>
        </p:txBody>
      </p:sp>
    </p:spTree>
    <p:extLst>
      <p:ext uri="{BB962C8B-B14F-4D97-AF65-F5344CB8AC3E}">
        <p14:creationId xmlns:p14="http://schemas.microsoft.com/office/powerpoint/2010/main" val="110393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990B927-E060-408A-8AC9-C7FAA002580E}" type="datetimeFigureOut">
              <a:rPr lang="en-GB" smtClean="0"/>
              <a:t>02/07/20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618377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0B927-E060-408A-8AC9-C7FAA002580E}" type="datetimeFigureOut">
              <a:rPr lang="en-GB" smtClean="0"/>
              <a:t>02/07/20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14153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0B927-E060-408A-8AC9-C7FAA002580E}" type="datetimeFigureOut">
              <a:rPr lang="en-GB" smtClean="0"/>
              <a:t>02/07/20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3894227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0B927-E060-408A-8AC9-C7FAA002580E}" type="datetimeFigureOut">
              <a:rPr lang="en-GB" smtClean="0"/>
              <a:t>02/07/20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1142619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90B927-E060-408A-8AC9-C7FAA002580E}" type="datetimeFigureOut">
              <a:rPr lang="en-GB" smtClean="0"/>
              <a:t>02/07/20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1755179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90B927-E060-408A-8AC9-C7FAA002580E}" type="datetimeFigureOut">
              <a:rPr lang="en-GB" smtClean="0"/>
              <a:t>02/07/20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110939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990B927-E060-408A-8AC9-C7FAA002580E}" type="datetimeFigureOut">
              <a:rPr lang="en-GB" smtClean="0"/>
              <a:t>02/07/20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2329432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990B927-E060-408A-8AC9-C7FAA002580E}" type="datetimeFigureOut">
              <a:rPr lang="en-GB" smtClean="0"/>
              <a:t>02/07/20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286090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0B927-E060-408A-8AC9-C7FAA002580E}" type="datetimeFigureOut">
              <a:rPr lang="en-GB" smtClean="0"/>
              <a:t>02/07/20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3078822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90B927-E060-408A-8AC9-C7FAA002580E}" type="datetimeFigureOut">
              <a:rPr lang="en-GB" smtClean="0"/>
              <a:t>02/07/20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140433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90B927-E060-408A-8AC9-C7FAA002580E}" type="datetimeFigureOut">
              <a:rPr lang="en-GB" smtClean="0"/>
              <a:t>02/07/20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0236B5-F697-4009-ABB6-1563D2AF0F99}" type="slidenum">
              <a:rPr lang="en-GB" smtClean="0"/>
              <a:t>‹#›</a:t>
            </a:fld>
            <a:endParaRPr lang="en-GB"/>
          </a:p>
        </p:txBody>
      </p:sp>
    </p:spTree>
    <p:extLst>
      <p:ext uri="{BB962C8B-B14F-4D97-AF65-F5344CB8AC3E}">
        <p14:creationId xmlns:p14="http://schemas.microsoft.com/office/powerpoint/2010/main" val="24543211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0B927-E060-408A-8AC9-C7FAA002580E}" type="datetimeFigureOut">
              <a:rPr lang="en-GB" smtClean="0"/>
              <a:t>02/07/20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236B5-F697-4009-ABB6-1563D2AF0F99}" type="slidenum">
              <a:rPr lang="en-GB" smtClean="0"/>
              <a:t>‹#›</a:t>
            </a:fld>
            <a:endParaRPr lang="en-GB"/>
          </a:p>
        </p:txBody>
      </p:sp>
    </p:spTree>
    <p:extLst>
      <p:ext uri="{BB962C8B-B14F-4D97-AF65-F5344CB8AC3E}">
        <p14:creationId xmlns:p14="http://schemas.microsoft.com/office/powerpoint/2010/main" val="4167335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s://www.youtube.com/watch?v=YIPcOSNwVjw" TargetMode="External"/><Relationship Id="rId5" Type="http://schemas.openxmlformats.org/officeDocument/2006/relationships/image" Target="../media/image1.jpeg"/><Relationship Id="rId6" Type="http://schemas.openxmlformats.org/officeDocument/2006/relationships/hyperlink" Target="https://www.youtube.com/watch?v=sgGb8BM2TBk" TargetMode="External"/><Relationship Id="rId7" Type="http://schemas.openxmlformats.org/officeDocument/2006/relationships/image" Target="../media/image2.jpeg"/><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tags" Target="../tags/tag2.xml"/><Relationship Id="rId2"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xml"/><Relationship Id="rId3"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a:hlinkClick r:id="rId4"/>
            <a:extLst>
              <a:ext uri="{FF2B5EF4-FFF2-40B4-BE49-F238E27FC236}">
                <a16:creationId xmlns:a16="http://schemas.microsoft.com/office/drawing/2014/main" xmlns="" id="{5E50FE44-377F-4C5A-B2E2-5F47EDB690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6562" y="4725156"/>
            <a:ext cx="2947846" cy="164342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0"/>
            <a:ext cx="9144000" cy="548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tx1"/>
                </a:solidFill>
                <a:latin typeface="Comic Sans MS" panose="030F0702030302020204" pitchFamily="66" charset="0"/>
              </a:rPr>
              <a:t>Introduction to Geography </a:t>
            </a:r>
            <a:endParaRPr lang="en-GB" sz="2400" u="sng" dirty="0">
              <a:solidFill>
                <a:schemeClr val="tx1"/>
              </a:solidFill>
              <a:latin typeface="Comic Sans MS" panose="030F0702030302020204" pitchFamily="66" charset="0"/>
            </a:endParaRPr>
          </a:p>
        </p:txBody>
      </p:sp>
      <p:sp>
        <p:nvSpPr>
          <p:cNvPr id="6" name="Rectangle 5"/>
          <p:cNvSpPr/>
          <p:nvPr/>
        </p:nvSpPr>
        <p:spPr>
          <a:xfrm>
            <a:off x="4574240" y="4719080"/>
            <a:ext cx="4569759" cy="16622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0" y="4721101"/>
            <a:ext cx="4572000" cy="16602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1" y="4248470"/>
            <a:ext cx="9139518" cy="4766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mic Sans MS" panose="030F0702030302020204" pitchFamily="66" charset="0"/>
              </a:rPr>
              <a:t>Click on the images below (or copy the link into your internet browser) to learn </a:t>
            </a:r>
            <a:r>
              <a:rPr lang="en-US" sz="1600" b="1" u="sng" dirty="0">
                <a:solidFill>
                  <a:schemeClr val="tx1"/>
                </a:solidFill>
                <a:latin typeface="Comic Sans MS" panose="030F0702030302020204" pitchFamily="66" charset="0"/>
              </a:rPr>
              <a:t>more</a:t>
            </a:r>
            <a:r>
              <a:rPr lang="en-US" sz="1600" dirty="0">
                <a:solidFill>
                  <a:schemeClr val="tx1"/>
                </a:solidFill>
                <a:latin typeface="Comic Sans MS" panose="030F0702030302020204" pitchFamily="66" charset="0"/>
              </a:rPr>
              <a:t> about how and why we study Geography</a:t>
            </a:r>
            <a:endParaRPr lang="en-GB" sz="1600" dirty="0">
              <a:solidFill>
                <a:schemeClr val="tx1"/>
              </a:solidFill>
              <a:latin typeface="Comic Sans MS" panose="030F0702030302020204" pitchFamily="66" charset="0"/>
            </a:endParaRPr>
          </a:p>
        </p:txBody>
      </p:sp>
      <p:sp>
        <p:nvSpPr>
          <p:cNvPr id="11" name="Rectangle 10"/>
          <p:cNvSpPr/>
          <p:nvPr/>
        </p:nvSpPr>
        <p:spPr>
          <a:xfrm>
            <a:off x="0" y="6381328"/>
            <a:ext cx="4569759" cy="4766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Comic Sans MS" panose="030F0702030302020204" pitchFamily="66" charset="0"/>
                <a:hlinkClick r:id="rId6"/>
              </a:rPr>
              <a:t>https://www.youtube.com/watch?v=sgGb8BM2TBk</a:t>
            </a:r>
            <a:endParaRPr lang="en-GB" sz="1400" dirty="0">
              <a:solidFill>
                <a:schemeClr val="tx1"/>
              </a:solidFill>
              <a:latin typeface="Comic Sans MS" panose="030F0702030302020204" pitchFamily="66" charset="0"/>
            </a:endParaRPr>
          </a:p>
        </p:txBody>
      </p:sp>
      <p:sp>
        <p:nvSpPr>
          <p:cNvPr id="12" name="Rectangle 11"/>
          <p:cNvSpPr/>
          <p:nvPr/>
        </p:nvSpPr>
        <p:spPr>
          <a:xfrm>
            <a:off x="4569759" y="6381329"/>
            <a:ext cx="4569759" cy="4766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latin typeface="Comic Sans MS" panose="030F0702030302020204" pitchFamily="66" charset="0"/>
                <a:hlinkClick r:id="rId4"/>
              </a:rPr>
              <a:t>https://www.youtube.com/watch?v=YIPcOSNwVjw</a:t>
            </a:r>
            <a:endParaRPr lang="en-GB" sz="1250" dirty="0">
              <a:solidFill>
                <a:schemeClr val="tx1"/>
              </a:solidFill>
              <a:latin typeface="Comic Sans MS" panose="030F0702030302020204" pitchFamily="66" charset="0"/>
            </a:endParaRPr>
          </a:p>
        </p:txBody>
      </p:sp>
      <p:sp>
        <p:nvSpPr>
          <p:cNvPr id="2" name="TextBox 1"/>
          <p:cNvSpPr txBox="1"/>
          <p:nvPr/>
        </p:nvSpPr>
        <p:spPr>
          <a:xfrm>
            <a:off x="183994" y="906975"/>
            <a:ext cx="8784976" cy="3293209"/>
          </a:xfrm>
          <a:prstGeom prst="rect">
            <a:avLst/>
          </a:prstGeom>
          <a:noFill/>
        </p:spPr>
        <p:txBody>
          <a:bodyPr wrap="square" rtlCol="0">
            <a:spAutoFit/>
          </a:bodyPr>
          <a:lstStyle/>
          <a:p>
            <a:r>
              <a:rPr lang="en-US" sz="1600" dirty="0">
                <a:latin typeface="Comic Sans MS" panose="030F0702030302020204" pitchFamily="66" charset="0"/>
              </a:rPr>
              <a:t>Geography informs us about our planet and the world we live in. We will learn about different places, the continents and countries as well as the oceans, rivers, deserts on our planet. We will look at natural environments and environments that humans have created. We will study the planet’s great ecosystems and think about how they work, the people that live in these places and how humans are affecting these important environments in different parts of the world.</a:t>
            </a:r>
            <a:br>
              <a:rPr lang="en-US" sz="1600" dirty="0">
                <a:latin typeface="Comic Sans MS" panose="030F0702030302020204" pitchFamily="66" charset="0"/>
              </a:rPr>
            </a:br>
            <a:r>
              <a:rPr lang="en-US" sz="1600" dirty="0">
                <a:latin typeface="Comic Sans MS" panose="030F0702030302020204" pitchFamily="66" charset="0"/>
              </a:rPr>
              <a:t/>
            </a:r>
            <a:br>
              <a:rPr lang="en-US" sz="1600" dirty="0">
                <a:latin typeface="Comic Sans MS" panose="030F0702030302020204" pitchFamily="66" charset="0"/>
              </a:rPr>
            </a:br>
            <a:r>
              <a:rPr lang="en-US" sz="1600" dirty="0">
                <a:latin typeface="Comic Sans MS" panose="030F0702030302020204" pitchFamily="66" charset="0"/>
              </a:rPr>
              <a:t>So in geography we will also learn about the effects that pollution, natural disasters, wars and conflict have on the people around the world and we will learn how to protect our environment so we can help to preserve the earth for future generations. Geography is an exciting subject that is constantly changing and is all around us all of the time so </a:t>
            </a:r>
            <a:r>
              <a:rPr lang="en-GB" sz="1600" dirty="0">
                <a:latin typeface="Comic Sans MS" panose="030F0702030302020204" pitchFamily="66" charset="0"/>
              </a:rPr>
              <a:t>we can see it everyday. A good geographer is curious about the world we live in and will need to be able to make links between people and places. This is ‘thinking like a geographer’.</a:t>
            </a:r>
          </a:p>
        </p:txBody>
      </p:sp>
      <p:sp>
        <p:nvSpPr>
          <p:cNvPr id="3" name="Rectangle 2"/>
          <p:cNvSpPr/>
          <p:nvPr/>
        </p:nvSpPr>
        <p:spPr>
          <a:xfrm>
            <a:off x="3525370" y="548680"/>
            <a:ext cx="2088777" cy="369332"/>
          </a:xfrm>
          <a:prstGeom prst="rect">
            <a:avLst/>
          </a:prstGeom>
        </p:spPr>
        <p:txBody>
          <a:bodyPr wrap="none">
            <a:spAutoFit/>
          </a:bodyPr>
          <a:lstStyle/>
          <a:p>
            <a:r>
              <a:rPr lang="en-GB" u="sng" dirty="0"/>
              <a:t>What is geography? </a:t>
            </a:r>
          </a:p>
        </p:txBody>
      </p:sp>
      <p:pic>
        <p:nvPicPr>
          <p:cNvPr id="1028" name="Picture 4" descr="What Is Geography?">
            <a:hlinkClick r:id="rId6"/>
            <a:extLst>
              <a:ext uri="{FF2B5EF4-FFF2-40B4-BE49-F238E27FC236}">
                <a16:creationId xmlns:a16="http://schemas.microsoft.com/office/drawing/2014/main" xmlns="" id="{EFCBE693-B141-4666-AE7E-22BD100FE8F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1571" y="4723122"/>
            <a:ext cx="3384376" cy="166022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64821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6" descr="Human Geography - BSc (Hons) - Canterbury - Undergraduate courses ...">
            <a:extLst>
              <a:ext uri="{FF2B5EF4-FFF2-40B4-BE49-F238E27FC236}">
                <a16:creationId xmlns:a16="http://schemas.microsoft.com/office/drawing/2014/main" xmlns="" id="{8B1BC1E9-C675-461D-BB7F-A644734FDA9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2224" y="5760550"/>
            <a:ext cx="1568634" cy="108713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Geography Terms In Arabic Language - Kaleela">
            <a:extLst>
              <a:ext uri="{FF2B5EF4-FFF2-40B4-BE49-F238E27FC236}">
                <a16:creationId xmlns:a16="http://schemas.microsoft.com/office/drawing/2014/main" xmlns="" id="{8E804968-F486-485C-B505-094849C4DF2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2160" y="4018655"/>
            <a:ext cx="3131840" cy="174896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geography | Definition, Types, History, &amp; Facts | Britannica">
            <a:extLst>
              <a:ext uri="{FF2B5EF4-FFF2-40B4-BE49-F238E27FC236}">
                <a16:creationId xmlns:a16="http://schemas.microsoft.com/office/drawing/2014/main" xmlns="" id="{6CF31B62-C88F-4F77-AD40-725000A3B8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24327" y="5767621"/>
            <a:ext cx="1619672" cy="10800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0"/>
            <a:ext cx="9144000" cy="548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tx1"/>
                </a:solidFill>
                <a:latin typeface="Comic Sans MS" panose="030F0702030302020204" pitchFamily="66" charset="0"/>
              </a:rPr>
              <a:t>Year 7 Geography</a:t>
            </a:r>
            <a:endParaRPr lang="en-GB" sz="2400" u="sng" dirty="0">
              <a:solidFill>
                <a:schemeClr val="tx1"/>
              </a:solidFill>
              <a:latin typeface="Comic Sans MS" panose="030F0702030302020204" pitchFamily="66" charset="0"/>
            </a:endParaRPr>
          </a:p>
        </p:txBody>
      </p:sp>
      <p:sp>
        <p:nvSpPr>
          <p:cNvPr id="15" name="Rectangle 14"/>
          <p:cNvSpPr/>
          <p:nvPr/>
        </p:nvSpPr>
        <p:spPr>
          <a:xfrm>
            <a:off x="0" y="4018655"/>
            <a:ext cx="9144000" cy="548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tx1"/>
                </a:solidFill>
                <a:latin typeface="Comic Sans MS" panose="030F0702030302020204" pitchFamily="66" charset="0"/>
              </a:rPr>
              <a:t>Geography at Home</a:t>
            </a:r>
            <a:endParaRPr lang="en-GB" sz="2400" u="sng" dirty="0">
              <a:solidFill>
                <a:schemeClr val="tx1"/>
              </a:solidFill>
              <a:latin typeface="Comic Sans MS" panose="030F0702030302020204" pitchFamily="66" charset="0"/>
            </a:endParaRPr>
          </a:p>
        </p:txBody>
      </p:sp>
      <p:sp>
        <p:nvSpPr>
          <p:cNvPr id="16" name="Rectangle 15"/>
          <p:cNvSpPr/>
          <p:nvPr/>
        </p:nvSpPr>
        <p:spPr>
          <a:xfrm>
            <a:off x="19177" y="4570811"/>
            <a:ext cx="9144000" cy="22768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latin typeface="Comic Sans MS" panose="030F0702030302020204" pitchFamily="66" charset="0"/>
              </a:rPr>
              <a:t>There are many activities that you can do to develop your </a:t>
            </a:r>
          </a:p>
          <a:p>
            <a:r>
              <a:rPr lang="en-US" sz="1600" b="1" dirty="0">
                <a:solidFill>
                  <a:schemeClr val="tx1"/>
                </a:solidFill>
                <a:latin typeface="Comic Sans MS" panose="030F0702030302020204" pitchFamily="66" charset="0"/>
              </a:rPr>
              <a:t>knowledge and skills as a geographer. </a:t>
            </a:r>
          </a:p>
          <a:p>
            <a:endParaRPr lang="en-US" sz="1600" b="1" dirty="0">
              <a:solidFill>
                <a:schemeClr val="tx1"/>
              </a:solidFill>
              <a:latin typeface="Comic Sans MS" panose="030F0702030302020204" pitchFamily="66" charset="0"/>
            </a:endParaRPr>
          </a:p>
          <a:p>
            <a:r>
              <a:rPr lang="en-US" sz="1600" b="1" dirty="0">
                <a:solidFill>
                  <a:schemeClr val="tx1"/>
                </a:solidFill>
                <a:latin typeface="Comic Sans MS" panose="030F0702030302020204" pitchFamily="66" charset="0"/>
              </a:rPr>
              <a:t>These include:</a:t>
            </a:r>
            <a:endParaRPr lang="en-US" sz="1600" dirty="0">
              <a:solidFill>
                <a:schemeClr val="tx1"/>
              </a:solidFill>
              <a:latin typeface="Comic Sans MS" panose="030F0702030302020204" pitchFamily="66" charset="0"/>
            </a:endParaRPr>
          </a:p>
          <a:p>
            <a:pPr marL="285750" indent="-285750">
              <a:buFontTx/>
              <a:buChar char="-"/>
            </a:pPr>
            <a:r>
              <a:rPr lang="en-US" sz="1600" dirty="0">
                <a:solidFill>
                  <a:schemeClr val="tx1"/>
                </a:solidFill>
                <a:latin typeface="Comic Sans MS" panose="030F0702030302020204" pitchFamily="66" charset="0"/>
              </a:rPr>
              <a:t>World map and continents quiz</a:t>
            </a:r>
          </a:p>
          <a:p>
            <a:pPr marL="285750" indent="-285750">
              <a:buFontTx/>
              <a:buChar char="-"/>
            </a:pPr>
            <a:r>
              <a:rPr lang="en-US" sz="1600" dirty="0">
                <a:solidFill>
                  <a:schemeClr val="tx1"/>
                </a:solidFill>
                <a:latin typeface="Comic Sans MS" panose="030F0702030302020204" pitchFamily="66" charset="0"/>
              </a:rPr>
              <a:t>Geography word search</a:t>
            </a:r>
          </a:p>
          <a:p>
            <a:pPr marL="285750" indent="-285750">
              <a:buFontTx/>
              <a:buChar char="-"/>
            </a:pPr>
            <a:r>
              <a:rPr lang="en-US" sz="1600" dirty="0">
                <a:solidFill>
                  <a:schemeClr val="tx1"/>
                </a:solidFill>
                <a:latin typeface="Comic Sans MS" panose="030F0702030302020204" pitchFamily="66" charset="0"/>
              </a:rPr>
              <a:t>Geography of the UK</a:t>
            </a:r>
          </a:p>
          <a:p>
            <a:pPr marL="285750" indent="-285750">
              <a:buFontTx/>
              <a:buChar char="-"/>
            </a:pPr>
            <a:r>
              <a:rPr lang="en-US" sz="1600" dirty="0">
                <a:solidFill>
                  <a:schemeClr val="tx1"/>
                </a:solidFill>
                <a:latin typeface="Comic Sans MS" panose="030F0702030302020204" pitchFamily="66" charset="0"/>
              </a:rPr>
              <a:t>Making your own compass and reading maps</a:t>
            </a:r>
          </a:p>
          <a:p>
            <a:pPr marL="285750" indent="-285750">
              <a:buFontTx/>
              <a:buChar char="-"/>
            </a:pPr>
            <a:r>
              <a:rPr lang="en-US" sz="1600" dirty="0">
                <a:solidFill>
                  <a:schemeClr val="tx1"/>
                </a:solidFill>
                <a:latin typeface="Comic Sans MS" panose="030F0702030302020204" pitchFamily="66" charset="0"/>
              </a:rPr>
              <a:t>Treasure hunt map</a:t>
            </a:r>
          </a:p>
          <a:p>
            <a:r>
              <a:rPr lang="en-US" sz="1500" dirty="0">
                <a:solidFill>
                  <a:schemeClr val="tx1"/>
                </a:solidFill>
                <a:latin typeface="Comic Sans MS" panose="030F0702030302020204" pitchFamily="66" charset="0"/>
              </a:rPr>
              <a:t> </a:t>
            </a:r>
            <a:endParaRPr lang="en-GB" sz="1500" dirty="0">
              <a:solidFill>
                <a:schemeClr val="tx1"/>
              </a:solidFill>
              <a:latin typeface="Comic Sans MS" panose="030F0702030302020204" pitchFamily="66" charset="0"/>
            </a:endParaRPr>
          </a:p>
        </p:txBody>
      </p:sp>
      <p:sp>
        <p:nvSpPr>
          <p:cNvPr id="3" name="TextBox 2">
            <a:extLst>
              <a:ext uri="{FF2B5EF4-FFF2-40B4-BE49-F238E27FC236}">
                <a16:creationId xmlns:a16="http://schemas.microsoft.com/office/drawing/2014/main" xmlns="" id="{1C3D499A-A479-414C-91E9-AC8297205FE6}"/>
              </a:ext>
            </a:extLst>
          </p:cNvPr>
          <p:cNvSpPr txBox="1"/>
          <p:nvPr/>
        </p:nvSpPr>
        <p:spPr>
          <a:xfrm>
            <a:off x="35496" y="587219"/>
            <a:ext cx="9146858" cy="3693319"/>
          </a:xfrm>
          <a:prstGeom prst="rect">
            <a:avLst/>
          </a:prstGeom>
          <a:noFill/>
        </p:spPr>
        <p:txBody>
          <a:bodyPr wrap="square" rtlCol="0">
            <a:spAutoFit/>
          </a:bodyPr>
          <a:lstStyle/>
          <a:p>
            <a:r>
              <a:rPr lang="en-US" dirty="0">
                <a:latin typeface="Comic Sans MS" panose="030F0702030302020204" pitchFamily="66" charset="0"/>
              </a:rPr>
              <a:t>What do we do when we study geography? We explore and learn about two main issues: places and people. There are two branches of geography, called ‘physical geography’ and ‘human geography’.</a:t>
            </a:r>
            <a:br>
              <a:rPr lang="en-US" dirty="0">
                <a:latin typeface="Comic Sans MS" panose="030F0702030302020204" pitchFamily="66" charset="0"/>
              </a:rPr>
            </a:br>
            <a:r>
              <a:rPr lang="en-US" dirty="0">
                <a:latin typeface="Comic Sans MS" panose="030F0702030302020204" pitchFamily="66" charset="0"/>
              </a:rPr>
              <a:t/>
            </a:r>
            <a:br>
              <a:rPr lang="en-US" dirty="0">
                <a:latin typeface="Comic Sans MS" panose="030F0702030302020204" pitchFamily="66" charset="0"/>
              </a:rPr>
            </a:br>
            <a:r>
              <a:rPr lang="en-US" b="1" dirty="0">
                <a:latin typeface="Comic Sans MS" panose="030F0702030302020204" pitchFamily="66" charset="0"/>
              </a:rPr>
              <a:t>Physical geography</a:t>
            </a:r>
            <a:r>
              <a:rPr lang="en-US" dirty="0">
                <a:latin typeface="Comic Sans MS" panose="030F0702030302020204" pitchFamily="66" charset="0"/>
              </a:rPr>
              <a:t> examines the nature and environment and with it, natural hazards and their effects for example what happens when a volcano erupts or where and why does flooding occur.</a:t>
            </a:r>
            <a:br>
              <a:rPr lang="en-US" dirty="0">
                <a:latin typeface="Comic Sans MS" panose="030F0702030302020204" pitchFamily="66" charset="0"/>
              </a:rPr>
            </a:br>
            <a:r>
              <a:rPr lang="en-US" b="1" dirty="0">
                <a:latin typeface="Comic Sans MS" panose="030F0702030302020204" pitchFamily="66" charset="0"/>
              </a:rPr>
              <a:t>Human geography</a:t>
            </a:r>
            <a:r>
              <a:rPr lang="en-US" dirty="0">
                <a:latin typeface="Comic Sans MS" panose="030F0702030302020204" pitchFamily="66" charset="0"/>
              </a:rPr>
              <a:t> studies the effects of our activities on the planet and what living in our environments on the lives and activities of the people means, such as why people move from villages into towns or even migrate from country to country or what it happens when we exploit the earth’s resources or why we experience the effects of global warming.</a:t>
            </a:r>
            <a:br>
              <a:rPr lang="en-US" dirty="0">
                <a:latin typeface="Comic Sans MS" panose="030F0702030302020204" pitchFamily="66" charset="0"/>
              </a:rPr>
            </a:br>
            <a:endParaRPr lang="en-GB" dirty="0"/>
          </a:p>
        </p:txBody>
      </p:sp>
    </p:spTree>
    <p:custDataLst>
      <p:tags r:id="rId1"/>
    </p:custDataLst>
    <p:extLst>
      <p:ext uri="{BB962C8B-B14F-4D97-AF65-F5344CB8AC3E}">
        <p14:creationId xmlns:p14="http://schemas.microsoft.com/office/powerpoint/2010/main" val="2901276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48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tx1"/>
                </a:solidFill>
                <a:latin typeface="Comic Sans MS" panose="030F0702030302020204" pitchFamily="66" charset="0"/>
              </a:rPr>
              <a:t>Meet the teachers</a:t>
            </a:r>
            <a:endParaRPr lang="en-GB" sz="2400" u="sng" dirty="0">
              <a:solidFill>
                <a:schemeClr val="tx1"/>
              </a:solidFill>
              <a:latin typeface="Comic Sans MS" panose="030F0702030302020204" pitchFamily="66" charset="0"/>
            </a:endParaRPr>
          </a:p>
        </p:txBody>
      </p:sp>
      <p:sp>
        <p:nvSpPr>
          <p:cNvPr id="5" name="Rectangle 4"/>
          <p:cNvSpPr/>
          <p:nvPr/>
        </p:nvSpPr>
        <p:spPr>
          <a:xfrm>
            <a:off x="0" y="548680"/>
            <a:ext cx="3923928" cy="313772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300" b="1" u="sng" dirty="0">
                <a:solidFill>
                  <a:schemeClr val="tx1"/>
                </a:solidFill>
                <a:latin typeface="Comic Sans MS" panose="030F0702030302020204" pitchFamily="66" charset="0"/>
              </a:rPr>
              <a:t>Ms. Firmin</a:t>
            </a:r>
          </a:p>
          <a:p>
            <a:endParaRPr lang="en-US" sz="1300" u="sng"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am the Head of Geography at Langdon Park School</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I'm originally from Burnley, Lancashire </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read at least 150 books a year </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love Science Fiction and Fantasy books </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I've been teaching at LPS since 1991 ​</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b="1" u="sng" dirty="0">
                <a:solidFill>
                  <a:schemeClr val="tx1"/>
                </a:solidFill>
                <a:latin typeface="Comic Sans MS" panose="030F0702030302020204" pitchFamily="66" charset="0"/>
              </a:rPr>
              <a:t>Fun fact about me</a:t>
            </a:r>
            <a:r>
              <a:rPr lang="en-US" sz="1300" dirty="0">
                <a:solidFill>
                  <a:schemeClr val="tx1"/>
                </a:solidFill>
                <a:latin typeface="Comic Sans MS" panose="030F0702030302020204" pitchFamily="66" charset="0"/>
              </a:rPr>
              <a:t>:  I have been a Liverpool FC fan since 1973!</a:t>
            </a:r>
            <a:endParaRPr lang="en-US" sz="1300" u="sng" dirty="0">
              <a:solidFill>
                <a:schemeClr val="tx1"/>
              </a:solidFill>
              <a:latin typeface="Comic Sans MS" panose="030F0702030302020204" pitchFamily="66" charset="0"/>
            </a:endParaRPr>
          </a:p>
          <a:p>
            <a:pPr marL="285750" indent="-285750">
              <a:buFontTx/>
              <a:buChar char="-"/>
            </a:pPr>
            <a:endParaRPr lang="en-US" sz="1300" dirty="0">
              <a:solidFill>
                <a:schemeClr val="tx1"/>
              </a:solidFill>
              <a:latin typeface="Comic Sans MS" panose="030F0702030302020204" pitchFamily="66" charset="0"/>
            </a:endParaRPr>
          </a:p>
          <a:p>
            <a:endParaRPr lang="en-US" sz="1300" u="sng" dirty="0">
              <a:solidFill>
                <a:schemeClr val="tx1"/>
              </a:solidFill>
              <a:latin typeface="Comic Sans MS" panose="030F0702030302020204" pitchFamily="66" charset="0"/>
            </a:endParaRPr>
          </a:p>
        </p:txBody>
      </p:sp>
      <p:sp>
        <p:nvSpPr>
          <p:cNvPr id="14" name="Rectangle 13"/>
          <p:cNvSpPr/>
          <p:nvPr/>
        </p:nvSpPr>
        <p:spPr>
          <a:xfrm>
            <a:off x="0" y="3686402"/>
            <a:ext cx="3131840" cy="31715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u="sng" dirty="0">
              <a:solidFill>
                <a:schemeClr val="tx1"/>
              </a:solidFill>
              <a:latin typeface="Comic Sans MS" panose="030F0702030302020204" pitchFamily="66" charset="0"/>
            </a:endParaRPr>
          </a:p>
          <a:p>
            <a:pPr algn="ctr"/>
            <a:endParaRPr lang="en-US" sz="2000" u="sng" dirty="0">
              <a:solidFill>
                <a:schemeClr val="tx1"/>
              </a:solidFill>
              <a:latin typeface="Comic Sans MS" panose="030F0702030302020204" pitchFamily="66" charset="0"/>
            </a:endParaRPr>
          </a:p>
          <a:p>
            <a:pPr algn="ctr"/>
            <a:endParaRPr lang="en-US" sz="700" u="sng" dirty="0">
              <a:solidFill>
                <a:schemeClr val="tx1"/>
              </a:solidFill>
              <a:latin typeface="Comic Sans MS" panose="030F0702030302020204" pitchFamily="66" charset="0"/>
            </a:endParaRPr>
          </a:p>
          <a:p>
            <a:pPr algn="ctr"/>
            <a:endParaRPr lang="en-US" sz="100" u="sng" dirty="0">
              <a:solidFill>
                <a:schemeClr val="tx1"/>
              </a:solidFill>
              <a:latin typeface="Comic Sans MS" panose="030F0702030302020204" pitchFamily="66" charset="0"/>
            </a:endParaRPr>
          </a:p>
          <a:p>
            <a:pPr algn="ctr"/>
            <a:endParaRPr lang="en-GB" sz="1500" dirty="0">
              <a:solidFill>
                <a:schemeClr val="tx1"/>
              </a:solidFill>
              <a:latin typeface="Comic Sans MS" panose="030F0702030302020204" pitchFamily="66" charset="0"/>
            </a:endParaRPr>
          </a:p>
          <a:p>
            <a:pPr algn="ctr"/>
            <a:endParaRPr lang="en-GB" sz="2800" u="sng" dirty="0">
              <a:solidFill>
                <a:schemeClr val="tx1"/>
              </a:solidFill>
              <a:latin typeface="Comic Sans MS" panose="030F0702030302020204" pitchFamily="66" charset="0"/>
            </a:endParaRPr>
          </a:p>
        </p:txBody>
      </p:sp>
      <p:sp>
        <p:nvSpPr>
          <p:cNvPr id="6" name="Rectangle 5"/>
          <p:cNvSpPr/>
          <p:nvPr/>
        </p:nvSpPr>
        <p:spPr>
          <a:xfrm>
            <a:off x="3923928" y="3686402"/>
            <a:ext cx="5220072" cy="31715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300" b="1" u="sng" dirty="0">
                <a:solidFill>
                  <a:schemeClr val="tx1"/>
                </a:solidFill>
                <a:latin typeface="Comic Sans MS" panose="030F0702030302020204" pitchFamily="66" charset="0"/>
              </a:rPr>
              <a:t>Mr. Pearce</a:t>
            </a:r>
          </a:p>
          <a:p>
            <a:endParaRPr lang="en-US" sz="1300" u="sng"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am currently Head of Year 11 and a geography teacher</a:t>
            </a:r>
          </a:p>
          <a:p>
            <a:pPr marL="285750" indent="-285750">
              <a:buFontTx/>
              <a:buChar char="-"/>
            </a:pPr>
            <a:endParaRPr lang="en-US" sz="1300" b="1"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enjoy travel, especially to Africa, and love spending time in the desert and mountains the most</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like going to countries that very few people go to, to experience lives very different to mine</a:t>
            </a:r>
            <a:br>
              <a:rPr lang="en-US" sz="1300" dirty="0">
                <a:solidFill>
                  <a:schemeClr val="tx1"/>
                </a:solidFill>
                <a:latin typeface="Comic Sans MS" panose="030F0702030302020204" pitchFamily="66" charset="0"/>
              </a:rPr>
            </a:br>
            <a:endParaRPr lang="en-US" sz="1300" b="1" dirty="0">
              <a:solidFill>
                <a:schemeClr val="tx1"/>
              </a:solidFill>
              <a:latin typeface="Comic Sans MS" panose="030F0702030302020204" pitchFamily="66" charset="0"/>
            </a:endParaRPr>
          </a:p>
          <a:p>
            <a:pPr marL="285750" indent="-285750">
              <a:buFontTx/>
              <a:buChar char="-"/>
            </a:pPr>
            <a:r>
              <a:rPr lang="en-US" sz="1300" b="1" u="sng" dirty="0">
                <a:solidFill>
                  <a:schemeClr val="tx1"/>
                </a:solidFill>
                <a:latin typeface="Comic Sans MS" panose="030F0702030302020204" pitchFamily="66" charset="0"/>
              </a:rPr>
              <a:t>Fun fact about me</a:t>
            </a:r>
            <a:r>
              <a:rPr lang="en-US" sz="1300" dirty="0">
                <a:solidFill>
                  <a:schemeClr val="tx1"/>
                </a:solidFill>
                <a:latin typeface="Comic Sans MS" panose="030F0702030302020204" pitchFamily="66" charset="0"/>
              </a:rPr>
              <a:t>: I really enjoy running and walking to keep fit, to be outside and explore different places!</a:t>
            </a:r>
          </a:p>
          <a:p>
            <a:pPr marL="285750" indent="-285750">
              <a:buFontTx/>
              <a:buChar char="-"/>
            </a:pPr>
            <a:endParaRPr lang="en-US" sz="1300" dirty="0">
              <a:solidFill>
                <a:schemeClr val="tx1"/>
              </a:solidFill>
              <a:latin typeface="Comic Sans MS" panose="030F0702030302020204" pitchFamily="66" charset="0"/>
            </a:endParaRPr>
          </a:p>
        </p:txBody>
      </p:sp>
      <p:sp>
        <p:nvSpPr>
          <p:cNvPr id="9" name="Rectangle 8"/>
          <p:cNvSpPr/>
          <p:nvPr/>
        </p:nvSpPr>
        <p:spPr>
          <a:xfrm>
            <a:off x="3923928" y="548680"/>
            <a:ext cx="5220072" cy="31377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u="sng" dirty="0">
              <a:solidFill>
                <a:schemeClr val="tx1"/>
              </a:solidFill>
              <a:latin typeface="Comic Sans MS" panose="030F0702030302020204" pitchFamily="66" charset="0"/>
            </a:endParaRPr>
          </a:p>
          <a:p>
            <a:pPr algn="ctr"/>
            <a:endParaRPr lang="en-US" sz="2000" u="sng" dirty="0">
              <a:solidFill>
                <a:schemeClr val="tx1"/>
              </a:solidFill>
              <a:latin typeface="Comic Sans MS" panose="030F0702030302020204" pitchFamily="66" charset="0"/>
            </a:endParaRPr>
          </a:p>
          <a:p>
            <a:pPr algn="ctr"/>
            <a:endParaRPr lang="en-US" sz="700" u="sng" dirty="0">
              <a:solidFill>
                <a:schemeClr val="tx1"/>
              </a:solidFill>
              <a:latin typeface="Comic Sans MS" panose="030F0702030302020204" pitchFamily="66" charset="0"/>
            </a:endParaRPr>
          </a:p>
          <a:p>
            <a:pPr algn="ctr"/>
            <a:endParaRPr lang="en-US" sz="100" u="sng" dirty="0">
              <a:solidFill>
                <a:schemeClr val="tx1"/>
              </a:solidFill>
              <a:latin typeface="Comic Sans MS" panose="030F0702030302020204" pitchFamily="66" charset="0"/>
            </a:endParaRPr>
          </a:p>
          <a:p>
            <a:pPr algn="ctr"/>
            <a:endParaRPr lang="en-GB" sz="1500" dirty="0">
              <a:solidFill>
                <a:schemeClr val="tx1"/>
              </a:solidFill>
              <a:latin typeface="Comic Sans MS" panose="030F0702030302020204" pitchFamily="66" charset="0"/>
            </a:endParaRPr>
          </a:p>
          <a:p>
            <a:pPr algn="ctr"/>
            <a:endParaRPr lang="en-GB" sz="2800" u="sng" dirty="0">
              <a:solidFill>
                <a:schemeClr val="tx1"/>
              </a:solidFill>
              <a:latin typeface="Comic Sans MS" panose="030F0702030302020204" pitchFamily="66" charset="0"/>
            </a:endParaRPr>
          </a:p>
        </p:txBody>
      </p:sp>
      <p:sp>
        <p:nvSpPr>
          <p:cNvPr id="11" name="Rectangle 10">
            <a:extLst>
              <a:ext uri="{FF2B5EF4-FFF2-40B4-BE49-F238E27FC236}">
                <a16:creationId xmlns:a16="http://schemas.microsoft.com/office/drawing/2014/main" xmlns="" id="{39B4E7A2-E6E8-42C1-BC80-928E3D8A0C82}"/>
              </a:ext>
            </a:extLst>
          </p:cNvPr>
          <p:cNvSpPr/>
          <p:nvPr/>
        </p:nvSpPr>
        <p:spPr>
          <a:xfrm>
            <a:off x="0" y="3686402"/>
            <a:ext cx="3923928" cy="31715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300" b="1" u="sng" dirty="0">
                <a:solidFill>
                  <a:schemeClr val="tx1"/>
                </a:solidFill>
                <a:latin typeface="Comic Sans MS" panose="030F0702030302020204" pitchFamily="66" charset="0"/>
              </a:rPr>
              <a:t>Mr. Brierley</a:t>
            </a:r>
          </a:p>
          <a:p>
            <a:endParaRPr lang="en-US" sz="1300" u="sng"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teach Geography from year 7 all the way to A-level</a:t>
            </a:r>
          </a:p>
          <a:p>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have lived in Scotland, Norway and Cambodia</a:t>
            </a:r>
          </a:p>
          <a:p>
            <a:pPr marL="285750" indent="-285750">
              <a:buFontTx/>
              <a:buChar char="-"/>
            </a:pPr>
            <a:r>
              <a:rPr lang="en-US" sz="1300" dirty="0">
                <a:solidFill>
                  <a:schemeClr val="tx1"/>
                </a:solidFill>
                <a:latin typeface="Comic Sans MS" panose="030F0702030302020204" pitchFamily="66" charset="0"/>
              </a:rPr>
              <a:t> </a:t>
            </a:r>
          </a:p>
          <a:p>
            <a:pPr marL="285750" indent="-285750">
              <a:buFontTx/>
              <a:buChar char="-"/>
            </a:pPr>
            <a:r>
              <a:rPr lang="en-US" sz="1300" dirty="0">
                <a:solidFill>
                  <a:schemeClr val="tx1"/>
                </a:solidFill>
                <a:latin typeface="Comic Sans MS" panose="030F0702030302020204" pitchFamily="66" charset="0"/>
              </a:rPr>
              <a:t>I am originally from… London!</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studied Geology at Aberdeen University</a:t>
            </a:r>
          </a:p>
          <a:p>
            <a:pPr marL="285750" indent="-285750">
              <a:buFontTx/>
              <a:buChar char="-"/>
            </a:pPr>
            <a:endParaRPr lang="en-US" sz="1300" b="1" dirty="0">
              <a:solidFill>
                <a:schemeClr val="tx1"/>
              </a:solidFill>
              <a:latin typeface="Comic Sans MS" panose="030F0702030302020204" pitchFamily="66" charset="0"/>
            </a:endParaRPr>
          </a:p>
          <a:p>
            <a:pPr marL="285750" indent="-285750">
              <a:buFontTx/>
              <a:buChar char="-"/>
            </a:pPr>
            <a:r>
              <a:rPr lang="en-US" sz="1300" b="1" u="sng" dirty="0">
                <a:solidFill>
                  <a:schemeClr val="tx1"/>
                </a:solidFill>
                <a:latin typeface="Comic Sans MS" panose="030F0702030302020204" pitchFamily="66" charset="0"/>
              </a:rPr>
              <a:t>Fun fact about me</a:t>
            </a:r>
            <a:r>
              <a:rPr lang="en-US" sz="1300" dirty="0">
                <a:solidFill>
                  <a:schemeClr val="tx1"/>
                </a:solidFill>
                <a:latin typeface="Comic Sans MS" panose="030F0702030302020204" pitchFamily="66" charset="0"/>
              </a:rPr>
              <a:t>: I love walking in the mountains and have climbed some of the highest volcanoes in the world!</a:t>
            </a:r>
          </a:p>
          <a:p>
            <a:r>
              <a:rPr lang="en-US" sz="1300" dirty="0">
                <a:solidFill>
                  <a:schemeClr val="tx1"/>
                </a:solidFill>
                <a:latin typeface="Comic Sans MS" panose="030F0702030302020204" pitchFamily="66" charset="0"/>
              </a:rPr>
              <a:t> </a:t>
            </a:r>
          </a:p>
        </p:txBody>
      </p:sp>
      <p:sp>
        <p:nvSpPr>
          <p:cNvPr id="3" name="Rectangle 2">
            <a:extLst>
              <a:ext uri="{FF2B5EF4-FFF2-40B4-BE49-F238E27FC236}">
                <a16:creationId xmlns:a16="http://schemas.microsoft.com/office/drawing/2014/main" xmlns="" id="{DD4A7DE9-07F3-4F40-B615-AF9837670D69}"/>
              </a:ext>
            </a:extLst>
          </p:cNvPr>
          <p:cNvSpPr/>
          <p:nvPr/>
        </p:nvSpPr>
        <p:spPr>
          <a:xfrm>
            <a:off x="3851920" y="549086"/>
            <a:ext cx="5364088" cy="3093154"/>
          </a:xfrm>
          <a:prstGeom prst="rect">
            <a:avLst/>
          </a:prstGeom>
        </p:spPr>
        <p:txBody>
          <a:bodyPr wrap="square">
            <a:spAutoFit/>
          </a:bodyPr>
          <a:lstStyle/>
          <a:p>
            <a:r>
              <a:rPr lang="en-US" sz="1300" b="1" dirty="0">
                <a:latin typeface="Comic Sans MS" panose="030F0702030302020204" pitchFamily="66" charset="0"/>
              </a:rPr>
              <a:t> </a:t>
            </a:r>
            <a:r>
              <a:rPr lang="en-US" sz="1300" b="1" u="sng" dirty="0">
                <a:latin typeface="Comic Sans MS" panose="030F0702030302020204" pitchFamily="66" charset="0"/>
              </a:rPr>
              <a:t>Ms. O’Brien</a:t>
            </a:r>
          </a:p>
          <a:p>
            <a:endParaRPr lang="en-US" sz="1300" u="sng" dirty="0">
              <a:latin typeface="Comic Sans MS" panose="030F0702030302020204" pitchFamily="66" charset="0"/>
            </a:endParaRPr>
          </a:p>
          <a:p>
            <a:pPr marL="285750" indent="-285750">
              <a:buFontTx/>
              <a:buChar char="-"/>
            </a:pPr>
            <a:r>
              <a:rPr lang="en-US" sz="1300" dirty="0">
                <a:latin typeface="Comic Sans MS" panose="030F0702030302020204" pitchFamily="66" charset="0"/>
              </a:rPr>
              <a:t>I am the Deputy Headteacher LPS and I also teach Geography </a:t>
            </a:r>
          </a:p>
          <a:p>
            <a:pPr marL="285750" indent="-285750">
              <a:buFontTx/>
              <a:buChar char="-"/>
            </a:pPr>
            <a:endParaRPr lang="en-US" sz="1300" dirty="0">
              <a:latin typeface="Comic Sans MS" panose="030F0702030302020204" pitchFamily="66" charset="0"/>
            </a:endParaRPr>
          </a:p>
          <a:p>
            <a:pPr marL="285750" indent="-285750">
              <a:buFontTx/>
              <a:buChar char="-"/>
            </a:pPr>
            <a:r>
              <a:rPr lang="en-US" sz="1300" dirty="0">
                <a:latin typeface="Comic Sans MS" panose="030F0702030302020204" pitchFamily="66" charset="0"/>
              </a:rPr>
              <a:t>I am from Cork in Southern Ireland</a:t>
            </a:r>
          </a:p>
          <a:p>
            <a:pPr marL="285750" indent="-285750">
              <a:buFontTx/>
              <a:buChar char="-"/>
            </a:pPr>
            <a:endParaRPr lang="en-US" sz="1300" dirty="0">
              <a:latin typeface="Comic Sans MS" panose="030F0702030302020204" pitchFamily="66" charset="0"/>
            </a:endParaRPr>
          </a:p>
          <a:p>
            <a:pPr marL="285750" indent="-285750">
              <a:buFontTx/>
              <a:buChar char="-"/>
            </a:pPr>
            <a:r>
              <a:rPr lang="en-US" sz="1300" dirty="0">
                <a:latin typeface="Comic Sans MS" panose="030F0702030302020204" pitchFamily="66" charset="0"/>
              </a:rPr>
              <a:t>My </a:t>
            </a:r>
            <a:r>
              <a:rPr lang="en-US" sz="1300" dirty="0" err="1">
                <a:latin typeface="Comic Sans MS" panose="030F0702030302020204" pitchFamily="66" charset="0"/>
              </a:rPr>
              <a:t>favourite</a:t>
            </a:r>
            <a:r>
              <a:rPr lang="en-US" sz="1300" dirty="0">
                <a:latin typeface="Comic Sans MS" panose="030F0702030302020204" pitchFamily="66" charset="0"/>
              </a:rPr>
              <a:t> subject in school was Geography and my Geography teacher inspired me to become a teacher</a:t>
            </a:r>
          </a:p>
          <a:p>
            <a:pPr marL="285750" indent="-285750">
              <a:buFontTx/>
              <a:buChar char="-"/>
            </a:pPr>
            <a:endParaRPr lang="en-US" sz="1300" dirty="0">
              <a:latin typeface="Comic Sans MS" panose="030F0702030302020204" pitchFamily="66" charset="0"/>
            </a:endParaRPr>
          </a:p>
          <a:p>
            <a:pPr marL="285750" indent="-285750">
              <a:buFontTx/>
              <a:buChar char="-"/>
            </a:pPr>
            <a:r>
              <a:rPr lang="en-US" sz="1300" dirty="0">
                <a:latin typeface="Comic Sans MS" panose="030F0702030302020204" pitchFamily="66" charset="0"/>
              </a:rPr>
              <a:t>My parents taught me how to love and appreciate the world and it’s why I have travelled to nearly every continent. Can you guess which one I haven’t visited?</a:t>
            </a:r>
          </a:p>
          <a:p>
            <a:pPr marL="285750" indent="-285750">
              <a:buFontTx/>
              <a:buChar char="-"/>
            </a:pPr>
            <a:endParaRPr lang="en-US" sz="1300" b="1" u="sng" dirty="0">
              <a:latin typeface="Comic Sans MS" panose="030F0702030302020204" pitchFamily="66" charset="0"/>
            </a:endParaRPr>
          </a:p>
          <a:p>
            <a:pPr marL="285750" indent="-285750">
              <a:buFontTx/>
              <a:buChar char="-"/>
            </a:pPr>
            <a:r>
              <a:rPr lang="en-US" sz="1300" b="1" u="sng" dirty="0">
                <a:latin typeface="Comic Sans MS" panose="030F0702030302020204" pitchFamily="66" charset="0"/>
              </a:rPr>
              <a:t>Fun fact about me</a:t>
            </a:r>
            <a:r>
              <a:rPr lang="en-US" sz="1300" dirty="0">
                <a:latin typeface="Comic Sans MS" panose="030F0702030302020204" pitchFamily="66" charset="0"/>
              </a:rPr>
              <a:t>: I have jumped out of a plane and have climbed the highest mountain in Africa!</a:t>
            </a:r>
            <a:endParaRPr lang="en-US" sz="1300" b="1"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9898789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344</Words>
  <Application>Microsoft Macintosh PowerPoint</Application>
  <PresentationFormat>On-screen Show (4:3)</PresentationFormat>
  <Paragraphs>75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Authorised Users 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Safiyah Sattaur</dc:creator>
  <cp:lastModifiedBy>joanne omo-olaye</cp:lastModifiedBy>
  <cp:revision>44</cp:revision>
  <dcterms:created xsi:type="dcterms:W3CDTF">2020-05-03T19:12:34Z</dcterms:created>
  <dcterms:modified xsi:type="dcterms:W3CDTF">2020-07-02T21:16:55Z</dcterms:modified>
</cp:coreProperties>
</file>