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5" r:id="rId2"/>
    <p:sldId id="376" r:id="rId3"/>
    <p:sldId id="403" r:id="rId4"/>
    <p:sldId id="294" r:id="rId5"/>
    <p:sldId id="406" r:id="rId6"/>
    <p:sldId id="271" r:id="rId7"/>
    <p:sldId id="394" r:id="rId8"/>
    <p:sldId id="400" r:id="rId9"/>
    <p:sldId id="398" r:id="rId10"/>
    <p:sldId id="397" r:id="rId11"/>
    <p:sldId id="366" r:id="rId12"/>
    <p:sldId id="390" r:id="rId13"/>
    <p:sldId id="392" r:id="rId14"/>
    <p:sldId id="393" r:id="rId15"/>
    <p:sldId id="405" r:id="rId16"/>
    <p:sldId id="391" r:id="rId17"/>
    <p:sldId id="367" r:id="rId18"/>
    <p:sldId id="261" r:id="rId19"/>
    <p:sldId id="260" r:id="rId20"/>
    <p:sldId id="368"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0777" autoAdjust="0"/>
  </p:normalViewPr>
  <p:slideViewPr>
    <p:cSldViewPr snapToGrid="0">
      <p:cViewPr varScale="1">
        <p:scale>
          <a:sx n="82" d="100"/>
          <a:sy n="82" d="100"/>
        </p:scale>
        <p:origin x="84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99CD1-E821-457E-8ED3-545957F59B72}"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GB"/>
        </a:p>
      </dgm:t>
    </dgm:pt>
    <dgm:pt modelId="{2726A38F-6713-4217-812A-4F1A748BA3D9}">
      <dgm:prSet phldrT="[Text]"/>
      <dgm:spPr>
        <a:ln>
          <a:solidFill>
            <a:srgbClr val="002060"/>
          </a:solidFill>
        </a:ln>
      </dgm:spPr>
      <dgm:t>
        <a:bodyPr/>
        <a:lstStyle/>
        <a:p>
          <a:r>
            <a:rPr lang="en-US" dirty="0"/>
            <a:t>National &amp; Local Picture</a:t>
          </a:r>
        </a:p>
      </dgm:t>
    </dgm:pt>
    <dgm:pt modelId="{8EB71261-8FA0-4BF2-A71B-339E7E44A96E}" type="parTrans" cxnId="{8AE2C937-68E7-474C-BCE3-EEA611BB91DA}">
      <dgm:prSet/>
      <dgm:spPr/>
      <dgm:t>
        <a:bodyPr/>
        <a:lstStyle/>
        <a:p>
          <a:endParaRPr lang="en-GB"/>
        </a:p>
      </dgm:t>
    </dgm:pt>
    <dgm:pt modelId="{379A63C3-5D72-47F9-B312-F085127B778D}" type="sibTrans" cxnId="{8AE2C937-68E7-474C-BCE3-EEA611BB91DA}">
      <dgm:prSet/>
      <dgm:spPr/>
      <dgm:t>
        <a:bodyPr/>
        <a:lstStyle/>
        <a:p>
          <a:endParaRPr lang="en-GB"/>
        </a:p>
      </dgm:t>
    </dgm:pt>
    <dgm:pt modelId="{39A431AC-353D-4C29-943E-288C0B0692D0}">
      <dgm:prSet phldrT="[Text]"/>
      <dgm:spPr>
        <a:ln>
          <a:solidFill>
            <a:srgbClr val="002060"/>
          </a:solidFill>
        </a:ln>
      </dgm:spPr>
      <dgm:t>
        <a:bodyPr/>
        <a:lstStyle/>
        <a:p>
          <a:r>
            <a:rPr lang="en-US" dirty="0"/>
            <a:t>Pedagogy &amp; Strategies</a:t>
          </a:r>
        </a:p>
      </dgm:t>
    </dgm:pt>
    <dgm:pt modelId="{4427B6DA-1930-4D8E-8067-AA925FF74B64}" type="parTrans" cxnId="{78260805-3F7D-4E13-966C-90BC440209E4}">
      <dgm:prSet/>
      <dgm:spPr/>
      <dgm:t>
        <a:bodyPr/>
        <a:lstStyle/>
        <a:p>
          <a:endParaRPr lang="en-GB"/>
        </a:p>
      </dgm:t>
    </dgm:pt>
    <dgm:pt modelId="{1D1A8801-096E-48E0-B44B-53EFB187E036}" type="sibTrans" cxnId="{78260805-3F7D-4E13-966C-90BC440209E4}">
      <dgm:prSet/>
      <dgm:spPr/>
      <dgm:t>
        <a:bodyPr/>
        <a:lstStyle/>
        <a:p>
          <a:endParaRPr lang="en-GB"/>
        </a:p>
      </dgm:t>
    </dgm:pt>
    <dgm:pt modelId="{D66C1E5B-DF96-4826-BD7E-CB9584EF1DB2}">
      <dgm:prSet phldrT="[Text]"/>
      <dgm:spPr>
        <a:ln>
          <a:solidFill>
            <a:srgbClr val="002060"/>
          </a:solidFill>
        </a:ln>
      </dgm:spPr>
      <dgm:t>
        <a:bodyPr/>
        <a:lstStyle/>
        <a:p>
          <a:r>
            <a:rPr lang="en-US" dirty="0"/>
            <a:t>Implementation</a:t>
          </a:r>
          <a:endParaRPr lang="en-GB" dirty="0"/>
        </a:p>
      </dgm:t>
    </dgm:pt>
    <dgm:pt modelId="{05C9D1A5-72C0-4DDA-8C53-77C54D90C8AE}" type="parTrans" cxnId="{0A2A3948-467E-4559-B7F2-8B31AEAE41F4}">
      <dgm:prSet/>
      <dgm:spPr/>
      <dgm:t>
        <a:bodyPr/>
        <a:lstStyle/>
        <a:p>
          <a:endParaRPr lang="en-GB"/>
        </a:p>
      </dgm:t>
    </dgm:pt>
    <dgm:pt modelId="{900CFD97-F242-423B-8A29-E009894E6EAB}" type="sibTrans" cxnId="{0A2A3948-467E-4559-B7F2-8B31AEAE41F4}">
      <dgm:prSet/>
      <dgm:spPr/>
      <dgm:t>
        <a:bodyPr/>
        <a:lstStyle/>
        <a:p>
          <a:endParaRPr lang="en-GB"/>
        </a:p>
      </dgm:t>
    </dgm:pt>
    <dgm:pt modelId="{3B0B6834-9A15-4432-8658-A7FAF385EB70}" type="pres">
      <dgm:prSet presAssocID="{4DD99CD1-E821-457E-8ED3-545957F59B72}" presName="Name0" presStyleCnt="0">
        <dgm:presLayoutVars>
          <dgm:chMax val="7"/>
          <dgm:chPref val="7"/>
          <dgm:dir/>
        </dgm:presLayoutVars>
      </dgm:prSet>
      <dgm:spPr/>
    </dgm:pt>
    <dgm:pt modelId="{33DFFB5C-7F80-42C4-81E2-53AB669831EA}" type="pres">
      <dgm:prSet presAssocID="{4DD99CD1-E821-457E-8ED3-545957F59B72}" presName="Name1" presStyleCnt="0"/>
      <dgm:spPr/>
    </dgm:pt>
    <dgm:pt modelId="{61261F67-DFC5-4901-9605-4B2CCC416415}" type="pres">
      <dgm:prSet presAssocID="{4DD99CD1-E821-457E-8ED3-545957F59B72}" presName="cycle" presStyleCnt="0"/>
      <dgm:spPr/>
    </dgm:pt>
    <dgm:pt modelId="{F35567E6-79A9-4A3A-881F-26FEBF10AB43}" type="pres">
      <dgm:prSet presAssocID="{4DD99CD1-E821-457E-8ED3-545957F59B72}" presName="srcNode" presStyleLbl="node1" presStyleIdx="0" presStyleCnt="3"/>
      <dgm:spPr/>
    </dgm:pt>
    <dgm:pt modelId="{AE022B87-B7A9-427E-8141-5F7D6A864367}" type="pres">
      <dgm:prSet presAssocID="{4DD99CD1-E821-457E-8ED3-545957F59B72}" presName="conn" presStyleLbl="parChTrans1D2" presStyleIdx="0" presStyleCnt="1"/>
      <dgm:spPr/>
    </dgm:pt>
    <dgm:pt modelId="{F3C4990E-84DD-49ED-9DDB-9DAAFD70D521}" type="pres">
      <dgm:prSet presAssocID="{4DD99CD1-E821-457E-8ED3-545957F59B72}" presName="extraNode" presStyleLbl="node1" presStyleIdx="0" presStyleCnt="3"/>
      <dgm:spPr/>
    </dgm:pt>
    <dgm:pt modelId="{739E5859-1C50-49C6-B746-FEF5CA6BF440}" type="pres">
      <dgm:prSet presAssocID="{4DD99CD1-E821-457E-8ED3-545957F59B72}" presName="dstNode" presStyleLbl="node1" presStyleIdx="0" presStyleCnt="3"/>
      <dgm:spPr/>
    </dgm:pt>
    <dgm:pt modelId="{C41C2120-E366-463F-9AE7-33CCF36FF617}" type="pres">
      <dgm:prSet presAssocID="{2726A38F-6713-4217-812A-4F1A748BA3D9}" presName="text_1" presStyleLbl="node1" presStyleIdx="0" presStyleCnt="3">
        <dgm:presLayoutVars>
          <dgm:bulletEnabled val="1"/>
        </dgm:presLayoutVars>
      </dgm:prSet>
      <dgm:spPr/>
    </dgm:pt>
    <dgm:pt modelId="{B7FE5175-799E-4776-A014-8A816EC6E9C3}" type="pres">
      <dgm:prSet presAssocID="{2726A38F-6713-4217-812A-4F1A748BA3D9}" presName="accent_1" presStyleCnt="0"/>
      <dgm:spPr/>
    </dgm:pt>
    <dgm:pt modelId="{73362C4C-5898-46C9-A55D-0FBB047C3077}" type="pres">
      <dgm:prSet presAssocID="{2726A38F-6713-4217-812A-4F1A748BA3D9}" presName="accentRepeatNode" presStyleLbl="solidFgAcc1" presStyleIdx="0" presStyleCnt="3"/>
      <dgm:spPr>
        <a:ln>
          <a:solidFill>
            <a:srgbClr val="002060"/>
          </a:solidFill>
        </a:ln>
      </dgm:spPr>
    </dgm:pt>
    <dgm:pt modelId="{BFF2DA3E-9D10-4757-A54B-C9CF83EE7827}" type="pres">
      <dgm:prSet presAssocID="{39A431AC-353D-4C29-943E-288C0B0692D0}" presName="text_2" presStyleLbl="node1" presStyleIdx="1" presStyleCnt="3">
        <dgm:presLayoutVars>
          <dgm:bulletEnabled val="1"/>
        </dgm:presLayoutVars>
      </dgm:prSet>
      <dgm:spPr/>
    </dgm:pt>
    <dgm:pt modelId="{6811F41A-ED6B-4F0F-8C5D-AB1F4E412BF3}" type="pres">
      <dgm:prSet presAssocID="{39A431AC-353D-4C29-943E-288C0B0692D0}" presName="accent_2" presStyleCnt="0"/>
      <dgm:spPr/>
    </dgm:pt>
    <dgm:pt modelId="{9F66316A-A092-4CEF-9C64-07C8F450475D}" type="pres">
      <dgm:prSet presAssocID="{39A431AC-353D-4C29-943E-288C0B0692D0}" presName="accentRepeatNode" presStyleLbl="solidFgAcc1" presStyleIdx="1" presStyleCnt="3"/>
      <dgm:spPr>
        <a:ln>
          <a:solidFill>
            <a:srgbClr val="002060"/>
          </a:solidFill>
        </a:ln>
      </dgm:spPr>
    </dgm:pt>
    <dgm:pt modelId="{52247862-3B69-40D9-BC70-F4C2582E7021}" type="pres">
      <dgm:prSet presAssocID="{D66C1E5B-DF96-4826-BD7E-CB9584EF1DB2}" presName="text_3" presStyleLbl="node1" presStyleIdx="2" presStyleCnt="3">
        <dgm:presLayoutVars>
          <dgm:bulletEnabled val="1"/>
        </dgm:presLayoutVars>
      </dgm:prSet>
      <dgm:spPr/>
    </dgm:pt>
    <dgm:pt modelId="{8FB919EC-ED04-40AE-9B52-D58F3DE951A2}" type="pres">
      <dgm:prSet presAssocID="{D66C1E5B-DF96-4826-BD7E-CB9584EF1DB2}" presName="accent_3" presStyleCnt="0"/>
      <dgm:spPr/>
    </dgm:pt>
    <dgm:pt modelId="{16E6EE64-4841-4A3A-8960-79E569D5465B}" type="pres">
      <dgm:prSet presAssocID="{D66C1E5B-DF96-4826-BD7E-CB9584EF1DB2}" presName="accentRepeatNode" presStyleLbl="solidFgAcc1" presStyleIdx="2" presStyleCnt="3"/>
      <dgm:spPr>
        <a:ln>
          <a:solidFill>
            <a:srgbClr val="002060"/>
          </a:solidFill>
        </a:ln>
      </dgm:spPr>
    </dgm:pt>
  </dgm:ptLst>
  <dgm:cxnLst>
    <dgm:cxn modelId="{78260805-3F7D-4E13-966C-90BC440209E4}" srcId="{4DD99CD1-E821-457E-8ED3-545957F59B72}" destId="{39A431AC-353D-4C29-943E-288C0B0692D0}" srcOrd="1" destOrd="0" parTransId="{4427B6DA-1930-4D8E-8067-AA925FF74B64}" sibTransId="{1D1A8801-096E-48E0-B44B-53EFB187E036}"/>
    <dgm:cxn modelId="{1A58890B-21DE-417C-9BD4-8224401EA60B}" type="presOf" srcId="{379A63C3-5D72-47F9-B312-F085127B778D}" destId="{AE022B87-B7A9-427E-8141-5F7D6A864367}" srcOrd="0" destOrd="0" presId="urn:microsoft.com/office/officeart/2008/layout/VerticalCurvedList"/>
    <dgm:cxn modelId="{CB7A1719-769E-46D1-B653-B5C153BEF780}" type="presOf" srcId="{D66C1E5B-DF96-4826-BD7E-CB9584EF1DB2}" destId="{52247862-3B69-40D9-BC70-F4C2582E7021}" srcOrd="0" destOrd="0" presId="urn:microsoft.com/office/officeart/2008/layout/VerticalCurvedList"/>
    <dgm:cxn modelId="{4F9FB027-E882-42D5-B499-CCAB21F5982B}" type="presOf" srcId="{39A431AC-353D-4C29-943E-288C0B0692D0}" destId="{BFF2DA3E-9D10-4757-A54B-C9CF83EE7827}" srcOrd="0" destOrd="0" presId="urn:microsoft.com/office/officeart/2008/layout/VerticalCurvedList"/>
    <dgm:cxn modelId="{8AE2C937-68E7-474C-BCE3-EEA611BB91DA}" srcId="{4DD99CD1-E821-457E-8ED3-545957F59B72}" destId="{2726A38F-6713-4217-812A-4F1A748BA3D9}" srcOrd="0" destOrd="0" parTransId="{8EB71261-8FA0-4BF2-A71B-339E7E44A96E}" sibTransId="{379A63C3-5D72-47F9-B312-F085127B778D}"/>
    <dgm:cxn modelId="{0A2A3948-467E-4559-B7F2-8B31AEAE41F4}" srcId="{4DD99CD1-E821-457E-8ED3-545957F59B72}" destId="{D66C1E5B-DF96-4826-BD7E-CB9584EF1DB2}" srcOrd="2" destOrd="0" parTransId="{05C9D1A5-72C0-4DDA-8C53-77C54D90C8AE}" sibTransId="{900CFD97-F242-423B-8A29-E009894E6EAB}"/>
    <dgm:cxn modelId="{B7955475-D582-42AD-BE8E-A7ACB102B094}" type="presOf" srcId="{2726A38F-6713-4217-812A-4F1A748BA3D9}" destId="{C41C2120-E366-463F-9AE7-33CCF36FF617}" srcOrd="0" destOrd="0" presId="urn:microsoft.com/office/officeart/2008/layout/VerticalCurvedList"/>
    <dgm:cxn modelId="{51F051CB-FC1A-487E-817F-CA6277E48FB8}" type="presOf" srcId="{4DD99CD1-E821-457E-8ED3-545957F59B72}" destId="{3B0B6834-9A15-4432-8658-A7FAF385EB70}" srcOrd="0" destOrd="0" presId="urn:microsoft.com/office/officeart/2008/layout/VerticalCurvedList"/>
    <dgm:cxn modelId="{5A58A9C7-1FC6-48C7-A6C2-F6DF702CF3C2}" type="presParOf" srcId="{3B0B6834-9A15-4432-8658-A7FAF385EB70}" destId="{33DFFB5C-7F80-42C4-81E2-53AB669831EA}" srcOrd="0" destOrd="0" presId="urn:microsoft.com/office/officeart/2008/layout/VerticalCurvedList"/>
    <dgm:cxn modelId="{F89BBD9B-0AC6-4219-B9B3-89A39547163B}" type="presParOf" srcId="{33DFFB5C-7F80-42C4-81E2-53AB669831EA}" destId="{61261F67-DFC5-4901-9605-4B2CCC416415}" srcOrd="0" destOrd="0" presId="urn:microsoft.com/office/officeart/2008/layout/VerticalCurvedList"/>
    <dgm:cxn modelId="{9EDD3B1A-3BB5-48C5-832D-CDF3CAA8D3CC}" type="presParOf" srcId="{61261F67-DFC5-4901-9605-4B2CCC416415}" destId="{F35567E6-79A9-4A3A-881F-26FEBF10AB43}" srcOrd="0" destOrd="0" presId="urn:microsoft.com/office/officeart/2008/layout/VerticalCurvedList"/>
    <dgm:cxn modelId="{B73778DD-725C-4CB7-9DA8-41FB96046D59}" type="presParOf" srcId="{61261F67-DFC5-4901-9605-4B2CCC416415}" destId="{AE022B87-B7A9-427E-8141-5F7D6A864367}" srcOrd="1" destOrd="0" presId="urn:microsoft.com/office/officeart/2008/layout/VerticalCurvedList"/>
    <dgm:cxn modelId="{43DBCFBE-58CC-4066-8D37-CB2AAFAF34A2}" type="presParOf" srcId="{61261F67-DFC5-4901-9605-4B2CCC416415}" destId="{F3C4990E-84DD-49ED-9DDB-9DAAFD70D521}" srcOrd="2" destOrd="0" presId="urn:microsoft.com/office/officeart/2008/layout/VerticalCurvedList"/>
    <dgm:cxn modelId="{FCB70A87-4A36-44F2-A18E-5219C23180C8}" type="presParOf" srcId="{61261F67-DFC5-4901-9605-4B2CCC416415}" destId="{739E5859-1C50-49C6-B746-FEF5CA6BF440}" srcOrd="3" destOrd="0" presId="urn:microsoft.com/office/officeart/2008/layout/VerticalCurvedList"/>
    <dgm:cxn modelId="{3D4C4F8E-EFEA-4AF2-A923-55FC25CF9485}" type="presParOf" srcId="{33DFFB5C-7F80-42C4-81E2-53AB669831EA}" destId="{C41C2120-E366-463F-9AE7-33CCF36FF617}" srcOrd="1" destOrd="0" presId="urn:microsoft.com/office/officeart/2008/layout/VerticalCurvedList"/>
    <dgm:cxn modelId="{BD682506-6EEA-404E-9737-B6777EC99F68}" type="presParOf" srcId="{33DFFB5C-7F80-42C4-81E2-53AB669831EA}" destId="{B7FE5175-799E-4776-A014-8A816EC6E9C3}" srcOrd="2" destOrd="0" presId="urn:microsoft.com/office/officeart/2008/layout/VerticalCurvedList"/>
    <dgm:cxn modelId="{0E9526AE-A147-40DD-9290-C73D1001C8BF}" type="presParOf" srcId="{B7FE5175-799E-4776-A014-8A816EC6E9C3}" destId="{73362C4C-5898-46C9-A55D-0FBB047C3077}" srcOrd="0" destOrd="0" presId="urn:microsoft.com/office/officeart/2008/layout/VerticalCurvedList"/>
    <dgm:cxn modelId="{FB598C4F-CAD7-4168-BF50-CF37E578E962}" type="presParOf" srcId="{33DFFB5C-7F80-42C4-81E2-53AB669831EA}" destId="{BFF2DA3E-9D10-4757-A54B-C9CF83EE7827}" srcOrd="3" destOrd="0" presId="urn:microsoft.com/office/officeart/2008/layout/VerticalCurvedList"/>
    <dgm:cxn modelId="{6875055A-24C9-4589-9EAB-38CD8C8CED40}" type="presParOf" srcId="{33DFFB5C-7F80-42C4-81E2-53AB669831EA}" destId="{6811F41A-ED6B-4F0F-8C5D-AB1F4E412BF3}" srcOrd="4" destOrd="0" presId="urn:microsoft.com/office/officeart/2008/layout/VerticalCurvedList"/>
    <dgm:cxn modelId="{82A02B11-96DA-4F37-949E-E75D876EEBED}" type="presParOf" srcId="{6811F41A-ED6B-4F0F-8C5D-AB1F4E412BF3}" destId="{9F66316A-A092-4CEF-9C64-07C8F450475D}" srcOrd="0" destOrd="0" presId="urn:microsoft.com/office/officeart/2008/layout/VerticalCurvedList"/>
    <dgm:cxn modelId="{8146831E-5C0D-4374-8D06-87E61357A8AB}" type="presParOf" srcId="{33DFFB5C-7F80-42C4-81E2-53AB669831EA}" destId="{52247862-3B69-40D9-BC70-F4C2582E7021}" srcOrd="5" destOrd="0" presId="urn:microsoft.com/office/officeart/2008/layout/VerticalCurvedList"/>
    <dgm:cxn modelId="{A898070F-E27E-459F-8C8D-DD8841083D85}" type="presParOf" srcId="{33DFFB5C-7F80-42C4-81E2-53AB669831EA}" destId="{8FB919EC-ED04-40AE-9B52-D58F3DE951A2}" srcOrd="6" destOrd="0" presId="urn:microsoft.com/office/officeart/2008/layout/VerticalCurvedList"/>
    <dgm:cxn modelId="{FABE8AC9-8F9E-4EA0-8C24-7E122AD5DA35}" type="presParOf" srcId="{8FB919EC-ED04-40AE-9B52-D58F3DE951A2}" destId="{16E6EE64-4841-4A3A-8960-79E569D546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22B87-B7A9-427E-8141-5F7D6A864367}">
      <dsp:nvSpPr>
        <dsp:cNvPr id="0" name=""/>
        <dsp:cNvSpPr/>
      </dsp:nvSpPr>
      <dsp:spPr>
        <a:xfrm>
          <a:off x="-5012621" y="-767998"/>
          <a:ext cx="5969708" cy="5969708"/>
        </a:xfrm>
        <a:prstGeom prst="blockArc">
          <a:avLst>
            <a:gd name="adj1" fmla="val 18900000"/>
            <a:gd name="adj2" fmla="val 2700000"/>
            <a:gd name="adj3" fmla="val 362"/>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1C2120-E366-463F-9AE7-33CCF36FF617}">
      <dsp:nvSpPr>
        <dsp:cNvPr id="0" name=""/>
        <dsp:cNvSpPr/>
      </dsp:nvSpPr>
      <dsp:spPr>
        <a:xfrm>
          <a:off x="615558" y="443371"/>
          <a:ext cx="5164609" cy="886742"/>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52"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National &amp; Local Picture</a:t>
          </a:r>
        </a:p>
      </dsp:txBody>
      <dsp:txXfrm>
        <a:off x="615558" y="443371"/>
        <a:ext cx="5164609" cy="886742"/>
      </dsp:txXfrm>
    </dsp:sp>
    <dsp:sp modelId="{73362C4C-5898-46C9-A55D-0FBB047C3077}">
      <dsp:nvSpPr>
        <dsp:cNvPr id="0" name=""/>
        <dsp:cNvSpPr/>
      </dsp:nvSpPr>
      <dsp:spPr>
        <a:xfrm>
          <a:off x="61344" y="332528"/>
          <a:ext cx="1108428" cy="1108428"/>
        </a:xfrm>
        <a:prstGeom prst="ellipse">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BFF2DA3E-9D10-4757-A54B-C9CF83EE7827}">
      <dsp:nvSpPr>
        <dsp:cNvPr id="0" name=""/>
        <dsp:cNvSpPr/>
      </dsp:nvSpPr>
      <dsp:spPr>
        <a:xfrm>
          <a:off x="937889" y="1773484"/>
          <a:ext cx="4842278" cy="886742"/>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52"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Pedagogy &amp; Strategies</a:t>
          </a:r>
        </a:p>
      </dsp:txBody>
      <dsp:txXfrm>
        <a:off x="937889" y="1773484"/>
        <a:ext cx="4842278" cy="886742"/>
      </dsp:txXfrm>
    </dsp:sp>
    <dsp:sp modelId="{9F66316A-A092-4CEF-9C64-07C8F450475D}">
      <dsp:nvSpPr>
        <dsp:cNvPr id="0" name=""/>
        <dsp:cNvSpPr/>
      </dsp:nvSpPr>
      <dsp:spPr>
        <a:xfrm>
          <a:off x="383675" y="1662642"/>
          <a:ext cx="1108428" cy="1108428"/>
        </a:xfrm>
        <a:prstGeom prst="ellipse">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52247862-3B69-40D9-BC70-F4C2582E7021}">
      <dsp:nvSpPr>
        <dsp:cNvPr id="0" name=""/>
        <dsp:cNvSpPr/>
      </dsp:nvSpPr>
      <dsp:spPr>
        <a:xfrm>
          <a:off x="615558" y="3103598"/>
          <a:ext cx="5164609" cy="886742"/>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52"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Implementation</a:t>
          </a:r>
          <a:endParaRPr lang="en-GB" sz="3500" kern="1200" dirty="0"/>
        </a:p>
      </dsp:txBody>
      <dsp:txXfrm>
        <a:off x="615558" y="3103598"/>
        <a:ext cx="5164609" cy="886742"/>
      </dsp:txXfrm>
    </dsp:sp>
    <dsp:sp modelId="{16E6EE64-4841-4A3A-8960-79E569D5465B}">
      <dsp:nvSpPr>
        <dsp:cNvPr id="0" name=""/>
        <dsp:cNvSpPr/>
      </dsp:nvSpPr>
      <dsp:spPr>
        <a:xfrm>
          <a:off x="61344" y="2992755"/>
          <a:ext cx="1108428" cy="1108428"/>
        </a:xfrm>
        <a:prstGeom prst="ellipse">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A8E4444-3691-42C5-B42E-3DFC06756595}" type="datetimeFigureOut">
              <a:rPr lang="en-GB" smtClean="0"/>
              <a:t>13/07/2021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9EE25F-E439-46D2-BDBF-D58ECC2EE3C2}" type="slidenum">
              <a:rPr lang="en-GB" smtClean="0"/>
              <a:t>‹#›</a:t>
            </a:fld>
            <a:endParaRPr lang="en-GB"/>
          </a:p>
        </p:txBody>
      </p:sp>
    </p:spTree>
    <p:extLst>
      <p:ext uri="{BB962C8B-B14F-4D97-AF65-F5344CB8AC3E}">
        <p14:creationId xmlns:p14="http://schemas.microsoft.com/office/powerpoint/2010/main" val="35124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C527CB2-FBD6-449B-95AF-A5FC69E134B0}" type="slidenum">
              <a:rPr lang="en-GB" smtClean="0"/>
              <a:t>2</a:t>
            </a:fld>
            <a:endParaRPr lang="en-GB"/>
          </a:p>
        </p:txBody>
      </p:sp>
    </p:spTree>
    <p:extLst>
      <p:ext uri="{BB962C8B-B14F-4D97-AF65-F5344CB8AC3E}">
        <p14:creationId xmlns:p14="http://schemas.microsoft.com/office/powerpoint/2010/main" val="121553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527CB2-FBD6-449B-95AF-A5FC69E134B0}" type="slidenum">
              <a:rPr lang="en-GB" smtClean="0"/>
              <a:t>3</a:t>
            </a:fld>
            <a:endParaRPr lang="en-GB"/>
          </a:p>
        </p:txBody>
      </p:sp>
    </p:spTree>
    <p:extLst>
      <p:ext uri="{BB962C8B-B14F-4D97-AF65-F5344CB8AC3E}">
        <p14:creationId xmlns:p14="http://schemas.microsoft.com/office/powerpoint/2010/main" val="314189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527CB2-FBD6-449B-95AF-A5FC69E134B0}" type="slidenum">
              <a:rPr lang="en-GB" smtClean="0"/>
              <a:t>4</a:t>
            </a:fld>
            <a:endParaRPr lang="en-GB"/>
          </a:p>
        </p:txBody>
      </p:sp>
    </p:spTree>
    <p:extLst>
      <p:ext uri="{BB962C8B-B14F-4D97-AF65-F5344CB8AC3E}">
        <p14:creationId xmlns:p14="http://schemas.microsoft.com/office/powerpoint/2010/main" val="106651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527CB2-FBD6-449B-95AF-A5FC69E134B0}" type="slidenum">
              <a:rPr lang="en-GB" smtClean="0"/>
              <a:t>5</a:t>
            </a:fld>
            <a:endParaRPr lang="en-GB"/>
          </a:p>
        </p:txBody>
      </p:sp>
    </p:spTree>
    <p:extLst>
      <p:ext uri="{BB962C8B-B14F-4D97-AF65-F5344CB8AC3E}">
        <p14:creationId xmlns:p14="http://schemas.microsoft.com/office/powerpoint/2010/main" val="337037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HANDOUT</a:t>
            </a:r>
            <a:endParaRPr lang="en-US" b="1" u="sng" dirty="0"/>
          </a:p>
        </p:txBody>
      </p:sp>
      <p:sp>
        <p:nvSpPr>
          <p:cNvPr id="4" name="Slide Number Placeholder 3"/>
          <p:cNvSpPr>
            <a:spLocks noGrp="1"/>
          </p:cNvSpPr>
          <p:nvPr>
            <p:ph type="sldNum" sz="quarter" idx="5"/>
          </p:nvPr>
        </p:nvSpPr>
        <p:spPr/>
        <p:txBody>
          <a:bodyPr/>
          <a:lstStyle/>
          <a:p>
            <a:fld id="{CE9EE25F-E439-46D2-BDBF-D58ECC2EE3C2}" type="slidenum">
              <a:rPr lang="en-GB" smtClean="0"/>
              <a:t>10</a:t>
            </a:fld>
            <a:endParaRPr lang="en-GB"/>
          </a:p>
        </p:txBody>
      </p:sp>
    </p:spTree>
    <p:extLst>
      <p:ext uri="{BB962C8B-B14F-4D97-AF65-F5344CB8AC3E}">
        <p14:creationId xmlns:p14="http://schemas.microsoft.com/office/powerpoint/2010/main" val="15195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EE25F-E439-46D2-BDBF-D58ECC2EE3C2}" type="slidenum">
              <a:rPr lang="en-GB" smtClean="0"/>
              <a:t>11</a:t>
            </a:fld>
            <a:endParaRPr lang="en-GB"/>
          </a:p>
        </p:txBody>
      </p:sp>
    </p:spTree>
    <p:extLst>
      <p:ext uri="{BB962C8B-B14F-4D97-AF65-F5344CB8AC3E}">
        <p14:creationId xmlns:p14="http://schemas.microsoft.com/office/powerpoint/2010/main" val="190635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A108-E045-4E85-98AE-2899277DC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B2705E-3920-4ABA-81B8-F1230D4A9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EE03BC-36E0-4BEC-B24F-0D51F2733EC4}"/>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EB17779D-87E1-4F1B-91A6-4A60718DB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904F6-0539-45D1-A2A2-6F3E5C8B494E}"/>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69541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1960-5ECA-46BA-A6DB-754A0D4687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8A56E5-CEAB-4547-BA13-F27A8DEC97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00EA5-29A5-40BF-BFF6-A339A104DE08}"/>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DDB040AE-175A-4EF3-A1C0-9CF10FC0B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CEB34-FFD5-4827-B2FC-674C5A7EB2E4}"/>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218807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25A76-AA87-4FAE-8AD8-4C8F90C40E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407F22-8A82-48E6-B3B7-42A9C67BAA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ECF298-DA51-4C80-9292-4851FB350714}"/>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B48B85BE-7ECE-403D-A273-4F3B15D2D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74F8B-ED56-4E77-A9F2-C6E1AE0B4AC6}"/>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11628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CCEB-82CA-45EF-8628-853A79E073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540091-9CE5-4FA5-9405-0DC0CE311A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D445A-B1F2-4F87-BC21-995C8BFECBE2}"/>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EB0ED3A4-832E-4094-A41C-0BCEBE25E4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155E8-2436-40B5-BFE9-236093E852AA}"/>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64964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4BD-904D-4533-B23A-355931DEA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6794DA-4CC8-4301-B8C4-B73C9AE38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8B87B6-3B96-4061-89EF-125595415C5A}"/>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D1E53772-99FA-472D-B867-B77E10A23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22D1F-7D3E-4CB9-89F3-D417742E2287}"/>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415624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BD4E-89B1-445F-A9F4-22280C2F1F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A0298-FE88-4347-9A9C-D3CBD6E066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3E000A-8DB3-4AF2-BD54-5DF7688977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95E137-0D82-419F-B9D1-2E8738A4E9C9}"/>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6" name="Footer Placeholder 5">
            <a:extLst>
              <a:ext uri="{FF2B5EF4-FFF2-40B4-BE49-F238E27FC236}">
                <a16:creationId xmlns:a16="http://schemas.microsoft.com/office/drawing/2014/main" id="{85FC21CF-5C69-4594-BECB-E101E5CC8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F6FC61-C4FC-4233-BE28-B53329CE551A}"/>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263012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F0AE-1CE0-441C-BCB9-0855AC5B57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3266F7-463C-4188-8FCD-454E94163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C8D67E-D646-4889-B44E-B82F80AE84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C8F1DB-1E43-43F2-A068-B4A878741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EA55F4-5A17-44C0-AD12-30B6616023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BD0023-F911-41C8-A04B-3E75A8A45B92}"/>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8" name="Footer Placeholder 7">
            <a:extLst>
              <a:ext uri="{FF2B5EF4-FFF2-40B4-BE49-F238E27FC236}">
                <a16:creationId xmlns:a16="http://schemas.microsoft.com/office/drawing/2014/main" id="{A0E7FAF3-F863-41BD-B21B-ED2C8A03D9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02F72-22A3-4377-B330-950BE5624C4F}"/>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13821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5D68-A655-46DA-AA34-783A638840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0EA7D2-2FE1-4E85-AB7E-ADCEC62D730F}"/>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4" name="Footer Placeholder 3">
            <a:extLst>
              <a:ext uri="{FF2B5EF4-FFF2-40B4-BE49-F238E27FC236}">
                <a16:creationId xmlns:a16="http://schemas.microsoft.com/office/drawing/2014/main" id="{AE4E76AC-5D01-4744-BA18-3AEFA49BDE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81DA88-BFE2-431D-B1E9-289168014FAD}"/>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162307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344DFC-4B92-4A39-B0BC-60D8DEF15A02}"/>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3" name="Footer Placeholder 2">
            <a:extLst>
              <a:ext uri="{FF2B5EF4-FFF2-40B4-BE49-F238E27FC236}">
                <a16:creationId xmlns:a16="http://schemas.microsoft.com/office/drawing/2014/main" id="{9B651797-6493-410F-A977-3E72FB1828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F7ABBE-9B8D-4F85-BF41-1A22C60DA633}"/>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386794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B22A-0729-4206-A00E-4C2D4C37B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5294B8-E836-4DF5-95A1-C7E37B1CF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17EF8-70D0-4D48-9922-56282008F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D67360-28AA-48EA-8F32-030A358ACE13}"/>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6" name="Footer Placeholder 5">
            <a:extLst>
              <a:ext uri="{FF2B5EF4-FFF2-40B4-BE49-F238E27FC236}">
                <a16:creationId xmlns:a16="http://schemas.microsoft.com/office/drawing/2014/main" id="{D1FE2A07-1706-44B4-AD52-C0C727BA28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06268-0FAD-4AB8-A95B-042D410BF3FD}"/>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125267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C809-6383-4832-870E-FCDEB98EA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252DEC-63C6-42CF-A4B9-D45EA285F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5B7F6B-62A6-4B68-8952-59D24AD97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D3B26D-A018-4E22-AE2F-929204DCF952}"/>
              </a:ext>
            </a:extLst>
          </p:cNvPr>
          <p:cNvSpPr>
            <a:spLocks noGrp="1"/>
          </p:cNvSpPr>
          <p:nvPr>
            <p:ph type="dt" sz="half" idx="10"/>
          </p:nvPr>
        </p:nvSpPr>
        <p:spPr/>
        <p:txBody>
          <a:bodyPr/>
          <a:lstStyle/>
          <a:p>
            <a:fld id="{AA7D2EA7-93F3-40B4-BC1E-66FB8D8BDA69}" type="datetimeFigureOut">
              <a:rPr lang="en-GB" smtClean="0"/>
              <a:t>13/07/2021</a:t>
            </a:fld>
            <a:endParaRPr lang="en-GB"/>
          </a:p>
        </p:txBody>
      </p:sp>
      <p:sp>
        <p:nvSpPr>
          <p:cNvPr id="6" name="Footer Placeholder 5">
            <a:extLst>
              <a:ext uri="{FF2B5EF4-FFF2-40B4-BE49-F238E27FC236}">
                <a16:creationId xmlns:a16="http://schemas.microsoft.com/office/drawing/2014/main" id="{FF298FF6-00A3-487B-BA49-A2A79BD1E8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0FC3F-F35C-434A-88C0-6B3027ADC1F9}"/>
              </a:ext>
            </a:extLst>
          </p:cNvPr>
          <p:cNvSpPr>
            <a:spLocks noGrp="1"/>
          </p:cNvSpPr>
          <p:nvPr>
            <p:ph type="sldNum" sz="quarter" idx="12"/>
          </p:nvPr>
        </p:nvSpPr>
        <p:spPr/>
        <p:txBody>
          <a:bodyPr/>
          <a:lstStyle/>
          <a:p>
            <a:fld id="{B94CD174-D453-4727-B608-DA4A483D21E7}" type="slidenum">
              <a:rPr lang="en-GB" smtClean="0"/>
              <a:t>‹#›</a:t>
            </a:fld>
            <a:endParaRPr lang="en-GB"/>
          </a:p>
        </p:txBody>
      </p:sp>
    </p:spTree>
    <p:extLst>
      <p:ext uri="{BB962C8B-B14F-4D97-AF65-F5344CB8AC3E}">
        <p14:creationId xmlns:p14="http://schemas.microsoft.com/office/powerpoint/2010/main" val="424657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5F80D-5816-4E4B-9281-794F1F7CA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4D24A0-A458-4952-8D9F-757215421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831D0A-9737-49E6-A9CA-1B864728A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D2EA7-93F3-40B4-BC1E-66FB8D8BDA69}" type="datetimeFigureOut">
              <a:rPr lang="en-GB" smtClean="0"/>
              <a:t>13/07/2021</a:t>
            </a:fld>
            <a:endParaRPr lang="en-GB"/>
          </a:p>
        </p:txBody>
      </p:sp>
      <p:sp>
        <p:nvSpPr>
          <p:cNvPr id="5" name="Footer Placeholder 4">
            <a:extLst>
              <a:ext uri="{FF2B5EF4-FFF2-40B4-BE49-F238E27FC236}">
                <a16:creationId xmlns:a16="http://schemas.microsoft.com/office/drawing/2014/main" id="{CA856C27-3A8C-443D-B5A2-4A3D58A28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3A8795-5DE9-43E9-9204-69B0FCBE2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D174-D453-4727-B608-DA4A483D21E7}" type="slidenum">
              <a:rPr lang="en-GB" smtClean="0"/>
              <a:t>‹#›</a:t>
            </a:fld>
            <a:endParaRPr lang="en-GB"/>
          </a:p>
        </p:txBody>
      </p:sp>
    </p:spTree>
    <p:extLst>
      <p:ext uri="{BB962C8B-B14F-4D97-AF65-F5344CB8AC3E}">
        <p14:creationId xmlns:p14="http://schemas.microsoft.com/office/powerpoint/2010/main" val="155267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5.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png"/><Relationship Id="rId7"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F7460B-E181-B444-A756-13C8D1A06EB0}"/>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Safeguarding education: raising standards and expectations</a:t>
            </a:r>
          </a:p>
        </p:txBody>
      </p:sp>
      <p:sp>
        <p:nvSpPr>
          <p:cNvPr id="5" name="Google Shape;103;p2">
            <a:extLst>
              <a:ext uri="{FF2B5EF4-FFF2-40B4-BE49-F238E27FC236}">
                <a16:creationId xmlns:a16="http://schemas.microsoft.com/office/drawing/2014/main" id="{39498C95-B9EF-DB42-96E5-6910F097C311}"/>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D5A6B2C8-9D0D-044C-98BB-DD0FEC3A829C}"/>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09B75913-8BF7-5347-ABA2-8B0055C58EAB}"/>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934CAB9A-915F-D540-BF08-B5379CE2A8F6}"/>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9" name="Google Shape;102;p2">
            <a:extLst>
              <a:ext uri="{FF2B5EF4-FFF2-40B4-BE49-F238E27FC236}">
                <a16:creationId xmlns:a16="http://schemas.microsoft.com/office/drawing/2014/main" id="{C0EA5DB5-747C-5F49-8FEA-446CCC64700A}"/>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AF6C1FD8-7DB8-9E46-8BA2-01B62D3C18D3}"/>
              </a:ext>
            </a:extLst>
          </p:cNvPr>
          <p:cNvPicPr>
            <a:picLocks noChangeAspect="1"/>
          </p:cNvPicPr>
          <p:nvPr/>
        </p:nvPicPr>
        <p:blipFill>
          <a:blip r:embed="rId2"/>
          <a:stretch>
            <a:fillRect/>
          </a:stretch>
        </p:blipFill>
        <p:spPr>
          <a:xfrm>
            <a:off x="179512" y="450790"/>
            <a:ext cx="1380458" cy="873140"/>
          </a:xfrm>
          <a:prstGeom prst="rect">
            <a:avLst/>
          </a:prstGeom>
        </p:spPr>
      </p:pic>
      <p:pic>
        <p:nvPicPr>
          <p:cNvPr id="11" name="Picture 2" descr="Langdon Park School - Students">
            <a:extLst>
              <a:ext uri="{FF2B5EF4-FFF2-40B4-BE49-F238E27FC236}">
                <a16:creationId xmlns:a16="http://schemas.microsoft.com/office/drawing/2014/main" id="{809D4B03-D9C3-F540-9D19-8373E627A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99" y="1613068"/>
            <a:ext cx="4094402" cy="40568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F3FB637-59CB-2442-BF58-2D857CCE82A4}"/>
              </a:ext>
            </a:extLst>
          </p:cNvPr>
          <p:cNvGrpSpPr/>
          <p:nvPr/>
        </p:nvGrpSpPr>
        <p:grpSpPr>
          <a:xfrm>
            <a:off x="8684629" y="3065616"/>
            <a:ext cx="1624291" cy="1151742"/>
            <a:chOff x="10864158" y="2769843"/>
            <a:chExt cx="706171" cy="659157"/>
          </a:xfrm>
        </p:grpSpPr>
        <p:cxnSp>
          <p:nvCxnSpPr>
            <p:cNvPr id="18" name="Straight Connector 17">
              <a:extLst>
                <a:ext uri="{FF2B5EF4-FFF2-40B4-BE49-F238E27FC236}">
                  <a16:creationId xmlns:a16="http://schemas.microsoft.com/office/drawing/2014/main" id="{430E4681-F294-8F44-8129-4CBA6FA4C44A}"/>
                </a:ext>
              </a:extLst>
            </p:cNvPr>
            <p:cNvCxnSpPr>
              <a:cxnSpLocks/>
            </p:cNvCxnSpPr>
            <p:nvPr/>
          </p:nvCxnSpPr>
          <p:spPr>
            <a:xfrm>
              <a:off x="10864158" y="3429000"/>
              <a:ext cx="706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C89610-0112-7943-8B06-1EF52912D65E}"/>
                </a:ext>
              </a:extLst>
            </p:cNvPr>
            <p:cNvCxnSpPr>
              <a:cxnSpLocks/>
            </p:cNvCxnSpPr>
            <p:nvPr/>
          </p:nvCxnSpPr>
          <p:spPr>
            <a:xfrm>
              <a:off x="10864158" y="2769843"/>
              <a:ext cx="706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C83854A5-5AFA-CE4A-A869-D43664B9EAC8}"/>
              </a:ext>
            </a:extLst>
          </p:cNvPr>
          <p:cNvSpPr txBox="1"/>
          <p:nvPr/>
        </p:nvSpPr>
        <p:spPr>
          <a:xfrm>
            <a:off x="8597264" y="3225989"/>
            <a:ext cx="1799019" cy="830997"/>
          </a:xfrm>
          <a:prstGeom prst="rect">
            <a:avLst/>
          </a:prstGeom>
          <a:noFill/>
        </p:spPr>
        <p:txBody>
          <a:bodyPr wrap="none" rtlCol="0">
            <a:spAutoFit/>
          </a:bodyPr>
          <a:lstStyle/>
          <a:p>
            <a:pPr algn="ctr"/>
            <a:r>
              <a:rPr lang="en-US" sz="2400" b="1" dirty="0">
                <a:solidFill>
                  <a:srgbClr val="FF0000"/>
                </a:solidFill>
              </a:rPr>
              <a:t>Every</a:t>
            </a:r>
            <a:r>
              <a:rPr lang="en-US" sz="2400" dirty="0"/>
              <a:t> </a:t>
            </a:r>
            <a:r>
              <a:rPr lang="en-US" sz="2400" dirty="0">
                <a:solidFill>
                  <a:srgbClr val="002060"/>
                </a:solidFill>
              </a:rPr>
              <a:t>Child</a:t>
            </a:r>
          </a:p>
          <a:p>
            <a:pPr algn="ctr"/>
            <a:r>
              <a:rPr lang="en-US" sz="2400" b="1" dirty="0">
                <a:solidFill>
                  <a:srgbClr val="FF0000"/>
                </a:solidFill>
              </a:rPr>
              <a:t>Every</a:t>
            </a:r>
            <a:r>
              <a:rPr lang="en-US" sz="2400" dirty="0"/>
              <a:t> </a:t>
            </a:r>
            <a:r>
              <a:rPr lang="en-US" sz="2400" dirty="0">
                <a:solidFill>
                  <a:srgbClr val="002060"/>
                </a:solidFill>
              </a:rPr>
              <a:t>Lesson</a:t>
            </a:r>
            <a:endParaRPr lang="en-GB" sz="2400" dirty="0">
              <a:solidFill>
                <a:srgbClr val="002060"/>
              </a:solidFill>
            </a:endParaRPr>
          </a:p>
        </p:txBody>
      </p:sp>
    </p:spTree>
    <p:extLst>
      <p:ext uri="{BB962C8B-B14F-4D97-AF65-F5344CB8AC3E}">
        <p14:creationId xmlns:p14="http://schemas.microsoft.com/office/powerpoint/2010/main" val="379515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A8617-EE3F-8E48-B4F8-D081F5D45678}"/>
              </a:ext>
            </a:extLst>
          </p:cNvPr>
          <p:cNvSpPr>
            <a:spLocks noGrp="1"/>
          </p:cNvSpPr>
          <p:nvPr>
            <p:ph idx="1"/>
          </p:nvPr>
        </p:nvSpPr>
        <p:spPr>
          <a:xfrm>
            <a:off x="133167" y="411939"/>
            <a:ext cx="11925666" cy="6346827"/>
          </a:xfrm>
        </p:spPr>
        <p:txBody>
          <a:bodyPr>
            <a:noAutofit/>
          </a:bodyPr>
          <a:lstStyle/>
          <a:p>
            <a:r>
              <a:rPr lang="en-GB" sz="2100" dirty="0"/>
              <a:t>A bad curriculum well taught is invariably a better experience for students than a good curriculum badly taught: pedagogy trumps curriculum. Or more precisely, pedagogy is curriculum, because what matters is how things are taught, rather than what is taught.</a:t>
            </a:r>
          </a:p>
          <a:p>
            <a:r>
              <a:rPr lang="en-GB" sz="2100" dirty="0"/>
              <a:t>Feedback should cause thinking. It should be focused; it should relate to the learning goals that have been shared with the students; and it should be more work for the recipient than the donor. Indeed, the whole purpose of feedback should be to increase the extent to which students are owners of their own learning</a:t>
            </a:r>
          </a:p>
          <a:p>
            <a:r>
              <a:rPr lang="en-GB" sz="2100" dirty="0"/>
              <a:t>Feedback functions formatively only if the information fed back to the learner is used by the learner in improving performance.</a:t>
            </a:r>
          </a:p>
          <a:p>
            <a:r>
              <a:rPr lang="en-GB" sz="2100" dirty="0"/>
              <a:t>It has long been known that learners remember responses they generate themselves better than those responses that are given to them, and this is now often called the generation effect (</a:t>
            </a:r>
            <a:r>
              <a:rPr lang="en-GB" sz="2100" dirty="0" err="1"/>
              <a:t>Slamecka</a:t>
            </a:r>
            <a:r>
              <a:rPr lang="en-GB" sz="2100" dirty="0"/>
              <a:t> &amp; Graf, 1978). In particular, one hour students spend writing test questions on what they have been studying results in more learning for them than one hour spent working with a study guide, answering practice tests, or leaving the students to their own devices (</a:t>
            </a:r>
            <a:r>
              <a:rPr lang="en-GB" sz="2100" dirty="0" err="1"/>
              <a:t>Foos</a:t>
            </a:r>
            <a:r>
              <a:rPr lang="en-GB" sz="2100" dirty="0"/>
              <a:t>, Mora, &amp; </a:t>
            </a:r>
            <a:r>
              <a:rPr lang="en-GB" sz="2100" dirty="0" err="1"/>
              <a:t>Tkacz</a:t>
            </a:r>
            <a:r>
              <a:rPr lang="en-GB" sz="2100" dirty="0"/>
              <a:t>, 1994) </a:t>
            </a:r>
          </a:p>
          <a:p>
            <a:r>
              <a:rPr lang="en-GB" sz="2100" dirty="0"/>
              <a:t>As soon as students get a grade, the learning stops. We may not like it, but the research reviewed here shows that this is a relatively stable feature of how human minds work</a:t>
            </a:r>
          </a:p>
          <a:p>
            <a:r>
              <a:rPr lang="en-GB" sz="2100" dirty="0"/>
              <a:t>The shorter the time interval between eliciting the evidence [what have students learnt?] and using it to improve instruction, the bigger the likely impact on learning</a:t>
            </a:r>
            <a:endParaRPr lang="en-US" sz="2100" dirty="0"/>
          </a:p>
          <a:p>
            <a:r>
              <a:rPr lang="en-GB" sz="2100" dirty="0"/>
              <a:t>Learning how to learn used to be an optional extra in education; today, it’s a survival skill.</a:t>
            </a:r>
            <a:endParaRPr lang="en-US" sz="2100" dirty="0"/>
          </a:p>
        </p:txBody>
      </p:sp>
      <p:sp>
        <p:nvSpPr>
          <p:cNvPr id="4" name="Rectangle 3">
            <a:extLst>
              <a:ext uri="{FF2B5EF4-FFF2-40B4-BE49-F238E27FC236}">
                <a16:creationId xmlns:a16="http://schemas.microsoft.com/office/drawing/2014/main" id="{C37EA93F-BB27-45BA-9862-5052DB2D4AC4}"/>
              </a:ext>
            </a:extLst>
          </p:cNvPr>
          <p:cNvSpPr/>
          <p:nvPr/>
        </p:nvSpPr>
        <p:spPr>
          <a:xfrm>
            <a:off x="8078839" y="6450989"/>
            <a:ext cx="3995930" cy="307777"/>
          </a:xfrm>
          <a:prstGeom prst="rect">
            <a:avLst/>
          </a:prstGeom>
        </p:spPr>
        <p:txBody>
          <a:bodyPr wrap="square">
            <a:spAutoFit/>
          </a:bodyPr>
          <a:lstStyle/>
          <a:p>
            <a:r>
              <a:rPr lang="en-US" sz="1400" dirty="0" err="1"/>
              <a:t>Wiliam</a:t>
            </a:r>
            <a:r>
              <a:rPr lang="en-US" sz="1400" dirty="0"/>
              <a:t>, D (2011) </a:t>
            </a:r>
            <a:r>
              <a:rPr lang="en-US" sz="1400" i="1" dirty="0"/>
              <a:t>Embedded Formative Assessment</a:t>
            </a:r>
          </a:p>
        </p:txBody>
      </p:sp>
    </p:spTree>
    <p:extLst>
      <p:ext uri="{BB962C8B-B14F-4D97-AF65-F5344CB8AC3E}">
        <p14:creationId xmlns:p14="http://schemas.microsoft.com/office/powerpoint/2010/main" val="105068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EC249AF-3193-459C-B019-8577249EEE48}"/>
              </a:ext>
            </a:extLst>
          </p:cNvPr>
          <p:cNvSpPr txBox="1">
            <a:spLocks/>
          </p:cNvSpPr>
          <p:nvPr/>
        </p:nvSpPr>
        <p:spPr>
          <a:xfrm>
            <a:off x="1862575" y="172388"/>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Landscape: what is the local picture?</a:t>
            </a:r>
          </a:p>
        </p:txBody>
      </p:sp>
      <p:sp>
        <p:nvSpPr>
          <p:cNvPr id="10" name="Google Shape;103;p2">
            <a:extLst>
              <a:ext uri="{FF2B5EF4-FFF2-40B4-BE49-F238E27FC236}">
                <a16:creationId xmlns:a16="http://schemas.microsoft.com/office/drawing/2014/main" id="{CBBC382C-EF99-46BE-9071-A18C243B655C}"/>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11" name="Google Shape;104;p2">
            <a:extLst>
              <a:ext uri="{FF2B5EF4-FFF2-40B4-BE49-F238E27FC236}">
                <a16:creationId xmlns:a16="http://schemas.microsoft.com/office/drawing/2014/main" id="{5F2C99A2-592E-4CEF-AE0E-A06E2DC6B4F9}"/>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12" name="Google Shape;105;p2">
            <a:extLst>
              <a:ext uri="{FF2B5EF4-FFF2-40B4-BE49-F238E27FC236}">
                <a16:creationId xmlns:a16="http://schemas.microsoft.com/office/drawing/2014/main" id="{D12DAC4D-2616-46F7-A3F1-8BE9BC9AC8E8}"/>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13" name="Google Shape;106;p2">
            <a:extLst>
              <a:ext uri="{FF2B5EF4-FFF2-40B4-BE49-F238E27FC236}">
                <a16:creationId xmlns:a16="http://schemas.microsoft.com/office/drawing/2014/main" id="{2DD4720E-E54E-4AD2-9ECE-D9982E64D1C6}"/>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14" name="Google Shape;102;p2">
            <a:extLst>
              <a:ext uri="{FF2B5EF4-FFF2-40B4-BE49-F238E27FC236}">
                <a16:creationId xmlns:a16="http://schemas.microsoft.com/office/drawing/2014/main" id="{C41776CC-C8F4-4325-8821-F512409128B8}"/>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 name="Picture 14" descr="Logo, company name&#10;&#10;Description automatically generated">
            <a:extLst>
              <a:ext uri="{FF2B5EF4-FFF2-40B4-BE49-F238E27FC236}">
                <a16:creationId xmlns:a16="http://schemas.microsoft.com/office/drawing/2014/main" id="{A9907966-2387-4D99-AFCF-120D2DA4B1A2}"/>
              </a:ext>
            </a:extLst>
          </p:cNvPr>
          <p:cNvPicPr>
            <a:picLocks noChangeAspect="1"/>
          </p:cNvPicPr>
          <p:nvPr/>
        </p:nvPicPr>
        <p:blipFill>
          <a:blip r:embed="rId3"/>
          <a:stretch>
            <a:fillRect/>
          </a:stretch>
        </p:blipFill>
        <p:spPr>
          <a:xfrm>
            <a:off x="179512" y="172388"/>
            <a:ext cx="1380458" cy="873140"/>
          </a:xfrm>
          <a:prstGeom prst="rect">
            <a:avLst/>
          </a:prstGeom>
        </p:spPr>
      </p:pic>
      <p:sp>
        <p:nvSpPr>
          <p:cNvPr id="2" name="TextBox 1">
            <a:extLst>
              <a:ext uri="{FF2B5EF4-FFF2-40B4-BE49-F238E27FC236}">
                <a16:creationId xmlns:a16="http://schemas.microsoft.com/office/drawing/2014/main" id="{1BE118EE-31F1-4CFC-9F90-B9FF5E14602F}"/>
              </a:ext>
            </a:extLst>
          </p:cNvPr>
          <p:cNvSpPr txBox="1"/>
          <p:nvPr/>
        </p:nvSpPr>
        <p:spPr>
          <a:xfrm>
            <a:off x="637954" y="1131404"/>
            <a:ext cx="11153554" cy="5509200"/>
          </a:xfrm>
          <a:prstGeom prst="rect">
            <a:avLst/>
          </a:prstGeom>
          <a:noFill/>
        </p:spPr>
        <p:txBody>
          <a:bodyPr wrap="square" rtlCol="0">
            <a:spAutoFit/>
          </a:bodyPr>
          <a:lstStyle/>
          <a:p>
            <a:r>
              <a:rPr lang="en-US" sz="2200" dirty="0"/>
              <a:t>HPA report – January 2021:</a:t>
            </a:r>
          </a:p>
          <a:p>
            <a:endParaRPr lang="en-US" sz="2200" dirty="0"/>
          </a:p>
          <a:p>
            <a:r>
              <a:rPr lang="en-GB" sz="2200" u="sng" dirty="0"/>
              <a:t>Observations from analysing 15 HPA students’ exercise books, including at least three books from each pupil:</a:t>
            </a:r>
            <a:endParaRPr lang="en-GB" sz="2200" dirty="0"/>
          </a:p>
          <a:p>
            <a:r>
              <a:rPr lang="en-GB" sz="2200" dirty="0"/>
              <a:t> </a:t>
            </a:r>
          </a:p>
          <a:p>
            <a:pPr marL="285750" lvl="0" indent="-285750">
              <a:buFont typeface="Arial" panose="020B0604020202020204" pitchFamily="34" charset="0"/>
              <a:buChar char="•"/>
            </a:pPr>
            <a:r>
              <a:rPr lang="en-GB" sz="2200" b="1" dirty="0">
                <a:solidFill>
                  <a:srgbClr val="002060"/>
                </a:solidFill>
              </a:rPr>
              <a:t>Students are not responding to feedback </a:t>
            </a:r>
            <a:r>
              <a:rPr lang="en-GB" sz="2200" dirty="0"/>
              <a:t>in depth to evidence progress and closing knowledge and skills gaps, particularly in Y7 &amp; Y8</a:t>
            </a:r>
          </a:p>
          <a:p>
            <a:pPr marL="285750" lvl="0" indent="-285750">
              <a:buFont typeface="Arial" panose="020B0604020202020204" pitchFamily="34" charset="0"/>
              <a:buChar char="•"/>
            </a:pPr>
            <a:r>
              <a:rPr lang="en-GB" sz="2200" dirty="0"/>
              <a:t>Evidence of exemplar </a:t>
            </a:r>
            <a:r>
              <a:rPr lang="en-GB" sz="2200" b="1" dirty="0">
                <a:solidFill>
                  <a:srgbClr val="002060"/>
                </a:solidFill>
              </a:rPr>
              <a:t>models are not present </a:t>
            </a:r>
          </a:p>
          <a:p>
            <a:pPr marL="285750" lvl="0" indent="-285750">
              <a:buFont typeface="Arial" panose="020B0604020202020204" pitchFamily="34" charset="0"/>
              <a:buChar char="•"/>
            </a:pPr>
            <a:r>
              <a:rPr lang="en-GB" sz="2200" dirty="0"/>
              <a:t>There is little/infrequent evidence of </a:t>
            </a:r>
            <a:r>
              <a:rPr lang="en-GB" sz="2200" b="1" dirty="0">
                <a:solidFill>
                  <a:srgbClr val="002060"/>
                </a:solidFill>
              </a:rPr>
              <a:t>explicit challenge in KS3 books</a:t>
            </a:r>
            <a:r>
              <a:rPr lang="en-GB" sz="2200" dirty="0"/>
              <a:t>. Books look similar to MPA books</a:t>
            </a:r>
          </a:p>
          <a:p>
            <a:pPr marL="285750" lvl="0" indent="-285750">
              <a:buFont typeface="Arial" panose="020B0604020202020204" pitchFamily="34" charset="0"/>
              <a:buChar char="•"/>
            </a:pPr>
            <a:r>
              <a:rPr lang="en-GB" sz="2200" b="1" dirty="0">
                <a:solidFill>
                  <a:srgbClr val="002060"/>
                </a:solidFill>
              </a:rPr>
              <a:t>Depth of extended writing </a:t>
            </a:r>
            <a:r>
              <a:rPr lang="en-GB" sz="2200" dirty="0"/>
              <a:t>and complexity of work is not clearly distinguishable from MPAs </a:t>
            </a:r>
          </a:p>
          <a:p>
            <a:pPr marL="285750" lvl="0" indent="-285750">
              <a:buFont typeface="Arial" panose="020B0604020202020204" pitchFamily="34" charset="0"/>
              <a:buChar char="•"/>
            </a:pPr>
            <a:r>
              <a:rPr lang="en-GB" sz="2200" dirty="0"/>
              <a:t>Infrequent evidence of </a:t>
            </a:r>
            <a:r>
              <a:rPr lang="en-GB" sz="2200" b="1" dirty="0">
                <a:solidFill>
                  <a:srgbClr val="002060"/>
                </a:solidFill>
              </a:rPr>
              <a:t>self and peer reflection/assessment </a:t>
            </a:r>
          </a:p>
          <a:p>
            <a:pPr marL="285750" lvl="0" indent="-285750">
              <a:buFont typeface="Arial" panose="020B0604020202020204" pitchFamily="34" charset="0"/>
              <a:buChar char="•"/>
            </a:pPr>
            <a:r>
              <a:rPr lang="en-GB" sz="2200" dirty="0"/>
              <a:t>In some subjects, knowledge and skills development on occasions did not match end of unit assessments. Clarity of what the assessment focus on occasions was also unclear</a:t>
            </a:r>
          </a:p>
          <a:p>
            <a:endParaRPr lang="en-US" sz="2200" dirty="0"/>
          </a:p>
          <a:p>
            <a:endParaRPr lang="en-GB" sz="2200" dirty="0"/>
          </a:p>
        </p:txBody>
      </p:sp>
    </p:spTree>
    <p:extLst>
      <p:ext uri="{BB962C8B-B14F-4D97-AF65-F5344CB8AC3E}">
        <p14:creationId xmlns:p14="http://schemas.microsoft.com/office/powerpoint/2010/main" val="317586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1EA608C-D588-46EE-BF4E-87F33B059575}"/>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Unit/</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SoL</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Feedback and Assessment</a:t>
            </a:r>
            <a:endParaRPr lang="en-US" dirty="0"/>
          </a:p>
        </p:txBody>
      </p:sp>
      <p:sp>
        <p:nvSpPr>
          <p:cNvPr id="5" name="Google Shape;103;p2">
            <a:extLst>
              <a:ext uri="{FF2B5EF4-FFF2-40B4-BE49-F238E27FC236}">
                <a16:creationId xmlns:a16="http://schemas.microsoft.com/office/drawing/2014/main" id="{0973DD43-B576-4B0B-98E1-0A58652B4D88}"/>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A77C0B83-96BE-4978-8424-90512B7145A2}"/>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8615E88E-6D61-47A9-B773-170AA7DD7328}"/>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46DA471F-9962-4122-BDE3-501FC2095CDF}"/>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pic>
        <p:nvPicPr>
          <p:cNvPr id="9" name="Picture 8" descr="Logo, company name&#10;&#10;Description automatically generated">
            <a:extLst>
              <a:ext uri="{FF2B5EF4-FFF2-40B4-BE49-F238E27FC236}">
                <a16:creationId xmlns:a16="http://schemas.microsoft.com/office/drawing/2014/main" id="{5805AC1B-6C59-4AFA-8634-6594A1919008}"/>
              </a:ext>
            </a:extLst>
          </p:cNvPr>
          <p:cNvPicPr>
            <a:picLocks noChangeAspect="1"/>
          </p:cNvPicPr>
          <p:nvPr/>
        </p:nvPicPr>
        <p:blipFill>
          <a:blip r:embed="rId2"/>
          <a:stretch>
            <a:fillRect/>
          </a:stretch>
        </p:blipFill>
        <p:spPr>
          <a:xfrm>
            <a:off x="179512" y="450790"/>
            <a:ext cx="1380458" cy="873140"/>
          </a:xfrm>
          <a:prstGeom prst="rect">
            <a:avLst/>
          </a:prstGeom>
        </p:spPr>
      </p:pic>
      <p:sp>
        <p:nvSpPr>
          <p:cNvPr id="10" name="Google Shape;102;p2">
            <a:extLst>
              <a:ext uri="{FF2B5EF4-FFF2-40B4-BE49-F238E27FC236}">
                <a16:creationId xmlns:a16="http://schemas.microsoft.com/office/drawing/2014/main" id="{DC268539-0702-4905-ABED-3C71FE63FDFE}"/>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74BA4C14-51C2-4C18-8A95-E24210FB1AF2}"/>
              </a:ext>
            </a:extLst>
          </p:cNvPr>
          <p:cNvSpPr txBox="1"/>
          <p:nvPr/>
        </p:nvSpPr>
        <p:spPr>
          <a:xfrm>
            <a:off x="179512" y="3511418"/>
            <a:ext cx="969934" cy="830997"/>
          </a:xfrm>
          <a:prstGeom prst="rect">
            <a:avLst/>
          </a:prstGeom>
          <a:noFill/>
        </p:spPr>
        <p:txBody>
          <a:bodyPr wrap="square" rtlCol="0">
            <a:spAutoFit/>
          </a:bodyPr>
          <a:lstStyle/>
          <a:p>
            <a:pPr algn="ctr"/>
            <a:r>
              <a:rPr lang="en-US" sz="1600" dirty="0">
                <a:solidFill>
                  <a:schemeClr val="bg1">
                    <a:lumMod val="50000"/>
                  </a:schemeClr>
                </a:solidFill>
              </a:rPr>
              <a:t>Shared unit overview</a:t>
            </a:r>
            <a:endParaRPr lang="en-GB" sz="1600" dirty="0">
              <a:solidFill>
                <a:schemeClr val="bg1">
                  <a:lumMod val="50000"/>
                </a:schemeClr>
              </a:solidFill>
            </a:endParaRPr>
          </a:p>
        </p:txBody>
      </p:sp>
      <p:sp>
        <p:nvSpPr>
          <p:cNvPr id="12" name="TextBox 11">
            <a:extLst>
              <a:ext uri="{FF2B5EF4-FFF2-40B4-BE49-F238E27FC236}">
                <a16:creationId xmlns:a16="http://schemas.microsoft.com/office/drawing/2014/main" id="{676B8212-CC9D-453A-8EAA-DBB873309458}"/>
              </a:ext>
            </a:extLst>
          </p:cNvPr>
          <p:cNvSpPr txBox="1"/>
          <p:nvPr/>
        </p:nvSpPr>
        <p:spPr>
          <a:xfrm>
            <a:off x="10410840" y="3578867"/>
            <a:ext cx="1407241" cy="584775"/>
          </a:xfrm>
          <a:prstGeom prst="rect">
            <a:avLst/>
          </a:prstGeom>
          <a:noFill/>
        </p:spPr>
        <p:txBody>
          <a:bodyPr wrap="square" rtlCol="0">
            <a:spAutoFit/>
          </a:bodyPr>
          <a:lstStyle/>
          <a:p>
            <a:pPr algn="ctr"/>
            <a:r>
              <a:rPr lang="en-US" sz="1600" dirty="0">
                <a:solidFill>
                  <a:schemeClr val="bg1">
                    <a:lumMod val="50000"/>
                  </a:schemeClr>
                </a:solidFill>
              </a:rPr>
              <a:t>Unit overview evaluation</a:t>
            </a:r>
            <a:endParaRPr lang="en-GB" sz="1600" dirty="0">
              <a:solidFill>
                <a:schemeClr val="bg1">
                  <a:lumMod val="50000"/>
                </a:schemeClr>
              </a:solidFill>
            </a:endParaRPr>
          </a:p>
        </p:txBody>
      </p:sp>
      <p:sp>
        <p:nvSpPr>
          <p:cNvPr id="13" name="TextBox 12">
            <a:extLst>
              <a:ext uri="{FF2B5EF4-FFF2-40B4-BE49-F238E27FC236}">
                <a16:creationId xmlns:a16="http://schemas.microsoft.com/office/drawing/2014/main" id="{7E8CA33F-62AD-4704-814B-B2255555A8DA}"/>
              </a:ext>
            </a:extLst>
          </p:cNvPr>
          <p:cNvSpPr txBox="1"/>
          <p:nvPr/>
        </p:nvSpPr>
        <p:spPr>
          <a:xfrm>
            <a:off x="8813743" y="3548141"/>
            <a:ext cx="1407241" cy="584775"/>
          </a:xfrm>
          <a:prstGeom prst="rect">
            <a:avLst/>
          </a:prstGeom>
          <a:noFill/>
        </p:spPr>
        <p:txBody>
          <a:bodyPr wrap="square" rtlCol="0">
            <a:spAutoFit/>
          </a:bodyPr>
          <a:lstStyle/>
          <a:p>
            <a:pPr algn="ctr"/>
            <a:r>
              <a:rPr lang="en-US" sz="1600" dirty="0">
                <a:solidFill>
                  <a:schemeClr val="bg1">
                    <a:lumMod val="50000"/>
                  </a:schemeClr>
                </a:solidFill>
              </a:rPr>
              <a:t>Summative </a:t>
            </a:r>
          </a:p>
          <a:p>
            <a:pPr algn="ctr"/>
            <a:r>
              <a:rPr lang="en-US" sz="1600" dirty="0">
                <a:solidFill>
                  <a:schemeClr val="bg1">
                    <a:lumMod val="50000"/>
                  </a:schemeClr>
                </a:solidFill>
              </a:rPr>
              <a:t>assessment</a:t>
            </a:r>
            <a:endParaRPr lang="en-GB" sz="1600" dirty="0">
              <a:solidFill>
                <a:schemeClr val="bg1">
                  <a:lumMod val="50000"/>
                </a:schemeClr>
              </a:solidFill>
            </a:endParaRPr>
          </a:p>
        </p:txBody>
      </p:sp>
      <p:sp>
        <p:nvSpPr>
          <p:cNvPr id="14" name="TextBox 13">
            <a:extLst>
              <a:ext uri="{FF2B5EF4-FFF2-40B4-BE49-F238E27FC236}">
                <a16:creationId xmlns:a16="http://schemas.microsoft.com/office/drawing/2014/main" id="{20D180BC-172F-476B-94A7-FAE0ABF4B506}"/>
              </a:ext>
            </a:extLst>
          </p:cNvPr>
          <p:cNvSpPr txBox="1"/>
          <p:nvPr/>
        </p:nvSpPr>
        <p:spPr>
          <a:xfrm>
            <a:off x="1524530" y="3558869"/>
            <a:ext cx="1407241" cy="830997"/>
          </a:xfrm>
          <a:prstGeom prst="rect">
            <a:avLst/>
          </a:prstGeom>
          <a:noFill/>
        </p:spPr>
        <p:txBody>
          <a:bodyPr wrap="square" rtlCol="0">
            <a:spAutoFit/>
          </a:bodyPr>
          <a:lstStyle/>
          <a:p>
            <a:pPr algn="ctr"/>
            <a:r>
              <a:rPr lang="en-US" sz="1600" dirty="0">
                <a:solidFill>
                  <a:schemeClr val="bg1">
                    <a:lumMod val="50000"/>
                  </a:schemeClr>
                </a:solidFill>
              </a:rPr>
              <a:t>Self </a:t>
            </a:r>
          </a:p>
          <a:p>
            <a:pPr algn="ctr"/>
            <a:r>
              <a:rPr lang="en-US" sz="1600" dirty="0">
                <a:solidFill>
                  <a:schemeClr val="bg1">
                    <a:lumMod val="50000"/>
                  </a:schemeClr>
                </a:solidFill>
              </a:rPr>
              <a:t>Assessment</a:t>
            </a:r>
          </a:p>
          <a:p>
            <a:pPr algn="ctr"/>
            <a:r>
              <a:rPr lang="en-US" sz="1600" dirty="0">
                <a:solidFill>
                  <a:schemeClr val="bg1">
                    <a:lumMod val="50000"/>
                  </a:schemeClr>
                </a:solidFill>
              </a:rPr>
              <a:t> </a:t>
            </a:r>
            <a:endParaRPr lang="en-GB" sz="1600" dirty="0">
              <a:solidFill>
                <a:schemeClr val="bg1">
                  <a:lumMod val="50000"/>
                </a:schemeClr>
              </a:solidFill>
            </a:endParaRPr>
          </a:p>
        </p:txBody>
      </p:sp>
      <p:sp>
        <p:nvSpPr>
          <p:cNvPr id="15" name="TextBox 14">
            <a:extLst>
              <a:ext uri="{FF2B5EF4-FFF2-40B4-BE49-F238E27FC236}">
                <a16:creationId xmlns:a16="http://schemas.microsoft.com/office/drawing/2014/main" id="{C8A22DAF-0F25-4D5A-8C1E-DE59C84C0BAA}"/>
              </a:ext>
            </a:extLst>
          </p:cNvPr>
          <p:cNvSpPr txBox="1"/>
          <p:nvPr/>
        </p:nvSpPr>
        <p:spPr>
          <a:xfrm>
            <a:off x="3351055" y="3582377"/>
            <a:ext cx="1595197" cy="830997"/>
          </a:xfrm>
          <a:prstGeom prst="rect">
            <a:avLst/>
          </a:prstGeom>
          <a:noFill/>
        </p:spPr>
        <p:txBody>
          <a:bodyPr wrap="square" rtlCol="0">
            <a:spAutoFit/>
          </a:bodyPr>
          <a:lstStyle/>
          <a:p>
            <a:pPr algn="ctr"/>
            <a:r>
              <a:rPr lang="en-US" sz="1600" dirty="0">
                <a:solidFill>
                  <a:schemeClr val="bg1">
                    <a:lumMod val="50000"/>
                  </a:schemeClr>
                </a:solidFill>
              </a:rPr>
              <a:t>Worked examples/model answers</a:t>
            </a:r>
            <a:endParaRPr lang="en-GB" sz="1600" dirty="0">
              <a:solidFill>
                <a:schemeClr val="bg1">
                  <a:lumMod val="50000"/>
                </a:schemeClr>
              </a:solidFill>
            </a:endParaRPr>
          </a:p>
        </p:txBody>
      </p:sp>
      <p:sp>
        <p:nvSpPr>
          <p:cNvPr id="17" name="TextBox 16">
            <a:extLst>
              <a:ext uri="{FF2B5EF4-FFF2-40B4-BE49-F238E27FC236}">
                <a16:creationId xmlns:a16="http://schemas.microsoft.com/office/drawing/2014/main" id="{DABE4788-246F-4EAC-94DC-94D98E83695C}"/>
              </a:ext>
            </a:extLst>
          </p:cNvPr>
          <p:cNvSpPr txBox="1"/>
          <p:nvPr/>
        </p:nvSpPr>
        <p:spPr>
          <a:xfrm>
            <a:off x="7204377" y="3558869"/>
            <a:ext cx="1165498" cy="584775"/>
          </a:xfrm>
          <a:prstGeom prst="rect">
            <a:avLst/>
          </a:prstGeom>
          <a:noFill/>
        </p:spPr>
        <p:txBody>
          <a:bodyPr wrap="square" rtlCol="0">
            <a:spAutoFit/>
          </a:bodyPr>
          <a:lstStyle/>
          <a:p>
            <a:pPr algn="ctr"/>
            <a:r>
              <a:rPr lang="en-US" sz="1600" dirty="0">
                <a:solidFill>
                  <a:schemeClr val="bg1">
                    <a:lumMod val="50000"/>
                  </a:schemeClr>
                </a:solidFill>
              </a:rPr>
              <a:t>Peer </a:t>
            </a:r>
          </a:p>
          <a:p>
            <a:pPr algn="ctr"/>
            <a:r>
              <a:rPr lang="en-US" sz="1600" dirty="0">
                <a:solidFill>
                  <a:schemeClr val="bg1">
                    <a:lumMod val="50000"/>
                  </a:schemeClr>
                </a:solidFill>
              </a:rPr>
              <a:t>assessment </a:t>
            </a:r>
            <a:endParaRPr lang="en-GB" sz="1600" dirty="0">
              <a:solidFill>
                <a:schemeClr val="bg1">
                  <a:lumMod val="50000"/>
                </a:schemeClr>
              </a:solidFill>
            </a:endParaRPr>
          </a:p>
        </p:txBody>
      </p:sp>
      <p:pic>
        <p:nvPicPr>
          <p:cNvPr id="1026" name="Picture 2" descr="Loupe free icon">
            <a:extLst>
              <a:ext uri="{FF2B5EF4-FFF2-40B4-BE49-F238E27FC236}">
                <a16:creationId xmlns:a16="http://schemas.microsoft.com/office/drawing/2014/main" id="{EC249FD9-06FC-46AE-BFA0-DADBAA2D5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4" y="2325172"/>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rror free icon">
            <a:extLst>
              <a:ext uri="{FF2B5EF4-FFF2-40B4-BE49-F238E27FC236}">
                <a16:creationId xmlns:a16="http://schemas.microsoft.com/office/drawing/2014/main" id="{8133EE0A-41C1-43D8-8250-99DA1DFF6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210" y="2300356"/>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d modeling free icon">
            <a:extLst>
              <a:ext uri="{FF2B5EF4-FFF2-40B4-BE49-F238E27FC236}">
                <a16:creationId xmlns:a16="http://schemas.microsoft.com/office/drawing/2014/main" id="{D9631F2F-CC1F-4707-80FC-34EBEAC43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9" y="2243909"/>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dictive models free icon">
            <a:extLst>
              <a:ext uri="{FF2B5EF4-FFF2-40B4-BE49-F238E27FC236}">
                <a16:creationId xmlns:a16="http://schemas.microsoft.com/office/drawing/2014/main" id="{C91FE97E-EA2A-4786-8EB1-676546DD5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097" y="2289234"/>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er to peer premium icon">
            <a:extLst>
              <a:ext uri="{FF2B5EF4-FFF2-40B4-BE49-F238E27FC236}">
                <a16:creationId xmlns:a16="http://schemas.microsoft.com/office/drawing/2014/main" id="{06A95E82-AD37-407C-AA13-C981953C6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860" y="2357301"/>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eck list free icon">
            <a:extLst>
              <a:ext uri="{FF2B5EF4-FFF2-40B4-BE49-F238E27FC236}">
                <a16:creationId xmlns:a16="http://schemas.microsoft.com/office/drawing/2014/main" id="{95850CED-B1B4-4D12-807C-AF545078CA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2380" y="2350659"/>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oupe free icon">
            <a:extLst>
              <a:ext uri="{FF2B5EF4-FFF2-40B4-BE49-F238E27FC236}">
                <a16:creationId xmlns:a16="http://schemas.microsoft.com/office/drawing/2014/main" id="{DDC8E210-769B-4A8E-836E-C01D1694B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094" y="2246536"/>
            <a:ext cx="976734" cy="9767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EBECB90-6E98-4887-B812-2B047E99DE44}"/>
              </a:ext>
            </a:extLst>
          </p:cNvPr>
          <p:cNvPicPr>
            <a:picLocks noChangeAspect="1"/>
          </p:cNvPicPr>
          <p:nvPr/>
        </p:nvPicPr>
        <p:blipFill>
          <a:blip r:embed="rId9"/>
          <a:stretch>
            <a:fillRect/>
          </a:stretch>
        </p:blipFill>
        <p:spPr>
          <a:xfrm>
            <a:off x="1472578" y="4833663"/>
            <a:ext cx="10633727" cy="1292464"/>
          </a:xfrm>
          <a:prstGeom prst="rect">
            <a:avLst/>
          </a:prstGeom>
        </p:spPr>
      </p:pic>
      <p:sp>
        <p:nvSpPr>
          <p:cNvPr id="32" name="TextBox 31">
            <a:extLst>
              <a:ext uri="{FF2B5EF4-FFF2-40B4-BE49-F238E27FC236}">
                <a16:creationId xmlns:a16="http://schemas.microsoft.com/office/drawing/2014/main" id="{E3B1BB34-721B-44DC-95B2-94234BDF0B43}"/>
              </a:ext>
            </a:extLst>
          </p:cNvPr>
          <p:cNvSpPr txBox="1"/>
          <p:nvPr/>
        </p:nvSpPr>
        <p:spPr>
          <a:xfrm>
            <a:off x="5266618" y="4983833"/>
            <a:ext cx="1407241" cy="830997"/>
          </a:xfrm>
          <a:prstGeom prst="rect">
            <a:avLst/>
          </a:prstGeom>
          <a:noFill/>
        </p:spPr>
        <p:txBody>
          <a:bodyPr wrap="square" rtlCol="0">
            <a:spAutoFit/>
          </a:bodyPr>
          <a:lstStyle/>
          <a:p>
            <a:pPr algn="ctr"/>
            <a:endParaRPr lang="en-US" sz="1200" dirty="0"/>
          </a:p>
          <a:p>
            <a:pPr algn="ctr"/>
            <a:r>
              <a:rPr lang="en-US" sz="1200" dirty="0"/>
              <a:t>Students review and respond to WCF in depth</a:t>
            </a:r>
            <a:endParaRPr lang="en-GB" sz="1200" dirty="0"/>
          </a:p>
        </p:txBody>
      </p:sp>
      <p:sp>
        <p:nvSpPr>
          <p:cNvPr id="33" name="TextBox 32">
            <a:extLst>
              <a:ext uri="{FF2B5EF4-FFF2-40B4-BE49-F238E27FC236}">
                <a16:creationId xmlns:a16="http://schemas.microsoft.com/office/drawing/2014/main" id="{7C1A5862-FD95-458D-91AB-19BA46501873}"/>
              </a:ext>
            </a:extLst>
          </p:cNvPr>
          <p:cNvSpPr txBox="1"/>
          <p:nvPr/>
        </p:nvSpPr>
        <p:spPr>
          <a:xfrm>
            <a:off x="3326131" y="4983833"/>
            <a:ext cx="1511142" cy="830997"/>
          </a:xfrm>
          <a:prstGeom prst="rect">
            <a:avLst/>
          </a:prstGeom>
          <a:noFill/>
        </p:spPr>
        <p:txBody>
          <a:bodyPr wrap="square" rtlCol="0">
            <a:spAutoFit/>
          </a:bodyPr>
          <a:lstStyle/>
          <a:p>
            <a:pPr algn="ctr"/>
            <a:endParaRPr lang="en-US" sz="1200" dirty="0"/>
          </a:p>
          <a:p>
            <a:pPr algn="ctr"/>
            <a:r>
              <a:rPr lang="en-US" sz="1200" dirty="0"/>
              <a:t>Students </a:t>
            </a:r>
            <a:r>
              <a:rPr lang="en-US" sz="1200" dirty="0" err="1"/>
              <a:t>analyse</a:t>
            </a:r>
            <a:r>
              <a:rPr lang="en-US" sz="1200" dirty="0"/>
              <a:t> models for knowledge and skills </a:t>
            </a:r>
            <a:endParaRPr lang="en-GB" sz="1200" dirty="0"/>
          </a:p>
        </p:txBody>
      </p:sp>
      <p:sp>
        <p:nvSpPr>
          <p:cNvPr id="34" name="TextBox 33">
            <a:extLst>
              <a:ext uri="{FF2B5EF4-FFF2-40B4-BE49-F238E27FC236}">
                <a16:creationId xmlns:a16="http://schemas.microsoft.com/office/drawing/2014/main" id="{914026F7-E4F4-4E0A-B212-4490FC41E7C8}"/>
              </a:ext>
            </a:extLst>
          </p:cNvPr>
          <p:cNvSpPr txBox="1"/>
          <p:nvPr/>
        </p:nvSpPr>
        <p:spPr>
          <a:xfrm>
            <a:off x="1472579" y="4983833"/>
            <a:ext cx="1511142" cy="830997"/>
          </a:xfrm>
          <a:prstGeom prst="rect">
            <a:avLst/>
          </a:prstGeom>
          <a:noFill/>
        </p:spPr>
        <p:txBody>
          <a:bodyPr wrap="square" rtlCol="0">
            <a:spAutoFit/>
          </a:bodyPr>
          <a:lstStyle/>
          <a:p>
            <a:pPr algn="ctr"/>
            <a:endParaRPr lang="en-US" sz="1200" dirty="0"/>
          </a:p>
          <a:p>
            <a:pPr algn="ctr"/>
            <a:r>
              <a:rPr lang="en-US" sz="1200" dirty="0"/>
              <a:t>Students self assess using shared/created success criteria</a:t>
            </a:r>
            <a:endParaRPr lang="en-GB" sz="1200" dirty="0"/>
          </a:p>
        </p:txBody>
      </p:sp>
      <p:sp>
        <p:nvSpPr>
          <p:cNvPr id="35" name="TextBox 34">
            <a:extLst>
              <a:ext uri="{FF2B5EF4-FFF2-40B4-BE49-F238E27FC236}">
                <a16:creationId xmlns:a16="http://schemas.microsoft.com/office/drawing/2014/main" id="{7407E5A2-1129-4DCC-B4E6-B28652FAE6A6}"/>
              </a:ext>
            </a:extLst>
          </p:cNvPr>
          <p:cNvSpPr txBox="1"/>
          <p:nvPr/>
        </p:nvSpPr>
        <p:spPr>
          <a:xfrm>
            <a:off x="7068987" y="4997313"/>
            <a:ext cx="1511142" cy="830997"/>
          </a:xfrm>
          <a:prstGeom prst="rect">
            <a:avLst/>
          </a:prstGeom>
          <a:noFill/>
        </p:spPr>
        <p:txBody>
          <a:bodyPr wrap="square" rtlCol="0">
            <a:spAutoFit/>
          </a:bodyPr>
          <a:lstStyle/>
          <a:p>
            <a:pPr algn="ctr"/>
            <a:endParaRPr lang="en-US" sz="1200" dirty="0"/>
          </a:p>
          <a:p>
            <a:pPr algn="ctr"/>
            <a:r>
              <a:rPr lang="en-US" sz="1200" dirty="0"/>
              <a:t>Students peer assess using shared/created success criteria</a:t>
            </a:r>
            <a:endParaRPr lang="en-GB" sz="1200" dirty="0"/>
          </a:p>
        </p:txBody>
      </p:sp>
      <p:sp>
        <p:nvSpPr>
          <p:cNvPr id="36" name="TextBox 35">
            <a:extLst>
              <a:ext uri="{FF2B5EF4-FFF2-40B4-BE49-F238E27FC236}">
                <a16:creationId xmlns:a16="http://schemas.microsoft.com/office/drawing/2014/main" id="{36B5E63B-D286-4D9C-A997-B849CF2B562A}"/>
              </a:ext>
            </a:extLst>
          </p:cNvPr>
          <p:cNvSpPr txBox="1"/>
          <p:nvPr/>
        </p:nvSpPr>
        <p:spPr>
          <a:xfrm>
            <a:off x="10461755" y="4983833"/>
            <a:ext cx="1511142" cy="830997"/>
          </a:xfrm>
          <a:prstGeom prst="rect">
            <a:avLst/>
          </a:prstGeom>
          <a:noFill/>
        </p:spPr>
        <p:txBody>
          <a:bodyPr wrap="square" rtlCol="0">
            <a:spAutoFit/>
          </a:bodyPr>
          <a:lstStyle/>
          <a:p>
            <a:pPr algn="ctr"/>
            <a:endParaRPr lang="en-US" sz="1200" dirty="0"/>
          </a:p>
          <a:p>
            <a:pPr algn="ctr"/>
            <a:r>
              <a:rPr lang="en-US" sz="1200" dirty="0"/>
              <a:t>Students complete unit overview evaluation </a:t>
            </a:r>
            <a:endParaRPr lang="en-GB" sz="1200" dirty="0"/>
          </a:p>
        </p:txBody>
      </p:sp>
      <p:sp>
        <p:nvSpPr>
          <p:cNvPr id="22" name="TextBox 21">
            <a:extLst>
              <a:ext uri="{FF2B5EF4-FFF2-40B4-BE49-F238E27FC236}">
                <a16:creationId xmlns:a16="http://schemas.microsoft.com/office/drawing/2014/main" id="{B71C2C5E-45D3-4FE2-AECD-F7BCBF813ACB}"/>
              </a:ext>
            </a:extLst>
          </p:cNvPr>
          <p:cNvSpPr txBox="1"/>
          <p:nvPr/>
        </p:nvSpPr>
        <p:spPr>
          <a:xfrm>
            <a:off x="85695" y="5056587"/>
            <a:ext cx="1192088" cy="92333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dirty="0"/>
              <a:t>Expected green pen reflection </a:t>
            </a:r>
            <a:endParaRPr lang="en-GB" dirty="0"/>
          </a:p>
        </p:txBody>
      </p:sp>
      <p:sp>
        <p:nvSpPr>
          <p:cNvPr id="38" name="TextBox 37">
            <a:extLst>
              <a:ext uri="{FF2B5EF4-FFF2-40B4-BE49-F238E27FC236}">
                <a16:creationId xmlns:a16="http://schemas.microsoft.com/office/drawing/2014/main" id="{E58B033A-3C3B-412D-8FE9-38553F1FF38B}"/>
              </a:ext>
            </a:extLst>
          </p:cNvPr>
          <p:cNvSpPr txBox="1"/>
          <p:nvPr/>
        </p:nvSpPr>
        <p:spPr>
          <a:xfrm>
            <a:off x="8797299" y="4997313"/>
            <a:ext cx="1705937" cy="830997"/>
          </a:xfrm>
          <a:prstGeom prst="rect">
            <a:avLst/>
          </a:prstGeom>
          <a:noFill/>
        </p:spPr>
        <p:txBody>
          <a:bodyPr wrap="square" rtlCol="0">
            <a:spAutoFit/>
          </a:bodyPr>
          <a:lstStyle/>
          <a:p>
            <a:pPr algn="ctr"/>
            <a:endParaRPr lang="en-US" sz="1200" dirty="0"/>
          </a:p>
          <a:p>
            <a:pPr algn="ctr"/>
            <a:r>
              <a:rPr lang="en-US" sz="1200" dirty="0"/>
              <a:t>Summative assessments completed in exercise books</a:t>
            </a:r>
            <a:endParaRPr lang="en-GB" sz="1200" dirty="0"/>
          </a:p>
        </p:txBody>
      </p:sp>
      <p:sp>
        <p:nvSpPr>
          <p:cNvPr id="2" name="TextBox 1">
            <a:extLst>
              <a:ext uri="{FF2B5EF4-FFF2-40B4-BE49-F238E27FC236}">
                <a16:creationId xmlns:a16="http://schemas.microsoft.com/office/drawing/2014/main" id="{EAC6548D-2F39-4426-BD8C-95CF04949A79}"/>
              </a:ext>
            </a:extLst>
          </p:cNvPr>
          <p:cNvSpPr txBox="1"/>
          <p:nvPr/>
        </p:nvSpPr>
        <p:spPr>
          <a:xfrm>
            <a:off x="3310925" y="1332375"/>
            <a:ext cx="6287812" cy="369332"/>
          </a:xfrm>
          <a:prstGeom prst="rect">
            <a:avLst/>
          </a:prstGeom>
          <a:noFill/>
        </p:spPr>
        <p:txBody>
          <a:bodyPr wrap="none" rtlCol="0">
            <a:spAutoFit/>
          </a:bodyPr>
          <a:lstStyle/>
          <a:p>
            <a:r>
              <a:rPr lang="en-GB" i="1" dirty="0"/>
              <a:t>“Feedback should be more work for the recipient than the donor.”</a:t>
            </a:r>
          </a:p>
        </p:txBody>
      </p:sp>
      <p:sp>
        <p:nvSpPr>
          <p:cNvPr id="37" name="TextBox 36">
            <a:extLst>
              <a:ext uri="{FF2B5EF4-FFF2-40B4-BE49-F238E27FC236}">
                <a16:creationId xmlns:a16="http://schemas.microsoft.com/office/drawing/2014/main" id="{1F0DA358-F2F7-44DC-8DD7-CED652BF05C5}"/>
              </a:ext>
            </a:extLst>
          </p:cNvPr>
          <p:cNvSpPr txBox="1"/>
          <p:nvPr/>
        </p:nvSpPr>
        <p:spPr>
          <a:xfrm>
            <a:off x="5277716" y="3548141"/>
            <a:ext cx="1595197" cy="1107996"/>
          </a:xfrm>
          <a:prstGeom prst="rect">
            <a:avLst/>
          </a:prstGeom>
          <a:noFill/>
        </p:spPr>
        <p:txBody>
          <a:bodyPr wrap="square" rtlCol="0">
            <a:spAutoFit/>
          </a:bodyPr>
          <a:lstStyle/>
          <a:p>
            <a:pPr algn="ctr"/>
            <a:r>
              <a:rPr lang="en-US" sz="1600" dirty="0">
                <a:solidFill>
                  <a:schemeClr val="bg1">
                    <a:lumMod val="50000"/>
                  </a:schemeClr>
                </a:solidFill>
              </a:rPr>
              <a:t>Mid assessment point. Whole class feedback </a:t>
            </a:r>
          </a:p>
          <a:p>
            <a:pPr algn="ctr"/>
            <a:r>
              <a:rPr lang="en-US" sz="900" dirty="0">
                <a:solidFill>
                  <a:schemeClr val="bg1">
                    <a:lumMod val="50000"/>
                  </a:schemeClr>
                </a:solidFill>
              </a:rPr>
              <a:t>(2 weeks – core</a:t>
            </a:r>
          </a:p>
          <a:p>
            <a:pPr algn="ctr"/>
            <a:r>
              <a:rPr lang="en-US" sz="900" dirty="0">
                <a:solidFill>
                  <a:schemeClr val="bg1">
                    <a:lumMod val="50000"/>
                  </a:schemeClr>
                </a:solidFill>
              </a:rPr>
              <a:t>3 weeks – non-core)</a:t>
            </a:r>
            <a:endParaRPr lang="en-GB" sz="900" dirty="0">
              <a:solidFill>
                <a:schemeClr val="bg1">
                  <a:lumMod val="50000"/>
                </a:schemeClr>
              </a:solidFill>
            </a:endParaRPr>
          </a:p>
        </p:txBody>
      </p:sp>
      <p:sp>
        <p:nvSpPr>
          <p:cNvPr id="3" name="TextBox 2">
            <a:extLst>
              <a:ext uri="{FF2B5EF4-FFF2-40B4-BE49-F238E27FC236}">
                <a16:creationId xmlns:a16="http://schemas.microsoft.com/office/drawing/2014/main" id="{251B7278-09BE-054A-9062-31B7C4461FCA}"/>
              </a:ext>
            </a:extLst>
          </p:cNvPr>
          <p:cNvSpPr txBox="1"/>
          <p:nvPr/>
        </p:nvSpPr>
        <p:spPr>
          <a:xfrm>
            <a:off x="179512" y="6008493"/>
            <a:ext cx="827406" cy="307777"/>
          </a:xfrm>
          <a:prstGeom prst="rect">
            <a:avLst/>
          </a:prstGeom>
          <a:solidFill>
            <a:srgbClr val="FFFF00"/>
          </a:solidFill>
          <a:ln>
            <a:solidFill>
              <a:schemeClr val="accent1"/>
            </a:solidFill>
          </a:ln>
        </p:spPr>
        <p:txBody>
          <a:bodyPr wrap="none" rtlCol="0">
            <a:spAutoFit/>
          </a:bodyPr>
          <a:lstStyle/>
          <a:p>
            <a:r>
              <a:rPr lang="en-US" sz="1400" dirty="0"/>
              <a:t>Essential</a:t>
            </a:r>
          </a:p>
        </p:txBody>
      </p:sp>
      <p:grpSp>
        <p:nvGrpSpPr>
          <p:cNvPr id="16" name="Group 15">
            <a:extLst>
              <a:ext uri="{FF2B5EF4-FFF2-40B4-BE49-F238E27FC236}">
                <a16:creationId xmlns:a16="http://schemas.microsoft.com/office/drawing/2014/main" id="{E60AA774-E07D-4314-92B8-1259542803EE}"/>
              </a:ext>
            </a:extLst>
          </p:cNvPr>
          <p:cNvGrpSpPr/>
          <p:nvPr/>
        </p:nvGrpSpPr>
        <p:grpSpPr>
          <a:xfrm>
            <a:off x="85694" y="1332375"/>
            <a:ext cx="12106306" cy="5029116"/>
            <a:chOff x="85694" y="1332375"/>
            <a:chExt cx="12106306" cy="5029116"/>
          </a:xfrm>
        </p:grpSpPr>
        <p:pic>
          <p:nvPicPr>
            <p:cNvPr id="46" name="Picture 45" descr="White Background Images for Desktop or Mobile | Cool Backgrounds">
              <a:extLst>
                <a:ext uri="{FF2B5EF4-FFF2-40B4-BE49-F238E27FC236}">
                  <a16:creationId xmlns:a16="http://schemas.microsoft.com/office/drawing/2014/main" id="{E0425A00-9305-416C-9F21-076A93E4C5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94" y="1332375"/>
              <a:ext cx="12106306" cy="502911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902A06EC-4B9E-4C12-8C2B-DAA4D1FF5CC8}"/>
                </a:ext>
              </a:extLst>
            </p:cNvPr>
            <p:cNvGrpSpPr/>
            <p:nvPr/>
          </p:nvGrpSpPr>
          <p:grpSpPr>
            <a:xfrm>
              <a:off x="777864" y="1570627"/>
              <a:ext cx="3838135" cy="4400633"/>
              <a:chOff x="664878" y="681037"/>
              <a:chExt cx="4119063" cy="5612169"/>
            </a:xfrm>
          </p:grpSpPr>
          <p:grpSp>
            <p:nvGrpSpPr>
              <p:cNvPr id="52" name="Group 51">
                <a:extLst>
                  <a:ext uri="{FF2B5EF4-FFF2-40B4-BE49-F238E27FC236}">
                    <a16:creationId xmlns:a16="http://schemas.microsoft.com/office/drawing/2014/main" id="{3876AB5C-77BA-45EC-ACDB-784ED97F50FB}"/>
                  </a:ext>
                </a:extLst>
              </p:cNvPr>
              <p:cNvGrpSpPr/>
              <p:nvPr/>
            </p:nvGrpSpPr>
            <p:grpSpPr>
              <a:xfrm>
                <a:off x="1299955" y="681037"/>
                <a:ext cx="2990486" cy="3239575"/>
                <a:chOff x="6086427" y="2591355"/>
                <a:chExt cx="2759176" cy="2283785"/>
              </a:xfrm>
            </p:grpSpPr>
            <p:pic>
              <p:nvPicPr>
                <p:cNvPr id="54" name="Picture 53" descr="Warning Icon 3565426">
                  <a:extLst>
                    <a:ext uri="{FF2B5EF4-FFF2-40B4-BE49-F238E27FC236}">
                      <a16:creationId xmlns:a16="http://schemas.microsoft.com/office/drawing/2014/main" id="{E9D79395-DEE9-4503-B637-0B2165A57B7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8425" b="8804"/>
                <a:stretch/>
              </p:blipFill>
              <p:spPr bwMode="auto">
                <a:xfrm>
                  <a:off x="6086427" y="2591355"/>
                  <a:ext cx="2759176" cy="22837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Checklist Icon 3266188">
                  <a:extLst>
                    <a:ext uri="{FF2B5EF4-FFF2-40B4-BE49-F238E27FC236}">
                      <a16:creationId xmlns:a16="http://schemas.microsoft.com/office/drawing/2014/main" id="{F8E9C139-07FB-4356-A575-A2AF5C7CCF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2082" y="3179313"/>
                  <a:ext cx="1107868" cy="1107868"/>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a:extLst>
                  <a:ext uri="{FF2B5EF4-FFF2-40B4-BE49-F238E27FC236}">
                    <a16:creationId xmlns:a16="http://schemas.microsoft.com/office/drawing/2014/main" id="{1B5B647C-4044-49AE-A70F-9ECDD04D8693}"/>
                  </a:ext>
                </a:extLst>
              </p:cNvPr>
              <p:cNvSpPr/>
              <p:nvPr/>
            </p:nvSpPr>
            <p:spPr>
              <a:xfrm>
                <a:off x="664878" y="3977395"/>
                <a:ext cx="4119063" cy="2315811"/>
              </a:xfrm>
              <a:prstGeom prst="rect">
                <a:avLst/>
              </a:prstGeom>
            </p:spPr>
            <p:txBody>
              <a:bodyPr wrap="square">
                <a:spAutoFit/>
              </a:bodyPr>
              <a:lstStyle/>
              <a:p>
                <a:pPr algn="ctr"/>
                <a:r>
                  <a:rPr lang="en-GB" sz="2800" i="1" dirty="0"/>
                  <a:t>‘Many </a:t>
                </a:r>
                <a:r>
                  <a:rPr lang="en-GB" sz="2800" b="1" i="1" u="sng" dirty="0"/>
                  <a:t>teachers do not routinely check </a:t>
                </a:r>
                <a:r>
                  <a:rPr lang="en-GB" sz="2800" i="1" dirty="0"/>
                  <a:t>that pupils understand what they have learned’</a:t>
                </a:r>
                <a:endParaRPr lang="en-GB" sz="2800" dirty="0"/>
              </a:p>
            </p:txBody>
          </p:sp>
        </p:grpSp>
        <p:pic>
          <p:nvPicPr>
            <p:cNvPr id="56" name="Picture 6" descr="exhausted Icon 980176">
              <a:extLst>
                <a:ext uri="{FF2B5EF4-FFF2-40B4-BE49-F238E27FC236}">
                  <a16:creationId xmlns:a16="http://schemas.microsoft.com/office/drawing/2014/main" id="{70C82F04-D169-408B-A2FB-A40FA44718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6973" y="1776172"/>
              <a:ext cx="2193471" cy="2193471"/>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81167E36-030C-464A-8364-E2E8FD296FE1}"/>
                </a:ext>
              </a:extLst>
            </p:cNvPr>
            <p:cNvSpPr/>
            <p:nvPr/>
          </p:nvSpPr>
          <p:spPr>
            <a:xfrm>
              <a:off x="5994631" y="4155378"/>
              <a:ext cx="5158154" cy="1815882"/>
            </a:xfrm>
            <a:prstGeom prst="rect">
              <a:avLst/>
            </a:prstGeom>
          </p:spPr>
          <p:txBody>
            <a:bodyPr wrap="square">
              <a:spAutoFit/>
            </a:bodyPr>
            <a:lstStyle/>
            <a:p>
              <a:pPr algn="ctr"/>
              <a:r>
                <a:rPr lang="en-GB" sz="2800" i="1" dirty="0"/>
                <a:t>‘These weaknesses mean that </a:t>
              </a:r>
              <a:r>
                <a:rPr lang="en-GB" sz="2800" b="1" i="1" u="sng" dirty="0"/>
                <a:t>pupils are not prepared effectively </a:t>
              </a:r>
              <a:r>
                <a:rPr lang="en-GB" sz="2800" i="1" dirty="0"/>
                <a:t>to study more demanding concepts in the future’</a:t>
              </a:r>
              <a:endParaRPr lang="en-US" sz="2800" dirty="0"/>
            </a:p>
          </p:txBody>
        </p:sp>
      </p:grpSp>
    </p:spTree>
    <p:extLst>
      <p:ext uri="{BB962C8B-B14F-4D97-AF65-F5344CB8AC3E}">
        <p14:creationId xmlns:p14="http://schemas.microsoft.com/office/powerpoint/2010/main" val="33132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1000"/>
                                        <p:tgtEl>
                                          <p:spTgt spid="1030"/>
                                        </p:tgtEl>
                                      </p:cBhvr>
                                    </p:animEffect>
                                    <p:anim calcmode="lin" valueType="num">
                                      <p:cBhvr>
                                        <p:cTn id="54" dur="1000" fill="hold"/>
                                        <p:tgtEl>
                                          <p:spTgt spid="1030"/>
                                        </p:tgtEl>
                                        <p:attrNameLst>
                                          <p:attrName>ppt_x</p:attrName>
                                        </p:attrNameLst>
                                      </p:cBhvr>
                                      <p:tavLst>
                                        <p:tav tm="0">
                                          <p:val>
                                            <p:strVal val="#ppt_x"/>
                                          </p:val>
                                        </p:tav>
                                        <p:tav tm="100000">
                                          <p:val>
                                            <p:strVal val="#ppt_x"/>
                                          </p:val>
                                        </p:tav>
                                      </p:tavLst>
                                    </p:anim>
                                    <p:anim calcmode="lin" valueType="num">
                                      <p:cBhvr>
                                        <p:cTn id="55" dur="1000" fill="hold"/>
                                        <p:tgtEl>
                                          <p:spTgt spid="10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34"/>
                                        </p:tgtEl>
                                        <p:attrNameLst>
                                          <p:attrName>style.visibility</p:attrName>
                                        </p:attrNameLst>
                                      </p:cBhvr>
                                      <p:to>
                                        <p:strVal val="visible"/>
                                      </p:to>
                                    </p:set>
                                    <p:animEffect transition="in" filter="fade">
                                      <p:cBhvr>
                                        <p:cTn id="70" dur="1000"/>
                                        <p:tgtEl>
                                          <p:spTgt spid="1034"/>
                                        </p:tgtEl>
                                      </p:cBhvr>
                                    </p:animEffect>
                                    <p:anim calcmode="lin" valueType="num">
                                      <p:cBhvr>
                                        <p:cTn id="71" dur="1000" fill="hold"/>
                                        <p:tgtEl>
                                          <p:spTgt spid="1034"/>
                                        </p:tgtEl>
                                        <p:attrNameLst>
                                          <p:attrName>ppt_x</p:attrName>
                                        </p:attrNameLst>
                                      </p:cBhvr>
                                      <p:tavLst>
                                        <p:tav tm="0">
                                          <p:val>
                                            <p:strVal val="#ppt_x"/>
                                          </p:val>
                                        </p:tav>
                                        <p:tav tm="100000">
                                          <p:val>
                                            <p:strVal val="#ppt_x"/>
                                          </p:val>
                                        </p:tav>
                                      </p:tavLst>
                                    </p:anim>
                                    <p:anim calcmode="lin" valueType="num">
                                      <p:cBhvr>
                                        <p:cTn id="72" dur="1000" fill="hold"/>
                                        <p:tgtEl>
                                          <p:spTgt spid="103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36"/>
                                        </p:tgtEl>
                                        <p:attrNameLst>
                                          <p:attrName>style.visibility</p:attrName>
                                        </p:attrNameLst>
                                      </p:cBhvr>
                                      <p:to>
                                        <p:strVal val="visible"/>
                                      </p:to>
                                    </p:set>
                                    <p:animEffect transition="in" filter="fade">
                                      <p:cBhvr>
                                        <p:cTn id="87" dur="1000"/>
                                        <p:tgtEl>
                                          <p:spTgt spid="1036"/>
                                        </p:tgtEl>
                                      </p:cBhvr>
                                    </p:animEffect>
                                    <p:anim calcmode="lin" valueType="num">
                                      <p:cBhvr>
                                        <p:cTn id="88" dur="1000" fill="hold"/>
                                        <p:tgtEl>
                                          <p:spTgt spid="1036"/>
                                        </p:tgtEl>
                                        <p:attrNameLst>
                                          <p:attrName>ppt_x</p:attrName>
                                        </p:attrNameLst>
                                      </p:cBhvr>
                                      <p:tavLst>
                                        <p:tav tm="0">
                                          <p:val>
                                            <p:strVal val="#ppt_x"/>
                                          </p:val>
                                        </p:tav>
                                        <p:tav tm="100000">
                                          <p:val>
                                            <p:strVal val="#ppt_x"/>
                                          </p:val>
                                        </p:tav>
                                      </p:tavLst>
                                    </p:anim>
                                    <p:anim calcmode="lin" valueType="num">
                                      <p:cBhvr>
                                        <p:cTn id="89" dur="1000" fill="hold"/>
                                        <p:tgtEl>
                                          <p:spTgt spid="10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040"/>
                                        </p:tgtEl>
                                        <p:attrNameLst>
                                          <p:attrName>style.visibility</p:attrName>
                                        </p:attrNameLst>
                                      </p:cBhvr>
                                      <p:to>
                                        <p:strVal val="visible"/>
                                      </p:to>
                                    </p:set>
                                    <p:animEffect transition="in" filter="fade">
                                      <p:cBhvr>
                                        <p:cTn id="104" dur="1000"/>
                                        <p:tgtEl>
                                          <p:spTgt spid="1040"/>
                                        </p:tgtEl>
                                      </p:cBhvr>
                                    </p:animEffect>
                                    <p:anim calcmode="lin" valueType="num">
                                      <p:cBhvr>
                                        <p:cTn id="105" dur="1000" fill="hold"/>
                                        <p:tgtEl>
                                          <p:spTgt spid="1040"/>
                                        </p:tgtEl>
                                        <p:attrNameLst>
                                          <p:attrName>ppt_x</p:attrName>
                                        </p:attrNameLst>
                                      </p:cBhvr>
                                      <p:tavLst>
                                        <p:tav tm="0">
                                          <p:val>
                                            <p:strVal val="#ppt_x"/>
                                          </p:val>
                                        </p:tav>
                                        <p:tav tm="100000">
                                          <p:val>
                                            <p:strVal val="#ppt_x"/>
                                          </p:val>
                                        </p:tav>
                                      </p:tavLst>
                                    </p:anim>
                                    <p:anim calcmode="lin" valueType="num">
                                      <p:cBhvr>
                                        <p:cTn id="106" dur="1000" fill="hold"/>
                                        <p:tgtEl>
                                          <p:spTgt spid="104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anim calcmode="lin" valueType="num">
                                      <p:cBhvr>
                                        <p:cTn id="110" dur="1000" fill="hold"/>
                                        <p:tgtEl>
                                          <p:spTgt spid="13"/>
                                        </p:tgtEl>
                                        <p:attrNameLst>
                                          <p:attrName>ppt_x</p:attrName>
                                        </p:attrNameLst>
                                      </p:cBhvr>
                                      <p:tavLst>
                                        <p:tav tm="0">
                                          <p:val>
                                            <p:strVal val="#ppt_x"/>
                                          </p:val>
                                        </p:tav>
                                        <p:tav tm="100000">
                                          <p:val>
                                            <p:strVal val="#ppt_x"/>
                                          </p:val>
                                        </p:tav>
                                      </p:tavLst>
                                    </p:anim>
                                    <p:anim calcmode="lin" valueType="num">
                                      <p:cBhvr>
                                        <p:cTn id="111" dur="1000" fill="hold"/>
                                        <p:tgtEl>
                                          <p:spTgt spid="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1000"/>
                                        <p:tgtEl>
                                          <p:spTgt spid="38"/>
                                        </p:tgtEl>
                                      </p:cBhvr>
                                    </p:animEffect>
                                    <p:anim calcmode="lin" valueType="num">
                                      <p:cBhvr>
                                        <p:cTn id="115" dur="1000" fill="hold"/>
                                        <p:tgtEl>
                                          <p:spTgt spid="38"/>
                                        </p:tgtEl>
                                        <p:attrNameLst>
                                          <p:attrName>ppt_x</p:attrName>
                                        </p:attrNameLst>
                                      </p:cBhvr>
                                      <p:tavLst>
                                        <p:tav tm="0">
                                          <p:val>
                                            <p:strVal val="#ppt_x"/>
                                          </p:val>
                                        </p:tav>
                                        <p:tav tm="100000">
                                          <p:val>
                                            <p:strVal val="#ppt_x"/>
                                          </p:val>
                                        </p:tav>
                                      </p:tavLst>
                                    </p:anim>
                                    <p:anim calcmode="lin" valueType="num">
                                      <p:cBhvr>
                                        <p:cTn id="1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1000"/>
                                        <p:tgtEl>
                                          <p:spTgt spid="26"/>
                                        </p:tgtEl>
                                      </p:cBhvr>
                                    </p:animEffect>
                                    <p:anim calcmode="lin" valueType="num">
                                      <p:cBhvr>
                                        <p:cTn id="122" dur="1000" fill="hold"/>
                                        <p:tgtEl>
                                          <p:spTgt spid="26"/>
                                        </p:tgtEl>
                                        <p:attrNameLst>
                                          <p:attrName>ppt_x</p:attrName>
                                        </p:attrNameLst>
                                      </p:cBhvr>
                                      <p:tavLst>
                                        <p:tav tm="0">
                                          <p:val>
                                            <p:strVal val="#ppt_x"/>
                                          </p:val>
                                        </p:tav>
                                        <p:tav tm="100000">
                                          <p:val>
                                            <p:strVal val="#ppt_x"/>
                                          </p:val>
                                        </p:tav>
                                      </p:tavLst>
                                    </p:anim>
                                    <p:anim calcmode="lin" valueType="num">
                                      <p:cBhvr>
                                        <p:cTn id="123" dur="1000" fill="hold"/>
                                        <p:tgtEl>
                                          <p:spTgt spid="2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1000"/>
                                        <p:tgtEl>
                                          <p:spTgt spid="12"/>
                                        </p:tgtEl>
                                      </p:cBhvr>
                                    </p:animEffect>
                                    <p:anim calcmode="lin" valueType="num">
                                      <p:cBhvr>
                                        <p:cTn id="127" dur="1000" fill="hold"/>
                                        <p:tgtEl>
                                          <p:spTgt spid="12"/>
                                        </p:tgtEl>
                                        <p:attrNameLst>
                                          <p:attrName>ppt_x</p:attrName>
                                        </p:attrNameLst>
                                      </p:cBhvr>
                                      <p:tavLst>
                                        <p:tav tm="0">
                                          <p:val>
                                            <p:strVal val="#ppt_x"/>
                                          </p:val>
                                        </p:tav>
                                        <p:tav tm="100000">
                                          <p:val>
                                            <p:strVal val="#ppt_x"/>
                                          </p:val>
                                        </p:tav>
                                      </p:tavLst>
                                    </p:anim>
                                    <p:anim calcmode="lin" valueType="num">
                                      <p:cBhvr>
                                        <p:cTn id="128" dur="1000" fill="hold"/>
                                        <p:tgtEl>
                                          <p:spTgt spid="1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1000"/>
                                        <p:tgtEl>
                                          <p:spTgt spid="36"/>
                                        </p:tgtEl>
                                      </p:cBhvr>
                                    </p:animEffect>
                                    <p:anim calcmode="lin" valueType="num">
                                      <p:cBhvr>
                                        <p:cTn id="132" dur="1000" fill="hold"/>
                                        <p:tgtEl>
                                          <p:spTgt spid="36"/>
                                        </p:tgtEl>
                                        <p:attrNameLst>
                                          <p:attrName>ppt_x</p:attrName>
                                        </p:attrNameLst>
                                      </p:cBhvr>
                                      <p:tavLst>
                                        <p:tav tm="0">
                                          <p:val>
                                            <p:strVal val="#ppt_x"/>
                                          </p:val>
                                        </p:tav>
                                        <p:tav tm="100000">
                                          <p:val>
                                            <p:strVal val="#ppt_x"/>
                                          </p:val>
                                        </p:tav>
                                      </p:tavLst>
                                    </p:anim>
                                    <p:anim calcmode="lin" valueType="num">
                                      <p:cBhvr>
                                        <p:cTn id="1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32" grpId="0"/>
      <p:bldP spid="33" grpId="0"/>
      <p:bldP spid="34" grpId="0"/>
      <p:bldP spid="35" grpId="0"/>
      <p:bldP spid="36" grpId="0"/>
      <p:bldP spid="22" grpId="0" animBg="1"/>
      <p:bldP spid="38" grpId="0"/>
      <p:bldP spid="3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3C8BD0B-2330-4485-995E-596E275E6141}"/>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Feedback: Capturing and Responding</a:t>
            </a:r>
            <a:endParaRPr lang="en-US" dirty="0"/>
          </a:p>
        </p:txBody>
      </p:sp>
      <p:sp>
        <p:nvSpPr>
          <p:cNvPr id="5" name="Google Shape;103;p2">
            <a:extLst>
              <a:ext uri="{FF2B5EF4-FFF2-40B4-BE49-F238E27FC236}">
                <a16:creationId xmlns:a16="http://schemas.microsoft.com/office/drawing/2014/main" id="{A59F9587-F688-4A04-A82A-E32687961F1A}"/>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CCF4250A-0FFD-4C9E-9C57-99302ED5889E}"/>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91C4F8DC-9C01-4449-84D2-0D878157B21D}"/>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509D1961-3B07-4A96-8CA0-3EBFBC2C1E5F}"/>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pic>
        <p:nvPicPr>
          <p:cNvPr id="9" name="Picture 8" descr="Logo, company name&#10;&#10;Description automatically generated">
            <a:extLst>
              <a:ext uri="{FF2B5EF4-FFF2-40B4-BE49-F238E27FC236}">
                <a16:creationId xmlns:a16="http://schemas.microsoft.com/office/drawing/2014/main" id="{D72E0C4A-6769-49C8-B650-9B999AFAE341}"/>
              </a:ext>
            </a:extLst>
          </p:cNvPr>
          <p:cNvPicPr>
            <a:picLocks noChangeAspect="1"/>
          </p:cNvPicPr>
          <p:nvPr/>
        </p:nvPicPr>
        <p:blipFill>
          <a:blip r:embed="rId2"/>
          <a:stretch>
            <a:fillRect/>
          </a:stretch>
        </p:blipFill>
        <p:spPr>
          <a:xfrm>
            <a:off x="179512" y="450790"/>
            <a:ext cx="1380458" cy="873140"/>
          </a:xfrm>
          <a:prstGeom prst="rect">
            <a:avLst/>
          </a:prstGeom>
        </p:spPr>
      </p:pic>
      <p:sp>
        <p:nvSpPr>
          <p:cNvPr id="10" name="Google Shape;102;p2">
            <a:extLst>
              <a:ext uri="{FF2B5EF4-FFF2-40B4-BE49-F238E27FC236}">
                <a16:creationId xmlns:a16="http://schemas.microsoft.com/office/drawing/2014/main" id="{02B1D2C5-E47A-4DA5-8F6E-B5333AD37BDB}"/>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69CA9180-D6D4-48E6-A71A-36C11BEE027F}"/>
              </a:ext>
            </a:extLst>
          </p:cNvPr>
          <p:cNvSpPr txBox="1"/>
          <p:nvPr/>
        </p:nvSpPr>
        <p:spPr>
          <a:xfrm>
            <a:off x="4258681" y="3507359"/>
            <a:ext cx="1977746" cy="830997"/>
          </a:xfrm>
          <a:prstGeom prst="rect">
            <a:avLst/>
          </a:prstGeom>
          <a:noFill/>
        </p:spPr>
        <p:txBody>
          <a:bodyPr wrap="square" rtlCol="0">
            <a:spAutoFit/>
          </a:bodyPr>
          <a:lstStyle/>
          <a:p>
            <a:pPr algn="ctr"/>
            <a:r>
              <a:rPr lang="en-US" sz="1600" dirty="0">
                <a:solidFill>
                  <a:schemeClr val="bg1">
                    <a:lumMod val="50000"/>
                  </a:schemeClr>
                </a:solidFill>
              </a:rPr>
              <a:t>Whole class feedback on success and misconceptions </a:t>
            </a:r>
            <a:endParaRPr lang="en-GB" sz="1600" dirty="0">
              <a:solidFill>
                <a:schemeClr val="bg1">
                  <a:lumMod val="50000"/>
                </a:schemeClr>
              </a:solidFill>
            </a:endParaRPr>
          </a:p>
        </p:txBody>
      </p:sp>
      <p:pic>
        <p:nvPicPr>
          <p:cNvPr id="12" name="Picture 10" descr="Predictive models free icon">
            <a:extLst>
              <a:ext uri="{FF2B5EF4-FFF2-40B4-BE49-F238E27FC236}">
                <a16:creationId xmlns:a16="http://schemas.microsoft.com/office/drawing/2014/main" id="{D59558BF-D32C-4070-A1E5-CCBEBAB59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097" y="2143074"/>
            <a:ext cx="1197250" cy="1197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D58BF6-8CE5-47B8-9A0D-568ED97C2483}"/>
              </a:ext>
            </a:extLst>
          </p:cNvPr>
          <p:cNvSpPr txBox="1"/>
          <p:nvPr/>
        </p:nvSpPr>
        <p:spPr>
          <a:xfrm>
            <a:off x="1658454" y="3528014"/>
            <a:ext cx="1579850" cy="1077218"/>
          </a:xfrm>
          <a:prstGeom prst="rect">
            <a:avLst/>
          </a:prstGeom>
          <a:noFill/>
        </p:spPr>
        <p:txBody>
          <a:bodyPr wrap="square" rtlCol="0">
            <a:spAutoFit/>
          </a:bodyPr>
          <a:lstStyle/>
          <a:p>
            <a:pPr algn="ctr"/>
            <a:r>
              <a:rPr lang="en-US" sz="1600" dirty="0">
                <a:solidFill>
                  <a:schemeClr val="bg1">
                    <a:lumMod val="50000"/>
                  </a:schemeClr>
                </a:solidFill>
              </a:rPr>
              <a:t>Verbal feedback: the best form of feedback is immediate </a:t>
            </a:r>
            <a:endParaRPr lang="en-GB" sz="1600" dirty="0">
              <a:solidFill>
                <a:schemeClr val="bg1">
                  <a:lumMod val="50000"/>
                </a:schemeClr>
              </a:solidFill>
            </a:endParaRPr>
          </a:p>
        </p:txBody>
      </p:sp>
      <p:sp>
        <p:nvSpPr>
          <p:cNvPr id="14" name="TextBox 13">
            <a:extLst>
              <a:ext uri="{FF2B5EF4-FFF2-40B4-BE49-F238E27FC236}">
                <a16:creationId xmlns:a16="http://schemas.microsoft.com/office/drawing/2014/main" id="{27C57DD9-427F-4A44-A21C-1533DDF16D34}"/>
              </a:ext>
            </a:extLst>
          </p:cNvPr>
          <p:cNvSpPr txBox="1"/>
          <p:nvPr/>
        </p:nvSpPr>
        <p:spPr>
          <a:xfrm>
            <a:off x="9622160" y="3556173"/>
            <a:ext cx="1834454" cy="1077218"/>
          </a:xfrm>
          <a:prstGeom prst="rect">
            <a:avLst/>
          </a:prstGeom>
          <a:noFill/>
        </p:spPr>
        <p:txBody>
          <a:bodyPr wrap="square" rtlCol="0">
            <a:spAutoFit/>
          </a:bodyPr>
          <a:lstStyle/>
          <a:p>
            <a:pPr algn="ctr"/>
            <a:r>
              <a:rPr lang="en-US" sz="1600" dirty="0">
                <a:solidFill>
                  <a:schemeClr val="bg1">
                    <a:lumMod val="50000"/>
                  </a:schemeClr>
                </a:solidFill>
              </a:rPr>
              <a:t>Live written feedback: live marking to support and challenge </a:t>
            </a:r>
            <a:endParaRPr lang="en-GB" sz="1600" dirty="0">
              <a:solidFill>
                <a:schemeClr val="bg1">
                  <a:lumMod val="50000"/>
                </a:schemeClr>
              </a:solidFill>
            </a:endParaRPr>
          </a:p>
        </p:txBody>
      </p:sp>
      <p:pic>
        <p:nvPicPr>
          <p:cNvPr id="1026" name="Picture 2" descr="Teacher free icon">
            <a:extLst>
              <a:ext uri="{FF2B5EF4-FFF2-40B4-BE49-F238E27FC236}">
                <a16:creationId xmlns:a16="http://schemas.microsoft.com/office/drawing/2014/main" id="{0CA7516B-356D-4417-B766-8B82CD500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737" y="2147152"/>
            <a:ext cx="1349982" cy="1349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erence free icon">
            <a:extLst>
              <a:ext uri="{FF2B5EF4-FFF2-40B4-BE49-F238E27FC236}">
                <a16:creationId xmlns:a16="http://schemas.microsoft.com/office/drawing/2014/main" id="{202E2722-485D-4E86-A352-F54BFAB97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957" y="2209800"/>
            <a:ext cx="1349982" cy="13499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53C0FD4-FFA3-462B-9B36-A14746FE7CA0}"/>
              </a:ext>
            </a:extLst>
          </p:cNvPr>
          <p:cNvSpPr txBox="1"/>
          <p:nvPr/>
        </p:nvSpPr>
        <p:spPr>
          <a:xfrm>
            <a:off x="7056116" y="3561931"/>
            <a:ext cx="1834454" cy="1077218"/>
          </a:xfrm>
          <a:prstGeom prst="rect">
            <a:avLst/>
          </a:prstGeom>
          <a:noFill/>
        </p:spPr>
        <p:txBody>
          <a:bodyPr wrap="square" rtlCol="0">
            <a:spAutoFit/>
          </a:bodyPr>
          <a:lstStyle/>
          <a:p>
            <a:pPr algn="ctr"/>
            <a:r>
              <a:rPr lang="en-US" sz="1600" dirty="0">
                <a:solidFill>
                  <a:schemeClr val="bg1">
                    <a:lumMod val="50000"/>
                  </a:schemeClr>
                </a:solidFill>
              </a:rPr>
              <a:t>Live modelling: modelling the thought/production process  </a:t>
            </a:r>
            <a:endParaRPr lang="en-GB" sz="1600" dirty="0">
              <a:solidFill>
                <a:schemeClr val="bg1">
                  <a:lumMod val="50000"/>
                </a:schemeClr>
              </a:solidFill>
            </a:endParaRPr>
          </a:p>
        </p:txBody>
      </p:sp>
      <p:pic>
        <p:nvPicPr>
          <p:cNvPr id="1032" name="Picture 8" descr="Document free icon">
            <a:extLst>
              <a:ext uri="{FF2B5EF4-FFF2-40B4-BE49-F238E27FC236}">
                <a16:creationId xmlns:a16="http://schemas.microsoft.com/office/drawing/2014/main" id="{41DABEF7-E7C0-451C-ADF7-CDF01999A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734" y="2143074"/>
            <a:ext cx="1349982" cy="1349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4CF38D8-D307-4903-9971-92D87ED1F160}"/>
              </a:ext>
            </a:extLst>
          </p:cNvPr>
          <p:cNvPicPr>
            <a:picLocks noChangeAspect="1"/>
          </p:cNvPicPr>
          <p:nvPr/>
        </p:nvPicPr>
        <p:blipFill>
          <a:blip r:embed="rId7"/>
          <a:stretch>
            <a:fillRect/>
          </a:stretch>
        </p:blipFill>
        <p:spPr>
          <a:xfrm>
            <a:off x="1472578" y="4833663"/>
            <a:ext cx="10719422" cy="1292464"/>
          </a:xfrm>
          <a:prstGeom prst="rect">
            <a:avLst/>
          </a:prstGeom>
        </p:spPr>
      </p:pic>
      <p:sp>
        <p:nvSpPr>
          <p:cNvPr id="22" name="TextBox 21">
            <a:extLst>
              <a:ext uri="{FF2B5EF4-FFF2-40B4-BE49-F238E27FC236}">
                <a16:creationId xmlns:a16="http://schemas.microsoft.com/office/drawing/2014/main" id="{5D781CB7-0F66-4AA7-9E32-CE7280E731B3}"/>
              </a:ext>
            </a:extLst>
          </p:cNvPr>
          <p:cNvSpPr txBox="1"/>
          <p:nvPr/>
        </p:nvSpPr>
        <p:spPr>
          <a:xfrm>
            <a:off x="1506381" y="5179498"/>
            <a:ext cx="1949199" cy="646331"/>
          </a:xfrm>
          <a:prstGeom prst="rect">
            <a:avLst/>
          </a:prstGeom>
          <a:noFill/>
        </p:spPr>
        <p:txBody>
          <a:bodyPr wrap="square" rtlCol="0">
            <a:spAutoFit/>
          </a:bodyPr>
          <a:lstStyle/>
          <a:p>
            <a:pPr algn="ctr"/>
            <a:r>
              <a:rPr lang="en-US" sz="1200" dirty="0"/>
              <a:t>Direct students to capture feedback and respond immediately </a:t>
            </a:r>
            <a:endParaRPr lang="en-GB" sz="1200" dirty="0"/>
          </a:p>
        </p:txBody>
      </p:sp>
      <p:sp>
        <p:nvSpPr>
          <p:cNvPr id="23" name="TextBox 22">
            <a:extLst>
              <a:ext uri="{FF2B5EF4-FFF2-40B4-BE49-F238E27FC236}">
                <a16:creationId xmlns:a16="http://schemas.microsoft.com/office/drawing/2014/main" id="{48F63867-03FD-4E49-A9F0-B700DC478E10}"/>
              </a:ext>
            </a:extLst>
          </p:cNvPr>
          <p:cNvSpPr txBox="1"/>
          <p:nvPr/>
        </p:nvSpPr>
        <p:spPr>
          <a:xfrm>
            <a:off x="4231860" y="5161994"/>
            <a:ext cx="1949199" cy="646331"/>
          </a:xfrm>
          <a:prstGeom prst="rect">
            <a:avLst/>
          </a:prstGeom>
          <a:noFill/>
        </p:spPr>
        <p:txBody>
          <a:bodyPr wrap="square" rtlCol="0">
            <a:spAutoFit/>
          </a:bodyPr>
          <a:lstStyle/>
          <a:p>
            <a:pPr algn="ctr"/>
            <a:r>
              <a:rPr lang="en-US" sz="1200" dirty="0"/>
              <a:t>Students review and respond to in class WCF in depth</a:t>
            </a:r>
            <a:endParaRPr lang="en-GB" sz="1200" dirty="0"/>
          </a:p>
        </p:txBody>
      </p:sp>
      <p:sp>
        <p:nvSpPr>
          <p:cNvPr id="24" name="TextBox 23">
            <a:extLst>
              <a:ext uri="{FF2B5EF4-FFF2-40B4-BE49-F238E27FC236}">
                <a16:creationId xmlns:a16="http://schemas.microsoft.com/office/drawing/2014/main" id="{44A7CBD3-2BD7-4F7C-AE0D-81B748B4F090}"/>
              </a:ext>
            </a:extLst>
          </p:cNvPr>
          <p:cNvSpPr txBox="1"/>
          <p:nvPr/>
        </p:nvSpPr>
        <p:spPr>
          <a:xfrm>
            <a:off x="6750983" y="5156729"/>
            <a:ext cx="2276059" cy="646331"/>
          </a:xfrm>
          <a:prstGeom prst="rect">
            <a:avLst/>
          </a:prstGeom>
          <a:noFill/>
        </p:spPr>
        <p:txBody>
          <a:bodyPr wrap="square" rtlCol="0">
            <a:spAutoFit/>
          </a:bodyPr>
          <a:lstStyle/>
          <a:p>
            <a:pPr algn="ctr"/>
            <a:r>
              <a:rPr lang="en-US" sz="1200" dirty="0"/>
              <a:t>Performing/Writing/typing live models for students to see, glue in, </a:t>
            </a:r>
            <a:r>
              <a:rPr lang="en-US" sz="1200" dirty="0" err="1"/>
              <a:t>analyse</a:t>
            </a:r>
            <a:r>
              <a:rPr lang="en-US" sz="1200" dirty="0"/>
              <a:t>, &amp; build upon </a:t>
            </a:r>
            <a:endParaRPr lang="en-GB" sz="1200" dirty="0"/>
          </a:p>
        </p:txBody>
      </p:sp>
      <p:sp>
        <p:nvSpPr>
          <p:cNvPr id="27" name="TextBox 26">
            <a:extLst>
              <a:ext uri="{FF2B5EF4-FFF2-40B4-BE49-F238E27FC236}">
                <a16:creationId xmlns:a16="http://schemas.microsoft.com/office/drawing/2014/main" id="{7F626D18-EF53-4087-97A7-E811E5CA8A31}"/>
              </a:ext>
            </a:extLst>
          </p:cNvPr>
          <p:cNvSpPr txBox="1"/>
          <p:nvPr/>
        </p:nvSpPr>
        <p:spPr>
          <a:xfrm>
            <a:off x="9476462" y="5156728"/>
            <a:ext cx="2069703" cy="646331"/>
          </a:xfrm>
          <a:prstGeom prst="rect">
            <a:avLst/>
          </a:prstGeom>
          <a:noFill/>
        </p:spPr>
        <p:txBody>
          <a:bodyPr wrap="square" rtlCol="0">
            <a:spAutoFit/>
          </a:bodyPr>
          <a:lstStyle/>
          <a:p>
            <a:pPr algn="ctr"/>
            <a:r>
              <a:rPr lang="en-US" sz="1200" dirty="0"/>
              <a:t>Students self assessing after seeing live marking through the use of </a:t>
            </a:r>
            <a:r>
              <a:rPr lang="en-US" sz="1200" dirty="0" err="1"/>
              <a:t>visualisers</a:t>
            </a:r>
            <a:endParaRPr lang="en-GB" sz="1200" dirty="0"/>
          </a:p>
        </p:txBody>
      </p:sp>
      <p:sp>
        <p:nvSpPr>
          <p:cNvPr id="28" name="TextBox 27">
            <a:extLst>
              <a:ext uri="{FF2B5EF4-FFF2-40B4-BE49-F238E27FC236}">
                <a16:creationId xmlns:a16="http://schemas.microsoft.com/office/drawing/2014/main" id="{BDD83C0E-3E54-6E4B-9187-00DC9AB17A48}"/>
              </a:ext>
            </a:extLst>
          </p:cNvPr>
          <p:cNvSpPr txBox="1"/>
          <p:nvPr/>
        </p:nvSpPr>
        <p:spPr>
          <a:xfrm>
            <a:off x="85695" y="5056587"/>
            <a:ext cx="1192088" cy="92333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dirty="0"/>
              <a:t>Expected green pen reflection </a:t>
            </a:r>
            <a:endParaRPr lang="en-GB" dirty="0"/>
          </a:p>
        </p:txBody>
      </p:sp>
      <p:sp>
        <p:nvSpPr>
          <p:cNvPr id="29" name="TextBox 28">
            <a:extLst>
              <a:ext uri="{FF2B5EF4-FFF2-40B4-BE49-F238E27FC236}">
                <a16:creationId xmlns:a16="http://schemas.microsoft.com/office/drawing/2014/main" id="{4BEFA81B-27D3-1743-B302-A3F48A4C1BBE}"/>
              </a:ext>
            </a:extLst>
          </p:cNvPr>
          <p:cNvSpPr txBox="1"/>
          <p:nvPr/>
        </p:nvSpPr>
        <p:spPr>
          <a:xfrm>
            <a:off x="250952" y="6008493"/>
            <a:ext cx="868699" cy="307777"/>
          </a:xfrm>
          <a:prstGeom prst="rect">
            <a:avLst/>
          </a:prstGeom>
          <a:solidFill>
            <a:srgbClr val="FFFF00"/>
          </a:solidFill>
          <a:ln>
            <a:solidFill>
              <a:schemeClr val="accent1"/>
            </a:solidFill>
          </a:ln>
        </p:spPr>
        <p:txBody>
          <a:bodyPr wrap="none" rtlCol="0">
            <a:spAutoFit/>
          </a:bodyPr>
          <a:lstStyle/>
          <a:p>
            <a:r>
              <a:rPr lang="en-US" sz="1400" dirty="0"/>
              <a:t>Desirable</a:t>
            </a:r>
          </a:p>
        </p:txBody>
      </p:sp>
      <p:sp>
        <p:nvSpPr>
          <p:cNvPr id="2" name="TextBox 1">
            <a:extLst>
              <a:ext uri="{FF2B5EF4-FFF2-40B4-BE49-F238E27FC236}">
                <a16:creationId xmlns:a16="http://schemas.microsoft.com/office/drawing/2014/main" id="{1D0490E2-9B27-4494-83BD-72B175FDE768}"/>
              </a:ext>
            </a:extLst>
          </p:cNvPr>
          <p:cNvSpPr txBox="1"/>
          <p:nvPr/>
        </p:nvSpPr>
        <p:spPr>
          <a:xfrm>
            <a:off x="3173126" y="1320897"/>
            <a:ext cx="6743962" cy="369332"/>
          </a:xfrm>
          <a:prstGeom prst="rect">
            <a:avLst/>
          </a:prstGeom>
          <a:noFill/>
        </p:spPr>
        <p:txBody>
          <a:bodyPr wrap="none" rtlCol="0">
            <a:spAutoFit/>
          </a:bodyPr>
          <a:lstStyle/>
          <a:p>
            <a:r>
              <a:rPr lang="en-US" i="1" dirty="0"/>
              <a:t>The best form of feedback is feedback immediately given and actioned</a:t>
            </a:r>
            <a:endParaRPr lang="en-GB" i="1" dirty="0"/>
          </a:p>
        </p:txBody>
      </p:sp>
    </p:spTree>
    <p:extLst>
      <p:ext uri="{BB962C8B-B14F-4D97-AF65-F5344CB8AC3E}">
        <p14:creationId xmlns:p14="http://schemas.microsoft.com/office/powerpoint/2010/main" val="885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anim calcmode="lin" valueType="num">
                                      <p:cBhvr>
                                        <p:cTn id="42" dur="1000" fill="hold"/>
                                        <p:tgtEl>
                                          <p:spTgt spid="1028"/>
                                        </p:tgtEl>
                                        <p:attrNameLst>
                                          <p:attrName>ppt_x</p:attrName>
                                        </p:attrNameLst>
                                      </p:cBhvr>
                                      <p:tavLst>
                                        <p:tav tm="0">
                                          <p:val>
                                            <p:strVal val="#ppt_x"/>
                                          </p:val>
                                        </p:tav>
                                        <p:tav tm="100000">
                                          <p:val>
                                            <p:strVal val="#ppt_x"/>
                                          </p:val>
                                        </p:tav>
                                      </p:tavLst>
                                    </p:anim>
                                    <p:anim calcmode="lin" valueType="num">
                                      <p:cBhvr>
                                        <p:cTn id="43" dur="1000" fill="hold"/>
                                        <p:tgtEl>
                                          <p:spTgt spid="10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32"/>
                                        </p:tgtEl>
                                        <p:attrNameLst>
                                          <p:attrName>style.visibility</p:attrName>
                                        </p:attrNameLst>
                                      </p:cBhvr>
                                      <p:to>
                                        <p:strVal val="visible"/>
                                      </p:to>
                                    </p:set>
                                    <p:animEffect transition="in" filter="fade">
                                      <p:cBhvr>
                                        <p:cTn id="58" dur="1000"/>
                                        <p:tgtEl>
                                          <p:spTgt spid="1032"/>
                                        </p:tgtEl>
                                      </p:cBhvr>
                                    </p:animEffect>
                                    <p:anim calcmode="lin" valueType="num">
                                      <p:cBhvr>
                                        <p:cTn id="59" dur="1000" fill="hold"/>
                                        <p:tgtEl>
                                          <p:spTgt spid="1032"/>
                                        </p:tgtEl>
                                        <p:attrNameLst>
                                          <p:attrName>ppt_x</p:attrName>
                                        </p:attrNameLst>
                                      </p:cBhvr>
                                      <p:tavLst>
                                        <p:tav tm="0">
                                          <p:val>
                                            <p:strVal val="#ppt_x"/>
                                          </p:val>
                                        </p:tav>
                                        <p:tav tm="100000">
                                          <p:val>
                                            <p:strVal val="#ppt_x"/>
                                          </p:val>
                                        </p:tav>
                                      </p:tavLst>
                                    </p:anim>
                                    <p:anim calcmode="lin" valueType="num">
                                      <p:cBhvr>
                                        <p:cTn id="60" dur="1000" fill="hold"/>
                                        <p:tgtEl>
                                          <p:spTgt spid="10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8" grpId="0"/>
      <p:bldP spid="22" grpId="0"/>
      <p:bldP spid="23" grpId="0"/>
      <p:bldP spid="24"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46EA-3B7D-43A5-A6E9-B112FA5D044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8C87DF8-3778-46A2-921B-E390A608CED2}"/>
              </a:ext>
            </a:extLst>
          </p:cNvPr>
          <p:cNvSpPr>
            <a:spLocks noGrp="1"/>
          </p:cNvSpPr>
          <p:nvPr>
            <p:ph idx="1"/>
          </p:nvPr>
        </p:nvSpPr>
        <p:spPr/>
        <p:txBody>
          <a:bodyPr/>
          <a:lstStyle/>
          <a:p>
            <a:endParaRPr lang="en-GB"/>
          </a:p>
        </p:txBody>
      </p:sp>
      <p:pic>
        <p:nvPicPr>
          <p:cNvPr id="1026" name="id-11138103-D5DA-4B20-B94D-0AA9D11779D6" descr="Image.jpeg">
            <a:extLst>
              <a:ext uri="{FF2B5EF4-FFF2-40B4-BE49-F238E27FC236}">
                <a16:creationId xmlns:a16="http://schemas.microsoft.com/office/drawing/2014/main" id="{09E71326-5EED-402C-928A-03D39B823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1" y="-2666998"/>
            <a:ext cx="6858000" cy="121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D1CBDDB-DC60-4186-9C61-EEA8B4AC23F0}"/>
              </a:ext>
            </a:extLst>
          </p:cNvPr>
          <p:cNvSpPr txBox="1"/>
          <p:nvPr/>
        </p:nvSpPr>
        <p:spPr>
          <a:xfrm>
            <a:off x="327952" y="180459"/>
            <a:ext cx="3838038" cy="369332"/>
          </a:xfrm>
          <a:prstGeom prst="rect">
            <a:avLst/>
          </a:prstGeom>
          <a:solidFill>
            <a:srgbClr val="FFFF00"/>
          </a:solidFill>
          <a:ln>
            <a:solidFill>
              <a:srgbClr val="FF0000"/>
            </a:solidFill>
          </a:ln>
        </p:spPr>
        <p:txBody>
          <a:bodyPr wrap="none" rtlCol="0">
            <a:spAutoFit/>
          </a:bodyPr>
          <a:lstStyle/>
          <a:p>
            <a:r>
              <a:rPr lang="en-US" dirty="0"/>
              <a:t>LPA – Year 7 student (reading age 7:08)</a:t>
            </a:r>
            <a:endParaRPr lang="en-GB" dirty="0"/>
          </a:p>
        </p:txBody>
      </p:sp>
    </p:spTree>
    <p:extLst>
      <p:ext uri="{BB962C8B-B14F-4D97-AF65-F5344CB8AC3E}">
        <p14:creationId xmlns:p14="http://schemas.microsoft.com/office/powerpoint/2010/main" val="414053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6836-E9C5-4F39-9EEC-8F241B5B721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8C857B3-C072-41C4-9A1F-0EB127774C36}"/>
              </a:ext>
            </a:extLst>
          </p:cNvPr>
          <p:cNvSpPr>
            <a:spLocks noGrp="1"/>
          </p:cNvSpPr>
          <p:nvPr>
            <p:ph idx="1"/>
          </p:nvPr>
        </p:nvSpPr>
        <p:spPr/>
        <p:txBody>
          <a:bodyPr/>
          <a:lstStyle/>
          <a:p>
            <a:endParaRPr lang="en-GB"/>
          </a:p>
        </p:txBody>
      </p:sp>
      <p:pic>
        <p:nvPicPr>
          <p:cNvPr id="2050" name="id-B2BF4762-8BFC-409C-B1A8-C8086F34A3D2" descr="Image.jpeg">
            <a:extLst>
              <a:ext uri="{FF2B5EF4-FFF2-40B4-BE49-F238E27FC236}">
                <a16:creationId xmlns:a16="http://schemas.microsoft.com/office/drawing/2014/main" id="{90628995-8C1D-4EF7-8C24-337D9B8B4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800" y="0"/>
            <a:ext cx="6143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02A918-4B22-4C4E-BC75-843A4063EECC}"/>
              </a:ext>
            </a:extLst>
          </p:cNvPr>
          <p:cNvSpPr txBox="1"/>
          <p:nvPr/>
        </p:nvSpPr>
        <p:spPr>
          <a:xfrm>
            <a:off x="361508" y="191386"/>
            <a:ext cx="2272636" cy="923330"/>
          </a:xfrm>
          <a:prstGeom prst="rect">
            <a:avLst/>
          </a:prstGeom>
          <a:solidFill>
            <a:srgbClr val="FFFF00"/>
          </a:solidFill>
          <a:ln>
            <a:solidFill>
              <a:srgbClr val="FF0000"/>
            </a:solidFill>
          </a:ln>
        </p:spPr>
        <p:txBody>
          <a:bodyPr wrap="square" rtlCol="0">
            <a:spAutoFit/>
          </a:bodyPr>
          <a:lstStyle/>
          <a:p>
            <a:r>
              <a:rPr lang="en-US" dirty="0"/>
              <a:t>LPA – Year 7 student (reading age 7:08)</a:t>
            </a:r>
          </a:p>
          <a:p>
            <a:r>
              <a:rPr lang="en-US" dirty="0"/>
              <a:t>Redraft</a:t>
            </a:r>
            <a:endParaRPr lang="en-GB" dirty="0"/>
          </a:p>
        </p:txBody>
      </p:sp>
    </p:spTree>
    <p:extLst>
      <p:ext uri="{BB962C8B-B14F-4D97-AF65-F5344CB8AC3E}">
        <p14:creationId xmlns:p14="http://schemas.microsoft.com/office/powerpoint/2010/main" val="391609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EC249AF-3193-459C-B019-8577249EEE48}"/>
              </a:ext>
            </a:extLst>
          </p:cNvPr>
          <p:cNvSpPr txBox="1">
            <a:spLocks/>
          </p:cNvSpPr>
          <p:nvPr/>
        </p:nvSpPr>
        <p:spPr>
          <a:xfrm>
            <a:off x="1862575" y="172388"/>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Evidencing students’ responses to feedback</a:t>
            </a:r>
          </a:p>
        </p:txBody>
      </p:sp>
      <p:sp>
        <p:nvSpPr>
          <p:cNvPr id="10" name="Google Shape;103;p2">
            <a:extLst>
              <a:ext uri="{FF2B5EF4-FFF2-40B4-BE49-F238E27FC236}">
                <a16:creationId xmlns:a16="http://schemas.microsoft.com/office/drawing/2014/main" id="{CBBC382C-EF99-46BE-9071-A18C243B655C}"/>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11" name="Google Shape;104;p2">
            <a:extLst>
              <a:ext uri="{FF2B5EF4-FFF2-40B4-BE49-F238E27FC236}">
                <a16:creationId xmlns:a16="http://schemas.microsoft.com/office/drawing/2014/main" id="{5F2C99A2-592E-4CEF-AE0E-A06E2DC6B4F9}"/>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12" name="Google Shape;105;p2">
            <a:extLst>
              <a:ext uri="{FF2B5EF4-FFF2-40B4-BE49-F238E27FC236}">
                <a16:creationId xmlns:a16="http://schemas.microsoft.com/office/drawing/2014/main" id="{D12DAC4D-2616-46F7-A3F1-8BE9BC9AC8E8}"/>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13" name="Google Shape;106;p2">
            <a:extLst>
              <a:ext uri="{FF2B5EF4-FFF2-40B4-BE49-F238E27FC236}">
                <a16:creationId xmlns:a16="http://schemas.microsoft.com/office/drawing/2014/main" id="{2DD4720E-E54E-4AD2-9ECE-D9982E64D1C6}"/>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14" name="Google Shape;102;p2">
            <a:extLst>
              <a:ext uri="{FF2B5EF4-FFF2-40B4-BE49-F238E27FC236}">
                <a16:creationId xmlns:a16="http://schemas.microsoft.com/office/drawing/2014/main" id="{C41776CC-C8F4-4325-8821-F512409128B8}"/>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 name="Picture 14" descr="Logo, company name&#10;&#10;Description automatically generated">
            <a:extLst>
              <a:ext uri="{FF2B5EF4-FFF2-40B4-BE49-F238E27FC236}">
                <a16:creationId xmlns:a16="http://schemas.microsoft.com/office/drawing/2014/main" id="{A9907966-2387-4D99-AFCF-120D2DA4B1A2}"/>
              </a:ext>
            </a:extLst>
          </p:cNvPr>
          <p:cNvPicPr>
            <a:picLocks noChangeAspect="1"/>
          </p:cNvPicPr>
          <p:nvPr/>
        </p:nvPicPr>
        <p:blipFill>
          <a:blip r:embed="rId2"/>
          <a:stretch>
            <a:fillRect/>
          </a:stretch>
        </p:blipFill>
        <p:spPr>
          <a:xfrm>
            <a:off x="179512" y="172388"/>
            <a:ext cx="1380458" cy="873140"/>
          </a:xfrm>
          <a:prstGeom prst="rect">
            <a:avLst/>
          </a:prstGeom>
        </p:spPr>
      </p:pic>
      <p:sp>
        <p:nvSpPr>
          <p:cNvPr id="16" name="Text Box 20">
            <a:extLst>
              <a:ext uri="{FF2B5EF4-FFF2-40B4-BE49-F238E27FC236}">
                <a16:creationId xmlns:a16="http://schemas.microsoft.com/office/drawing/2014/main" id="{F7ECCA42-A6E5-4273-9662-A5D4207E1DCD}"/>
              </a:ext>
            </a:extLst>
          </p:cNvPr>
          <p:cNvSpPr txBox="1">
            <a:spLocks noChangeArrowheads="1"/>
          </p:cNvSpPr>
          <p:nvPr/>
        </p:nvSpPr>
        <p:spPr bwMode="auto">
          <a:xfrm>
            <a:off x="179512" y="1190236"/>
            <a:ext cx="1683063" cy="3749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UNIT OVERVIEW:</a:t>
            </a:r>
            <a:r>
              <a:rPr lang="en-GB" sz="2400" dirty="0">
                <a:effectLst/>
                <a:latin typeface="Calibri" panose="020F0502020204030204" pitchFamily="34" charset="0"/>
                <a:ea typeface="Calibri" panose="020F0502020204030204" pitchFamily="34" charset="0"/>
                <a:cs typeface="Times New Roman" panose="02020603050405020304" pitchFamily="18" charset="0"/>
              </a:rPr>
              <a:t> Parenting toddlers</a:t>
            </a:r>
          </a:p>
          <a:p>
            <a:pPr algn="ctr">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ENQUIRY: </a:t>
            </a:r>
          </a:p>
          <a:p>
            <a:pPr algn="ct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Is behaviour by nature or nurture?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5F5AFD0-6BA3-4001-849E-E0BB71CAC390}"/>
              </a:ext>
            </a:extLst>
          </p:cNvPr>
          <p:cNvGraphicFramePr>
            <a:graphicFrameLocks noGrp="1"/>
          </p:cNvGraphicFramePr>
          <p:nvPr>
            <p:extLst>
              <p:ext uri="{D42A27DB-BD31-4B8C-83A1-F6EECF244321}">
                <p14:modId xmlns:p14="http://schemas.microsoft.com/office/powerpoint/2010/main" val="517196994"/>
              </p:ext>
            </p:extLst>
          </p:nvPr>
        </p:nvGraphicFramePr>
        <p:xfrm>
          <a:off x="3523726" y="1123125"/>
          <a:ext cx="6283004" cy="5171895"/>
        </p:xfrm>
        <a:graphic>
          <a:graphicData uri="http://schemas.openxmlformats.org/drawingml/2006/table">
            <a:tbl>
              <a:tblPr firstRow="1" firstCol="1" bandRow="1"/>
              <a:tblGrid>
                <a:gridCol w="4416345">
                  <a:extLst>
                    <a:ext uri="{9D8B030D-6E8A-4147-A177-3AD203B41FA5}">
                      <a16:colId xmlns:a16="http://schemas.microsoft.com/office/drawing/2014/main" val="3181111973"/>
                    </a:ext>
                  </a:extLst>
                </a:gridCol>
                <a:gridCol w="273269">
                  <a:extLst>
                    <a:ext uri="{9D8B030D-6E8A-4147-A177-3AD203B41FA5}">
                      <a16:colId xmlns:a16="http://schemas.microsoft.com/office/drawing/2014/main" val="747613478"/>
                    </a:ext>
                  </a:extLst>
                </a:gridCol>
                <a:gridCol w="820261">
                  <a:extLst>
                    <a:ext uri="{9D8B030D-6E8A-4147-A177-3AD203B41FA5}">
                      <a16:colId xmlns:a16="http://schemas.microsoft.com/office/drawing/2014/main" val="1153620807"/>
                    </a:ext>
                  </a:extLst>
                </a:gridCol>
                <a:gridCol w="773129">
                  <a:extLst>
                    <a:ext uri="{9D8B030D-6E8A-4147-A177-3AD203B41FA5}">
                      <a16:colId xmlns:a16="http://schemas.microsoft.com/office/drawing/2014/main" val="147794680"/>
                    </a:ext>
                  </a:extLst>
                </a:gridCol>
              </a:tblGrid>
              <a:tr h="259208">
                <a:tc gridSpan="4">
                  <a:txBody>
                    <a:bodyPr/>
                    <a:lstStyle/>
                    <a:p>
                      <a:pPr>
                        <a:spcAft>
                          <a:spcPts val="0"/>
                        </a:spcAft>
                      </a:pPr>
                      <a:r>
                        <a:rPr lang="en-GB" sz="1800" b="1" dirty="0">
                          <a:effectLst/>
                          <a:latin typeface="+mn-lt"/>
                          <a:ea typeface="Calibri" panose="020F0502020204030204" pitchFamily="34" charset="0"/>
                          <a:cs typeface="Times New Roman" panose="02020603050405020304" pitchFamily="18" charset="0"/>
                        </a:rPr>
                        <a:t>Unit intention: </a:t>
                      </a:r>
                      <a:r>
                        <a:rPr lang="en-GB" sz="1800" dirty="0">
                          <a:effectLst/>
                          <a:latin typeface="+mn-lt"/>
                          <a:ea typeface="Calibri" panose="020F0502020204030204" pitchFamily="34" charset="0"/>
                          <a:cs typeface="Times New Roman" panose="02020603050405020304" pitchFamily="18" charset="0"/>
                        </a:rPr>
                        <a:t>To understand…</a:t>
                      </a: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48205189"/>
                  </a:ext>
                </a:extLst>
              </a:tr>
              <a:tr h="460815">
                <a:tc gridSpan="2">
                  <a:txBody>
                    <a:bodyPr/>
                    <a:lstStyle/>
                    <a:p>
                      <a:pPr>
                        <a:spcAft>
                          <a:spcPts val="0"/>
                        </a:spcAft>
                      </a:pPr>
                      <a:r>
                        <a:rPr lang="en-GB" sz="1800" b="1" dirty="0">
                          <a:effectLst/>
                          <a:latin typeface="+mn-lt"/>
                          <a:ea typeface="Calibri" panose="020F0502020204030204" pitchFamily="34" charset="0"/>
                          <a:cs typeface="Times New Roman" panose="02020603050405020304" pitchFamily="18" charset="0"/>
                        </a:rPr>
                        <a:t>Success criteria…</a:t>
                      </a:r>
                      <a:endParaRPr lang="en-GB" sz="1800" dirty="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3200">
                          <a:effectLst/>
                          <a:latin typeface="+mn-lt"/>
                          <a:ea typeface="Calibri" panose="020F0502020204030204" pitchFamily="34" charset="0"/>
                          <a:cs typeface="Times New Roman" panose="02020603050405020304" pitchFamily="18" charset="0"/>
                          <a:sym typeface="Wingdings 2" panose="05020102010507070707" pitchFamily="18" charset="2"/>
                        </a:rPr>
                        <a:t></a:t>
                      </a:r>
                      <a:endParaRPr lang="en-GB" sz="180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r>
                        <a:rPr lang="en-GB" sz="2800" dirty="0">
                          <a:effectLst/>
                          <a:latin typeface="+mn-lt"/>
                          <a:ea typeface="Calibri" panose="020F0502020204030204" pitchFamily="34" charset="0"/>
                          <a:cs typeface="Times New Roman" panose="02020603050405020304" pitchFamily="18" charset="0"/>
                        </a:rPr>
                        <a:t>X</a:t>
                      </a:r>
                      <a:endParaRPr lang="en-GB" sz="1800" dirty="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59318"/>
                  </a:ext>
                </a:extLst>
              </a:tr>
              <a:tr h="259208">
                <a:tc gridSpan="2">
                  <a:txBody>
                    <a:bodyPr/>
                    <a:lstStyle/>
                    <a:p>
                      <a:pPr>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endParaRPr lang="en-GB" sz="180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866862"/>
                  </a:ext>
                </a:extLst>
              </a:tr>
              <a:tr h="4135575">
                <a:tc>
                  <a:txBody>
                    <a:bodyPr/>
                    <a:lstStyle/>
                    <a:p>
                      <a:pPr>
                        <a:spcAft>
                          <a:spcPts val="0"/>
                        </a:spcAft>
                      </a:pPr>
                      <a:r>
                        <a:rPr lang="en-GB" sz="2400" b="1" dirty="0">
                          <a:effectLst/>
                          <a:highlight>
                            <a:srgbClr val="FFFF00"/>
                          </a:highlight>
                          <a:latin typeface="+mn-lt"/>
                          <a:ea typeface="Calibri" panose="020F0502020204030204" pitchFamily="34" charset="0"/>
                          <a:cs typeface="Times New Roman" panose="02020603050405020304" pitchFamily="18" charset="0"/>
                        </a:rPr>
                        <a:t>Topic Sequence</a:t>
                      </a:r>
                      <a:endParaRPr lang="en-GB" sz="1800" dirty="0">
                        <a:effectLst/>
                        <a:latin typeface="+mn-lt"/>
                        <a:ea typeface="Calibri" panose="020F0502020204030204" pitchFamily="34" charset="0"/>
                        <a:cs typeface="Times New Roman" panose="02020603050405020304" pitchFamily="18" charset="0"/>
                      </a:endParaRPr>
                    </a:p>
                    <a:p>
                      <a:pPr marL="457200">
                        <a:spcAft>
                          <a:spcPts val="0"/>
                        </a:spcAft>
                      </a:pPr>
                      <a:r>
                        <a:rPr lang="en-GB" sz="1600" dirty="0">
                          <a:effectLst/>
                          <a:highlight>
                            <a:srgbClr val="FFFF00"/>
                          </a:highlight>
                          <a:latin typeface="+mn-lt"/>
                          <a:ea typeface="Calibri" panose="020F0502020204030204" pitchFamily="34" charset="0"/>
                          <a:cs typeface="Times New Roman" panose="02020603050405020304" pitchFamily="18" charset="0"/>
                        </a:rPr>
                        <a:t> </a:t>
                      </a:r>
                      <a:endParaRPr lang="en-GB" sz="18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800" dirty="0">
                          <a:solidFill>
                            <a:srgbClr val="000000"/>
                          </a:solidFill>
                          <a:effectLst/>
                          <a:latin typeface="+mn-lt"/>
                          <a:ea typeface="Calibri" panose="020F0502020204030204" pitchFamily="34" charset="0"/>
                          <a:cs typeface="Times New Roman" panose="02020603050405020304" pitchFamily="18" charset="0"/>
                        </a:rPr>
                        <a:t>Mother is always right</a:t>
                      </a:r>
                    </a:p>
                    <a:p>
                      <a:pPr marL="342900" lvl="0" indent="-342900">
                        <a:lnSpc>
                          <a:spcPct val="115000"/>
                        </a:lnSpc>
                        <a:spcAft>
                          <a:spcPts val="0"/>
                        </a:spcAft>
                        <a:buFont typeface="+mj-lt"/>
                        <a:buAutoNum type="arabicPeriod"/>
                      </a:pPr>
                      <a:r>
                        <a:rPr lang="en-GB" sz="1800" dirty="0">
                          <a:solidFill>
                            <a:srgbClr val="000000"/>
                          </a:solidFill>
                          <a:effectLst/>
                          <a:latin typeface="+mn-lt"/>
                          <a:ea typeface="Calibri" panose="020F0502020204030204" pitchFamily="34" charset="0"/>
                          <a:cs typeface="Times New Roman" panose="02020603050405020304" pitchFamily="18" charset="0"/>
                        </a:rPr>
                        <a:t>Sharing is caring</a:t>
                      </a:r>
                    </a:p>
                    <a:p>
                      <a:pPr marL="342900" lvl="0" indent="-342900">
                        <a:lnSpc>
                          <a:spcPct val="115000"/>
                        </a:lnSpc>
                        <a:spcAft>
                          <a:spcPts val="0"/>
                        </a:spcAft>
                        <a:buFont typeface="+mj-lt"/>
                        <a:buAutoNum type="arabicPeriod"/>
                      </a:pPr>
                      <a:r>
                        <a:rPr lang="en-GB" sz="1800" dirty="0">
                          <a:solidFill>
                            <a:srgbClr val="000000"/>
                          </a:solidFill>
                          <a:effectLst/>
                          <a:latin typeface="+mn-lt"/>
                          <a:ea typeface="Calibri" panose="020F0502020204030204" pitchFamily="34" charset="0"/>
                          <a:cs typeface="Times New Roman" panose="02020603050405020304" pitchFamily="18" charset="0"/>
                        </a:rPr>
                        <a:t>Don’t hit people, especially your older brother</a:t>
                      </a:r>
                    </a:p>
                    <a:p>
                      <a:pPr marL="342900" lvl="0" indent="-342900">
                        <a:lnSpc>
                          <a:spcPct val="115000"/>
                        </a:lnSpc>
                        <a:spcAft>
                          <a:spcPts val="0"/>
                        </a:spcAft>
                        <a:buFont typeface="+mj-lt"/>
                        <a:buAutoNum type="arabicPeriod"/>
                      </a:pPr>
                      <a:r>
                        <a:rPr lang="en-GB" sz="1800" dirty="0">
                          <a:solidFill>
                            <a:srgbClr val="000000"/>
                          </a:solidFill>
                          <a:effectLst/>
                          <a:latin typeface="+mn-lt"/>
                          <a:ea typeface="Calibri" panose="020F0502020204030204" pitchFamily="34" charset="0"/>
                          <a:cs typeface="Times New Roman" panose="02020603050405020304" pitchFamily="18" charset="0"/>
                        </a:rPr>
                        <a:t>Be grateful for the little things</a:t>
                      </a:r>
                    </a:p>
                    <a:p>
                      <a:pPr marL="342900" lvl="0" indent="-342900">
                        <a:lnSpc>
                          <a:spcPct val="115000"/>
                        </a:lnSpc>
                        <a:spcAft>
                          <a:spcPts val="0"/>
                        </a:spcAft>
                        <a:buFont typeface="+mj-lt"/>
                        <a:buAutoNum type="arabicPeriod"/>
                      </a:pPr>
                      <a:r>
                        <a:rPr lang="en-GB" sz="1800" dirty="0">
                          <a:solidFill>
                            <a:srgbClr val="000000"/>
                          </a:solidFill>
                          <a:effectLst/>
                          <a:latin typeface="+mn-lt"/>
                          <a:ea typeface="Calibri" panose="020F0502020204030204" pitchFamily="34" charset="0"/>
                          <a:cs typeface="Times New Roman" panose="02020603050405020304" pitchFamily="18" charset="0"/>
                        </a:rPr>
                        <a:t>Crying does not work</a:t>
                      </a:r>
                    </a:p>
                    <a:p>
                      <a:pPr marL="342900" lvl="0" indent="-342900">
                        <a:lnSpc>
                          <a:spcPct val="115000"/>
                        </a:lnSpc>
                        <a:spcAft>
                          <a:spcPts val="0"/>
                        </a:spcAft>
                        <a:buFont typeface="+mj-lt"/>
                        <a:buAutoNum type="arabicPeriod"/>
                      </a:pPr>
                      <a:r>
                        <a:rPr lang="en-US" sz="1800" dirty="0">
                          <a:solidFill>
                            <a:srgbClr val="000000"/>
                          </a:solidFill>
                          <a:effectLst/>
                          <a:latin typeface="+mn-lt"/>
                          <a:ea typeface="Calibri" panose="020F0502020204030204" pitchFamily="34" charset="0"/>
                          <a:cs typeface="Times New Roman" panose="02020603050405020304" pitchFamily="18" charset="0"/>
                        </a:rPr>
                        <a:t>A</a:t>
                      </a:r>
                      <a:r>
                        <a:rPr lang="en-GB" sz="1800" dirty="0" err="1">
                          <a:solidFill>
                            <a:srgbClr val="000000"/>
                          </a:solidFill>
                          <a:effectLst/>
                          <a:latin typeface="+mn-lt"/>
                          <a:ea typeface="Calibri" panose="020F0502020204030204" pitchFamily="34" charset="0"/>
                          <a:cs typeface="Times New Roman" panose="02020603050405020304" pitchFamily="18" charset="0"/>
                        </a:rPr>
                        <a:t>pologise</a:t>
                      </a:r>
                      <a:r>
                        <a:rPr lang="en-GB" sz="1800" dirty="0">
                          <a:solidFill>
                            <a:srgbClr val="000000"/>
                          </a:solidFill>
                          <a:effectLst/>
                          <a:latin typeface="+mn-lt"/>
                          <a:ea typeface="Calibri" panose="020F0502020204030204" pitchFamily="34" charset="0"/>
                          <a:cs typeface="Times New Roman" panose="02020603050405020304" pitchFamily="18" charset="0"/>
                        </a:rPr>
                        <a:t> and mean it</a:t>
                      </a:r>
                    </a:p>
                    <a:p>
                      <a:pPr marL="342900" lvl="0" indent="-342900">
                        <a:lnSpc>
                          <a:spcPct val="115000"/>
                        </a:lnSpc>
                        <a:spcAft>
                          <a:spcPts val="0"/>
                        </a:spcAft>
                        <a:buFont typeface="+mj-lt"/>
                        <a:buAutoNum type="arabicPeriod"/>
                      </a:pPr>
                      <a:r>
                        <a:rPr lang="en-US" sz="1800" dirty="0">
                          <a:solidFill>
                            <a:srgbClr val="000000"/>
                          </a:solidFill>
                          <a:effectLst/>
                          <a:latin typeface="+mn-lt"/>
                          <a:ea typeface="Calibri" panose="020F0502020204030204" pitchFamily="34" charset="0"/>
                          <a:cs typeface="Times New Roman" panose="02020603050405020304" pitchFamily="18" charset="0"/>
                        </a:rPr>
                        <a:t>N</a:t>
                      </a:r>
                      <a:r>
                        <a:rPr lang="en-GB" sz="1800" dirty="0">
                          <a:solidFill>
                            <a:srgbClr val="000000"/>
                          </a:solidFill>
                          <a:effectLst/>
                          <a:latin typeface="+mn-lt"/>
                          <a:ea typeface="Calibri" panose="020F0502020204030204" pitchFamily="34" charset="0"/>
                          <a:cs typeface="Times New Roman" panose="02020603050405020304" pitchFamily="18" charset="0"/>
                        </a:rPr>
                        <a:t>o right now does not mean no forever</a:t>
                      </a:r>
                    </a:p>
                    <a:p>
                      <a:pPr marL="342900" lvl="0" indent="-342900">
                        <a:lnSpc>
                          <a:spcPct val="115000"/>
                        </a:lnSpc>
                        <a:spcAft>
                          <a:spcPts val="0"/>
                        </a:spcAft>
                        <a:buFont typeface="+mj-lt"/>
                        <a:buAutoNum type="arabicPeriod"/>
                      </a:pPr>
                      <a:r>
                        <a:rPr lang="en-US" sz="1800" dirty="0">
                          <a:solidFill>
                            <a:srgbClr val="000000"/>
                          </a:solidFill>
                          <a:effectLst/>
                          <a:latin typeface="+mn-lt"/>
                          <a:ea typeface="Calibri" panose="020F0502020204030204" pitchFamily="34" charset="0"/>
                          <a:cs typeface="Times New Roman" panose="02020603050405020304" pitchFamily="18" charset="0"/>
                        </a:rPr>
                        <a:t>T</a:t>
                      </a:r>
                      <a:r>
                        <a:rPr lang="en-GB" sz="1800" dirty="0" err="1">
                          <a:solidFill>
                            <a:srgbClr val="000000"/>
                          </a:solidFill>
                          <a:effectLst/>
                          <a:latin typeface="+mn-lt"/>
                          <a:ea typeface="Calibri" panose="020F0502020204030204" pitchFamily="34" charset="0"/>
                          <a:cs typeface="Times New Roman" panose="02020603050405020304" pitchFamily="18" charset="0"/>
                        </a:rPr>
                        <a:t>ry</a:t>
                      </a:r>
                      <a:r>
                        <a:rPr lang="en-GB" sz="1800" dirty="0">
                          <a:solidFill>
                            <a:srgbClr val="000000"/>
                          </a:solidFill>
                          <a:effectLst/>
                          <a:latin typeface="+mn-lt"/>
                          <a:ea typeface="Calibri" panose="020F0502020204030204" pitchFamily="34" charset="0"/>
                          <a:cs typeface="Times New Roman" panose="02020603050405020304" pitchFamily="18" charset="0"/>
                        </a:rPr>
                        <a:t>, fail and try again</a:t>
                      </a:r>
                    </a:p>
                    <a:p>
                      <a:pPr marL="342900" lvl="0" indent="-342900">
                        <a:lnSpc>
                          <a:spcPct val="115000"/>
                        </a:lnSpc>
                        <a:spcAft>
                          <a:spcPts val="0"/>
                        </a:spcAft>
                        <a:buFont typeface="+mj-lt"/>
                        <a:buAutoNum type="arabicPeriod"/>
                      </a:pPr>
                      <a:r>
                        <a:rPr lang="en-US" sz="1800" dirty="0">
                          <a:solidFill>
                            <a:srgbClr val="000000"/>
                          </a:solidFill>
                          <a:effectLst/>
                          <a:latin typeface="+mn-lt"/>
                          <a:ea typeface="Calibri" panose="020F0502020204030204" pitchFamily="34" charset="0"/>
                          <a:cs typeface="Times New Roman" panose="02020603050405020304" pitchFamily="18" charset="0"/>
                        </a:rPr>
                        <a:t>A</a:t>
                      </a:r>
                      <a:r>
                        <a:rPr lang="en-GB" sz="1800" dirty="0" err="1">
                          <a:solidFill>
                            <a:srgbClr val="000000"/>
                          </a:solidFill>
                          <a:effectLst/>
                          <a:latin typeface="+mn-lt"/>
                          <a:ea typeface="Calibri" panose="020F0502020204030204" pitchFamily="34" charset="0"/>
                          <a:cs typeface="Times New Roman" panose="02020603050405020304" pitchFamily="18" charset="0"/>
                        </a:rPr>
                        <a:t>ssessment</a:t>
                      </a:r>
                      <a:endParaRPr lang="en-GB" sz="1800" dirty="0">
                        <a:solidFill>
                          <a:srgbClr val="000000"/>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a:solidFill>
                            <a:srgbClr val="000000"/>
                          </a:solidFill>
                          <a:effectLst/>
                          <a:latin typeface="+mn-lt"/>
                          <a:ea typeface="Calibri" panose="020F0502020204030204" pitchFamily="34" charset="0"/>
                          <a:cs typeface="Times New Roman" panose="02020603050405020304" pitchFamily="18" charset="0"/>
                        </a:rPr>
                        <a:t>End of unit </a:t>
                      </a:r>
                      <a:r>
                        <a:rPr lang="en-GB" sz="1800" dirty="0">
                          <a:solidFill>
                            <a:srgbClr val="000000"/>
                          </a:solidFill>
                          <a:effectLst/>
                          <a:latin typeface="+mn-lt"/>
                          <a:ea typeface="Calibri" panose="020F0502020204030204" pitchFamily="34" charset="0"/>
                          <a:cs typeface="Times New Roman" panose="02020603050405020304" pitchFamily="18" charset="0"/>
                        </a:rPr>
                        <a:t>evaluation</a:t>
                      </a: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spcAft>
                          <a:spcPts val="0"/>
                        </a:spcAft>
                      </a:pPr>
                      <a:r>
                        <a:rPr lang="en-GB" sz="1800" b="1" dirty="0">
                          <a:effectLst/>
                          <a:highlight>
                            <a:srgbClr val="FFFF00"/>
                          </a:highlight>
                          <a:latin typeface="+mn-lt"/>
                          <a:ea typeface="Calibri" panose="020F0502020204030204" pitchFamily="34" charset="0"/>
                          <a:cs typeface="Calibri" panose="020F0502020204030204" pitchFamily="34" charset="0"/>
                        </a:rPr>
                        <a:t>Recommended reading: </a:t>
                      </a:r>
                      <a:endParaRPr lang="en-GB" sz="1800" dirty="0">
                        <a:effectLst/>
                        <a:latin typeface="+mn-lt"/>
                        <a:ea typeface="Calibri" panose="020F0502020204030204" pitchFamily="34" charset="0"/>
                        <a:cs typeface="Times New Roman" panose="02020603050405020304" pitchFamily="18" charset="0"/>
                      </a:endParaRPr>
                    </a:p>
                    <a:p>
                      <a:pPr>
                        <a:spcAft>
                          <a:spcPts val="0"/>
                        </a:spcAft>
                      </a:pPr>
                      <a:r>
                        <a:rPr lang="en-GB" sz="1800" b="1" dirty="0">
                          <a:effectLst/>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a:p>
                      <a:pPr>
                        <a:spcAft>
                          <a:spcPts val="0"/>
                        </a:spcAft>
                      </a:pPr>
                      <a:r>
                        <a:rPr lang="en-GB" sz="1600" dirty="0">
                          <a:effectLst/>
                          <a:highlight>
                            <a:srgbClr val="FFFF00"/>
                          </a:highligh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cs typeface="Times New Roman" panose="02020603050405020304" pitchFamily="18" charset="0"/>
                      </a:endParaRPr>
                    </a:p>
                    <a:p>
                      <a:pPr>
                        <a:spcAft>
                          <a:spcPts val="0"/>
                        </a:spcAft>
                      </a:pPr>
                      <a:r>
                        <a:rPr lang="en-GB" sz="1800" b="1" dirty="0">
                          <a:effectLst/>
                          <a:highlight>
                            <a:srgbClr val="FFFF00"/>
                          </a:highlight>
                          <a:latin typeface="+mn-lt"/>
                          <a:ea typeface="Calibri" panose="020F0502020204030204" pitchFamily="34" charset="0"/>
                          <a:cs typeface="Times New Roman" panose="02020603050405020304" pitchFamily="18" charset="0"/>
                        </a:rPr>
                        <a:t>Places to visit:</a:t>
                      </a:r>
                      <a:endParaRPr lang="en-GB" sz="1800" dirty="0">
                        <a:effectLst/>
                        <a:latin typeface="+mn-lt"/>
                        <a:ea typeface="Calibri" panose="020F0502020204030204" pitchFamily="34" charset="0"/>
                        <a:cs typeface="Times New Roman" panose="02020603050405020304" pitchFamily="18" charset="0"/>
                      </a:endParaRPr>
                    </a:p>
                    <a:p>
                      <a:pPr>
                        <a:spcAft>
                          <a:spcPts val="0"/>
                        </a:spcAft>
                      </a:pPr>
                      <a:r>
                        <a:rPr lang="en-GB" sz="1800" b="1" dirty="0">
                          <a:effectLst/>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a:txBody>
                  <a:tcPr marL="29085" marR="290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074040"/>
                  </a:ext>
                </a:extLst>
              </a:tr>
            </a:tbl>
          </a:graphicData>
        </a:graphic>
      </p:graphicFrame>
      <p:pic>
        <p:nvPicPr>
          <p:cNvPr id="2050" name="Picture 2" descr="White Background Images for Desktop or Mobile | Cool Backgrounds">
            <a:extLst>
              <a:ext uri="{FF2B5EF4-FFF2-40B4-BE49-F238E27FC236}">
                <a16:creationId xmlns:a16="http://schemas.microsoft.com/office/drawing/2014/main" id="{1DD1CBB2-15A6-4999-9DB5-90ECE4284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87972" y="1729725"/>
            <a:ext cx="5199362" cy="39586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099F9DF5-4FC3-487F-B5C2-79986D5BBB8B}"/>
              </a:ext>
            </a:extLst>
          </p:cNvPr>
          <p:cNvGrpSpPr/>
          <p:nvPr/>
        </p:nvGrpSpPr>
        <p:grpSpPr>
          <a:xfrm>
            <a:off x="8929617" y="1351060"/>
            <a:ext cx="1067668" cy="953975"/>
            <a:chOff x="1406065" y="2595309"/>
            <a:chExt cx="1407241" cy="2030452"/>
          </a:xfrm>
        </p:grpSpPr>
        <p:sp>
          <p:nvSpPr>
            <p:cNvPr id="18" name="TextBox 17">
              <a:extLst>
                <a:ext uri="{FF2B5EF4-FFF2-40B4-BE49-F238E27FC236}">
                  <a16:creationId xmlns:a16="http://schemas.microsoft.com/office/drawing/2014/main" id="{2A6CD389-01ED-49C9-B5C5-9713CA65706B}"/>
                </a:ext>
              </a:extLst>
            </p:cNvPr>
            <p:cNvSpPr txBox="1"/>
            <p:nvPr/>
          </p:nvSpPr>
          <p:spPr>
            <a:xfrm>
              <a:off x="1406065" y="3446625"/>
              <a:ext cx="1407241" cy="1179136"/>
            </a:xfrm>
            <a:prstGeom prst="rect">
              <a:avLst/>
            </a:prstGeom>
            <a:noFill/>
          </p:spPr>
          <p:txBody>
            <a:bodyPr wrap="square" rtlCol="0">
              <a:spAutoFit/>
            </a:bodyPr>
            <a:lstStyle/>
            <a:p>
              <a:pPr algn="ctr"/>
              <a:r>
                <a:rPr lang="en-US" sz="1000" dirty="0">
                  <a:solidFill>
                    <a:schemeClr val="bg1">
                      <a:lumMod val="50000"/>
                    </a:schemeClr>
                  </a:solidFill>
                </a:rPr>
                <a:t>Self </a:t>
              </a:r>
            </a:p>
            <a:p>
              <a:pPr algn="ctr"/>
              <a:r>
                <a:rPr lang="en-US" sz="1000" dirty="0">
                  <a:solidFill>
                    <a:schemeClr val="bg1">
                      <a:lumMod val="50000"/>
                    </a:schemeClr>
                  </a:solidFill>
                </a:rPr>
                <a:t>Assessment</a:t>
              </a:r>
            </a:p>
            <a:p>
              <a:pPr algn="ctr"/>
              <a:r>
                <a:rPr lang="en-US" sz="1000" dirty="0">
                  <a:solidFill>
                    <a:schemeClr val="bg1">
                      <a:lumMod val="50000"/>
                    </a:schemeClr>
                  </a:solidFill>
                </a:rPr>
                <a:t> </a:t>
              </a:r>
              <a:endParaRPr lang="en-GB" sz="1000" dirty="0">
                <a:solidFill>
                  <a:schemeClr val="bg1">
                    <a:lumMod val="50000"/>
                  </a:schemeClr>
                </a:solidFill>
              </a:endParaRPr>
            </a:p>
          </p:txBody>
        </p:sp>
        <p:pic>
          <p:nvPicPr>
            <p:cNvPr id="19" name="Picture 18" descr="Mirror free icon">
              <a:extLst>
                <a:ext uri="{FF2B5EF4-FFF2-40B4-BE49-F238E27FC236}">
                  <a16:creationId xmlns:a16="http://schemas.microsoft.com/office/drawing/2014/main" id="{317892FA-0546-4F38-A410-5F4F57C93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337" y="2595309"/>
              <a:ext cx="700509" cy="8513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11664034-E747-43C6-B6BF-1C62093B6B5B}"/>
              </a:ext>
            </a:extLst>
          </p:cNvPr>
          <p:cNvGrpSpPr/>
          <p:nvPr/>
        </p:nvGrpSpPr>
        <p:grpSpPr>
          <a:xfrm>
            <a:off x="7211951" y="3445926"/>
            <a:ext cx="1581354" cy="868801"/>
            <a:chOff x="5043417" y="2300356"/>
            <a:chExt cx="1902012" cy="1301731"/>
          </a:xfrm>
        </p:grpSpPr>
        <p:sp>
          <p:nvSpPr>
            <p:cNvPr id="21" name="TextBox 20">
              <a:extLst>
                <a:ext uri="{FF2B5EF4-FFF2-40B4-BE49-F238E27FC236}">
                  <a16:creationId xmlns:a16="http://schemas.microsoft.com/office/drawing/2014/main" id="{25FEBE87-CF83-4D19-BFA5-ADF07B38A62E}"/>
                </a:ext>
              </a:extLst>
            </p:cNvPr>
            <p:cNvSpPr txBox="1"/>
            <p:nvPr/>
          </p:nvSpPr>
          <p:spPr>
            <a:xfrm>
              <a:off x="5043417" y="2956486"/>
              <a:ext cx="1902012" cy="645601"/>
            </a:xfrm>
            <a:prstGeom prst="rect">
              <a:avLst/>
            </a:prstGeom>
            <a:noFill/>
          </p:spPr>
          <p:txBody>
            <a:bodyPr wrap="square" rtlCol="0">
              <a:spAutoFit/>
            </a:bodyPr>
            <a:lstStyle/>
            <a:p>
              <a:pPr algn="ctr"/>
              <a:r>
                <a:rPr lang="en-US" sz="1050" dirty="0">
                  <a:solidFill>
                    <a:schemeClr val="bg1">
                      <a:lumMod val="50000"/>
                    </a:schemeClr>
                  </a:solidFill>
                </a:rPr>
                <a:t>Mid assessment point. Whole class feedback </a:t>
              </a:r>
              <a:endParaRPr lang="en-GB" sz="1050" dirty="0">
                <a:solidFill>
                  <a:schemeClr val="bg1">
                    <a:lumMod val="50000"/>
                  </a:schemeClr>
                </a:solidFill>
              </a:endParaRPr>
            </a:p>
          </p:txBody>
        </p:sp>
        <p:pic>
          <p:nvPicPr>
            <p:cNvPr id="22" name="Picture 21" descr="Predictive models free icon">
              <a:extLst>
                <a:ext uri="{FF2B5EF4-FFF2-40B4-BE49-F238E27FC236}">
                  <a16:creationId xmlns:a16="http://schemas.microsoft.com/office/drawing/2014/main" id="{5E24FB30-7223-4993-AFAE-A0EB2FCDF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636" y="2300356"/>
              <a:ext cx="640060" cy="6400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921EDDB4-A81E-44CC-99E3-144A0EB21816}"/>
              </a:ext>
            </a:extLst>
          </p:cNvPr>
          <p:cNvGrpSpPr/>
          <p:nvPr/>
        </p:nvGrpSpPr>
        <p:grpSpPr>
          <a:xfrm>
            <a:off x="9047287" y="3815855"/>
            <a:ext cx="1455796" cy="946093"/>
            <a:chOff x="2779717" y="2243910"/>
            <a:chExt cx="3137927" cy="2178399"/>
          </a:xfrm>
        </p:grpSpPr>
        <p:sp>
          <p:nvSpPr>
            <p:cNvPr id="24" name="TextBox 23">
              <a:extLst>
                <a:ext uri="{FF2B5EF4-FFF2-40B4-BE49-F238E27FC236}">
                  <a16:creationId xmlns:a16="http://schemas.microsoft.com/office/drawing/2014/main" id="{91B05C9A-A505-48A7-A4DC-380402338125}"/>
                </a:ext>
              </a:extLst>
            </p:cNvPr>
            <p:cNvSpPr txBox="1"/>
            <p:nvPr/>
          </p:nvSpPr>
          <p:spPr>
            <a:xfrm>
              <a:off x="2779717" y="3093568"/>
              <a:ext cx="3137927" cy="1328741"/>
            </a:xfrm>
            <a:prstGeom prst="rect">
              <a:avLst/>
            </a:prstGeom>
            <a:noFill/>
          </p:spPr>
          <p:txBody>
            <a:bodyPr wrap="square" rtlCol="0">
              <a:spAutoFit/>
            </a:bodyPr>
            <a:lstStyle/>
            <a:p>
              <a:pPr algn="ctr"/>
              <a:r>
                <a:rPr lang="en-US" sz="1050" dirty="0">
                  <a:solidFill>
                    <a:schemeClr val="bg1">
                      <a:lumMod val="50000"/>
                    </a:schemeClr>
                  </a:solidFill>
                </a:rPr>
                <a:t>Worked examples/model answers</a:t>
              </a:r>
              <a:endParaRPr lang="en-GB" sz="1050" dirty="0">
                <a:solidFill>
                  <a:schemeClr val="bg1">
                    <a:lumMod val="50000"/>
                  </a:schemeClr>
                </a:solidFill>
              </a:endParaRPr>
            </a:p>
          </p:txBody>
        </p:sp>
        <p:pic>
          <p:nvPicPr>
            <p:cNvPr id="25" name="Picture 6" descr="3d modeling free icon">
              <a:extLst>
                <a:ext uri="{FF2B5EF4-FFF2-40B4-BE49-F238E27FC236}">
                  <a16:creationId xmlns:a16="http://schemas.microsoft.com/office/drawing/2014/main" id="{C5E0678E-731B-47AB-8EBB-E27BF839F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171" y="2243910"/>
              <a:ext cx="835616" cy="8356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8B8308A1-A9A3-495E-84D4-52B25F06DAFB}"/>
              </a:ext>
            </a:extLst>
          </p:cNvPr>
          <p:cNvGrpSpPr/>
          <p:nvPr/>
        </p:nvGrpSpPr>
        <p:grpSpPr>
          <a:xfrm>
            <a:off x="10550269" y="4985519"/>
            <a:ext cx="1204703" cy="747059"/>
            <a:chOff x="7063357" y="2357301"/>
            <a:chExt cx="1499674" cy="1367529"/>
          </a:xfrm>
        </p:grpSpPr>
        <p:sp>
          <p:nvSpPr>
            <p:cNvPr id="27" name="TextBox 26">
              <a:extLst>
                <a:ext uri="{FF2B5EF4-FFF2-40B4-BE49-F238E27FC236}">
                  <a16:creationId xmlns:a16="http://schemas.microsoft.com/office/drawing/2014/main" id="{88138801-12F3-44A2-ACD2-251E1923DB0F}"/>
                </a:ext>
              </a:extLst>
            </p:cNvPr>
            <p:cNvSpPr txBox="1"/>
            <p:nvPr/>
          </p:nvSpPr>
          <p:spPr>
            <a:xfrm>
              <a:off x="7063357" y="2964240"/>
              <a:ext cx="1499674" cy="760590"/>
            </a:xfrm>
            <a:prstGeom prst="rect">
              <a:avLst/>
            </a:prstGeom>
            <a:noFill/>
          </p:spPr>
          <p:txBody>
            <a:bodyPr wrap="square" rtlCol="0">
              <a:spAutoFit/>
            </a:bodyPr>
            <a:lstStyle/>
            <a:p>
              <a:pPr algn="ctr"/>
              <a:r>
                <a:rPr lang="en-US" sz="1050" dirty="0">
                  <a:solidFill>
                    <a:schemeClr val="bg1">
                      <a:lumMod val="50000"/>
                    </a:schemeClr>
                  </a:solidFill>
                </a:rPr>
                <a:t>Peer </a:t>
              </a:r>
            </a:p>
            <a:p>
              <a:pPr algn="ctr"/>
              <a:r>
                <a:rPr lang="en-US" sz="1050" dirty="0">
                  <a:solidFill>
                    <a:schemeClr val="bg1">
                      <a:lumMod val="50000"/>
                    </a:schemeClr>
                  </a:solidFill>
                </a:rPr>
                <a:t>assessment </a:t>
              </a:r>
              <a:endParaRPr lang="en-GB" sz="1050" dirty="0">
                <a:solidFill>
                  <a:schemeClr val="bg1">
                    <a:lumMod val="50000"/>
                  </a:schemeClr>
                </a:solidFill>
              </a:endParaRPr>
            </a:p>
          </p:txBody>
        </p:sp>
        <p:pic>
          <p:nvPicPr>
            <p:cNvPr id="28" name="Picture 12" descr="Peer to peer premium icon">
              <a:extLst>
                <a:ext uri="{FF2B5EF4-FFF2-40B4-BE49-F238E27FC236}">
                  <a16:creationId xmlns:a16="http://schemas.microsoft.com/office/drawing/2014/main" id="{0FD04582-7ED3-4530-8DA4-04ADD0241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505" y="2357301"/>
              <a:ext cx="678819" cy="67881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643E44F9-6DA4-4909-85D2-029F073375B8}"/>
              </a:ext>
            </a:extLst>
          </p:cNvPr>
          <p:cNvCxnSpPr>
            <a:cxnSpLocks/>
          </p:cNvCxnSpPr>
          <p:nvPr/>
        </p:nvCxnSpPr>
        <p:spPr>
          <a:xfrm flipV="1">
            <a:off x="5858356" y="1848588"/>
            <a:ext cx="3188931" cy="1290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5A6911-B99B-49B0-9ED5-196B7571A48D}"/>
              </a:ext>
            </a:extLst>
          </p:cNvPr>
          <p:cNvCxnSpPr>
            <a:cxnSpLocks/>
          </p:cNvCxnSpPr>
          <p:nvPr/>
        </p:nvCxnSpPr>
        <p:spPr>
          <a:xfrm flipV="1">
            <a:off x="6087185" y="4098873"/>
            <a:ext cx="1236928" cy="373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F81BC-8996-4C97-B667-AFEB9F0D3C51}"/>
              </a:ext>
            </a:extLst>
          </p:cNvPr>
          <p:cNvCxnSpPr>
            <a:cxnSpLocks/>
          </p:cNvCxnSpPr>
          <p:nvPr/>
        </p:nvCxnSpPr>
        <p:spPr>
          <a:xfrm flipV="1">
            <a:off x="6096000" y="4525513"/>
            <a:ext cx="3157057" cy="331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10A020B-52FA-470F-9873-7B37076F7F83}"/>
              </a:ext>
            </a:extLst>
          </p:cNvPr>
          <p:cNvCxnSpPr>
            <a:cxnSpLocks/>
          </p:cNvCxnSpPr>
          <p:nvPr/>
        </p:nvCxnSpPr>
        <p:spPr>
          <a:xfrm>
            <a:off x="6087185" y="5433518"/>
            <a:ext cx="4649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E5E108A-BE79-4EC9-BFFB-009BF454B754}"/>
              </a:ext>
            </a:extLst>
          </p:cNvPr>
          <p:cNvGrpSpPr/>
          <p:nvPr/>
        </p:nvGrpSpPr>
        <p:grpSpPr>
          <a:xfrm>
            <a:off x="7324113" y="5528796"/>
            <a:ext cx="971376" cy="770929"/>
            <a:chOff x="8342046" y="2350659"/>
            <a:chExt cx="2066115" cy="1998449"/>
          </a:xfrm>
        </p:grpSpPr>
        <p:sp>
          <p:nvSpPr>
            <p:cNvPr id="31" name="TextBox 30">
              <a:extLst>
                <a:ext uri="{FF2B5EF4-FFF2-40B4-BE49-F238E27FC236}">
                  <a16:creationId xmlns:a16="http://schemas.microsoft.com/office/drawing/2014/main" id="{AE112231-0092-4421-BE87-41028B00F750}"/>
                </a:ext>
              </a:extLst>
            </p:cNvPr>
            <p:cNvSpPr txBox="1"/>
            <p:nvPr/>
          </p:nvSpPr>
          <p:spPr>
            <a:xfrm>
              <a:off x="8342046" y="3272029"/>
              <a:ext cx="2066115" cy="1077079"/>
            </a:xfrm>
            <a:prstGeom prst="rect">
              <a:avLst/>
            </a:prstGeom>
            <a:noFill/>
          </p:spPr>
          <p:txBody>
            <a:bodyPr wrap="square" rtlCol="0">
              <a:spAutoFit/>
            </a:bodyPr>
            <a:lstStyle/>
            <a:p>
              <a:pPr algn="ctr"/>
              <a:r>
                <a:rPr lang="en-US" sz="1050" dirty="0">
                  <a:solidFill>
                    <a:schemeClr val="bg1">
                      <a:lumMod val="50000"/>
                    </a:schemeClr>
                  </a:solidFill>
                </a:rPr>
                <a:t>Summative </a:t>
              </a:r>
            </a:p>
            <a:p>
              <a:pPr algn="ctr"/>
              <a:r>
                <a:rPr lang="en-US" sz="1050" dirty="0">
                  <a:solidFill>
                    <a:schemeClr val="bg1">
                      <a:lumMod val="50000"/>
                    </a:schemeClr>
                  </a:solidFill>
                </a:rPr>
                <a:t>assessment</a:t>
              </a:r>
              <a:endParaRPr lang="en-GB" sz="1050" dirty="0">
                <a:solidFill>
                  <a:schemeClr val="bg1">
                    <a:lumMod val="50000"/>
                  </a:schemeClr>
                </a:solidFill>
              </a:endParaRPr>
            </a:p>
          </p:txBody>
        </p:sp>
        <p:pic>
          <p:nvPicPr>
            <p:cNvPr id="33" name="Picture 32" descr="Check list free icon">
              <a:extLst>
                <a:ext uri="{FF2B5EF4-FFF2-40B4-BE49-F238E27FC236}">
                  <a16:creationId xmlns:a16="http://schemas.microsoft.com/office/drawing/2014/main" id="{36702ED6-BC85-4B22-B134-B33D98D3F1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076" y="2350659"/>
              <a:ext cx="976734" cy="97673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Straight Arrow Connector 33">
            <a:extLst>
              <a:ext uri="{FF2B5EF4-FFF2-40B4-BE49-F238E27FC236}">
                <a16:creationId xmlns:a16="http://schemas.microsoft.com/office/drawing/2014/main" id="{39300549-F7D8-40EC-893A-9064C49288CD}"/>
              </a:ext>
            </a:extLst>
          </p:cNvPr>
          <p:cNvCxnSpPr>
            <a:cxnSpLocks/>
          </p:cNvCxnSpPr>
          <p:nvPr/>
        </p:nvCxnSpPr>
        <p:spPr>
          <a:xfrm flipV="1">
            <a:off x="6087185" y="5803065"/>
            <a:ext cx="12369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D3D3E50-0BCF-4B05-A34E-B516657B998D}"/>
              </a:ext>
            </a:extLst>
          </p:cNvPr>
          <p:cNvGrpSpPr/>
          <p:nvPr/>
        </p:nvGrpSpPr>
        <p:grpSpPr>
          <a:xfrm>
            <a:off x="1825988" y="2722076"/>
            <a:ext cx="840639" cy="833931"/>
            <a:chOff x="245669" y="3808603"/>
            <a:chExt cx="943749" cy="1115900"/>
          </a:xfrm>
        </p:grpSpPr>
        <p:sp>
          <p:nvSpPr>
            <p:cNvPr id="37" name="TextBox 36">
              <a:extLst>
                <a:ext uri="{FF2B5EF4-FFF2-40B4-BE49-F238E27FC236}">
                  <a16:creationId xmlns:a16="http://schemas.microsoft.com/office/drawing/2014/main" id="{CFA0C9CF-2960-4415-B520-D43D69C39B75}"/>
                </a:ext>
              </a:extLst>
            </p:cNvPr>
            <p:cNvSpPr txBox="1"/>
            <p:nvPr/>
          </p:nvSpPr>
          <p:spPr>
            <a:xfrm>
              <a:off x="245669" y="4368517"/>
              <a:ext cx="943749" cy="555986"/>
            </a:xfrm>
            <a:prstGeom prst="rect">
              <a:avLst/>
            </a:prstGeom>
            <a:noFill/>
          </p:spPr>
          <p:txBody>
            <a:bodyPr wrap="square" rtlCol="0">
              <a:spAutoFit/>
            </a:bodyPr>
            <a:lstStyle/>
            <a:p>
              <a:pPr algn="ctr"/>
              <a:r>
                <a:rPr lang="en-US" sz="1050" dirty="0">
                  <a:solidFill>
                    <a:schemeClr val="bg1">
                      <a:lumMod val="50000"/>
                    </a:schemeClr>
                  </a:solidFill>
                </a:rPr>
                <a:t>Shared unit overview</a:t>
              </a:r>
              <a:endParaRPr lang="en-GB" sz="1050" dirty="0">
                <a:solidFill>
                  <a:schemeClr val="bg1">
                    <a:lumMod val="50000"/>
                  </a:schemeClr>
                </a:solidFill>
              </a:endParaRPr>
            </a:p>
          </p:txBody>
        </p:sp>
        <p:pic>
          <p:nvPicPr>
            <p:cNvPr id="38" name="Picture 2" descr="Loupe free icon">
              <a:extLst>
                <a:ext uri="{FF2B5EF4-FFF2-40B4-BE49-F238E27FC236}">
                  <a16:creationId xmlns:a16="http://schemas.microsoft.com/office/drawing/2014/main" id="{F0039D45-9E45-46A0-BBE4-DB73CB0883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32" y="3808603"/>
              <a:ext cx="706568" cy="5279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7571A423-452D-4F14-A042-06C11CEB9C7C}"/>
              </a:ext>
            </a:extLst>
          </p:cNvPr>
          <p:cNvGrpSpPr/>
          <p:nvPr/>
        </p:nvGrpSpPr>
        <p:grpSpPr>
          <a:xfrm>
            <a:off x="1731551" y="5617323"/>
            <a:ext cx="940880" cy="801859"/>
            <a:chOff x="183774" y="3808603"/>
            <a:chExt cx="1056285" cy="1072985"/>
          </a:xfrm>
        </p:grpSpPr>
        <p:sp>
          <p:nvSpPr>
            <p:cNvPr id="40" name="TextBox 39">
              <a:extLst>
                <a:ext uri="{FF2B5EF4-FFF2-40B4-BE49-F238E27FC236}">
                  <a16:creationId xmlns:a16="http://schemas.microsoft.com/office/drawing/2014/main" id="{43DA0FE5-ED3E-4AAA-95EA-7F437E86CF5B}"/>
                </a:ext>
              </a:extLst>
            </p:cNvPr>
            <p:cNvSpPr txBox="1"/>
            <p:nvPr/>
          </p:nvSpPr>
          <p:spPr>
            <a:xfrm>
              <a:off x="183774" y="4325601"/>
              <a:ext cx="1056285" cy="555987"/>
            </a:xfrm>
            <a:prstGeom prst="rect">
              <a:avLst/>
            </a:prstGeom>
            <a:noFill/>
          </p:spPr>
          <p:txBody>
            <a:bodyPr wrap="square" rtlCol="0">
              <a:spAutoFit/>
            </a:bodyPr>
            <a:lstStyle/>
            <a:p>
              <a:pPr algn="ctr"/>
              <a:r>
                <a:rPr lang="en-US" sz="1050" dirty="0">
                  <a:solidFill>
                    <a:schemeClr val="bg1">
                      <a:lumMod val="50000"/>
                    </a:schemeClr>
                  </a:solidFill>
                </a:rPr>
                <a:t>Unit overview evaluation</a:t>
              </a:r>
              <a:endParaRPr lang="en-GB" sz="1050" dirty="0">
                <a:solidFill>
                  <a:schemeClr val="bg1">
                    <a:lumMod val="50000"/>
                  </a:schemeClr>
                </a:solidFill>
              </a:endParaRPr>
            </a:p>
          </p:txBody>
        </p:sp>
        <p:pic>
          <p:nvPicPr>
            <p:cNvPr id="41" name="Picture 2" descr="Loupe free icon">
              <a:extLst>
                <a:ext uri="{FF2B5EF4-FFF2-40B4-BE49-F238E27FC236}">
                  <a16:creationId xmlns:a16="http://schemas.microsoft.com/office/drawing/2014/main" id="{6383F0F6-096C-4177-B059-AB8220C6D0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32" y="3808603"/>
              <a:ext cx="706568" cy="52791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2" name="Straight Arrow Connector 41">
            <a:extLst>
              <a:ext uri="{FF2B5EF4-FFF2-40B4-BE49-F238E27FC236}">
                <a16:creationId xmlns:a16="http://schemas.microsoft.com/office/drawing/2014/main" id="{5ECC0C74-C7EE-459A-A69E-CB44EDBF2529}"/>
              </a:ext>
            </a:extLst>
          </p:cNvPr>
          <p:cNvCxnSpPr>
            <a:cxnSpLocks/>
          </p:cNvCxnSpPr>
          <p:nvPr/>
        </p:nvCxnSpPr>
        <p:spPr>
          <a:xfrm flipV="1">
            <a:off x="2666627" y="2919335"/>
            <a:ext cx="7290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93E23CA-9BDA-42F2-B5D1-0328EDD216D8}"/>
              </a:ext>
            </a:extLst>
          </p:cNvPr>
          <p:cNvCxnSpPr>
            <a:cxnSpLocks/>
          </p:cNvCxnSpPr>
          <p:nvPr/>
        </p:nvCxnSpPr>
        <p:spPr>
          <a:xfrm flipV="1">
            <a:off x="2666626" y="6091975"/>
            <a:ext cx="7290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5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anim calcmode="lin" valueType="num">
                                      <p:cBhvr>
                                        <p:cTn id="92" dur="1000" fill="hold"/>
                                        <p:tgtEl>
                                          <p:spTgt spid="43"/>
                                        </p:tgtEl>
                                        <p:attrNameLst>
                                          <p:attrName>ppt_x</p:attrName>
                                        </p:attrNameLst>
                                      </p:cBhvr>
                                      <p:tavLst>
                                        <p:tav tm="0">
                                          <p:val>
                                            <p:strVal val="#ppt_x"/>
                                          </p:val>
                                        </p:tav>
                                        <p:tav tm="100000">
                                          <p:val>
                                            <p:strVal val="#ppt_x"/>
                                          </p:val>
                                        </p:tav>
                                      </p:tavLst>
                                    </p:anim>
                                    <p:anim calcmode="lin" valueType="num">
                                      <p:cBhvr>
                                        <p:cTn id="9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693687-D187-4DCF-BFC8-494C4B38E66D}"/>
              </a:ext>
            </a:extLst>
          </p:cNvPr>
          <p:cNvCxnSpPr>
            <a:cxnSpLocks/>
          </p:cNvCxnSpPr>
          <p:nvPr/>
        </p:nvCxnSpPr>
        <p:spPr>
          <a:xfrm>
            <a:off x="6210677" y="1367073"/>
            <a:ext cx="0" cy="4789283"/>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discuss Icon 2856404">
            <a:extLst>
              <a:ext uri="{FF2B5EF4-FFF2-40B4-BE49-F238E27FC236}">
                <a16:creationId xmlns:a16="http://schemas.microsoft.com/office/drawing/2014/main" id="{3AC30E00-8B0E-4C52-BB5B-4C72BAD28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1" y="1524000"/>
            <a:ext cx="922047" cy="92204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03;p2">
            <a:extLst>
              <a:ext uri="{FF2B5EF4-FFF2-40B4-BE49-F238E27FC236}">
                <a16:creationId xmlns:a16="http://schemas.microsoft.com/office/drawing/2014/main" id="{4F8AFFBC-6753-42D7-BE04-DA55C4352E67}"/>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15" name="Google Shape;104;p2">
            <a:extLst>
              <a:ext uri="{FF2B5EF4-FFF2-40B4-BE49-F238E27FC236}">
                <a16:creationId xmlns:a16="http://schemas.microsoft.com/office/drawing/2014/main" id="{4A79C933-C59F-4DB9-B3FA-88E2973C6759}"/>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16" name="Google Shape;105;p2">
            <a:extLst>
              <a:ext uri="{FF2B5EF4-FFF2-40B4-BE49-F238E27FC236}">
                <a16:creationId xmlns:a16="http://schemas.microsoft.com/office/drawing/2014/main" id="{506661AA-EDB4-4AB0-A568-9594F9C1D1A6}"/>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17" name="Google Shape;106;p2">
            <a:extLst>
              <a:ext uri="{FF2B5EF4-FFF2-40B4-BE49-F238E27FC236}">
                <a16:creationId xmlns:a16="http://schemas.microsoft.com/office/drawing/2014/main" id="{9151C9A0-0686-44CB-B246-50B5F3619761}"/>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18" name="Google Shape;102;p2">
            <a:extLst>
              <a:ext uri="{FF2B5EF4-FFF2-40B4-BE49-F238E27FC236}">
                <a16:creationId xmlns:a16="http://schemas.microsoft.com/office/drawing/2014/main" id="{704F39EC-6D32-47F1-8075-25C7F74CA9CA}"/>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Picture 18" descr="Logo, company name&#10;&#10;Description automatically generated">
            <a:extLst>
              <a:ext uri="{FF2B5EF4-FFF2-40B4-BE49-F238E27FC236}">
                <a16:creationId xmlns:a16="http://schemas.microsoft.com/office/drawing/2014/main" id="{3927F2FA-1BF7-4261-902D-8B57B4C08FDD}"/>
              </a:ext>
            </a:extLst>
          </p:cNvPr>
          <p:cNvPicPr>
            <a:picLocks noChangeAspect="1"/>
          </p:cNvPicPr>
          <p:nvPr/>
        </p:nvPicPr>
        <p:blipFill>
          <a:blip r:embed="rId3"/>
          <a:stretch>
            <a:fillRect/>
          </a:stretch>
        </p:blipFill>
        <p:spPr>
          <a:xfrm>
            <a:off x="179512" y="450790"/>
            <a:ext cx="1380458" cy="873140"/>
          </a:xfrm>
          <a:prstGeom prst="rect">
            <a:avLst/>
          </a:prstGeom>
        </p:spPr>
      </p:pic>
      <p:sp>
        <p:nvSpPr>
          <p:cNvPr id="20" name="Content Placeholder 2">
            <a:extLst>
              <a:ext uri="{FF2B5EF4-FFF2-40B4-BE49-F238E27FC236}">
                <a16:creationId xmlns:a16="http://schemas.microsoft.com/office/drawing/2014/main" id="{8E2FBD1C-35B5-49B5-99A2-BCA15D19A360}"/>
              </a:ext>
            </a:extLst>
          </p:cNvPr>
          <p:cNvSpPr txBox="1">
            <a:spLocks/>
          </p:cNvSpPr>
          <p:nvPr/>
        </p:nvSpPr>
        <p:spPr>
          <a:xfrm>
            <a:off x="1828727" y="512222"/>
            <a:ext cx="10149913" cy="710600"/>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Assessments in Curriculum Design: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Takeaway actions</a:t>
            </a:r>
            <a:endParaRPr lang="en-US" u="sng" dirty="0"/>
          </a:p>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p>
        </p:txBody>
      </p:sp>
      <p:sp>
        <p:nvSpPr>
          <p:cNvPr id="13" name="TextBox 12">
            <a:extLst>
              <a:ext uri="{FF2B5EF4-FFF2-40B4-BE49-F238E27FC236}">
                <a16:creationId xmlns:a16="http://schemas.microsoft.com/office/drawing/2014/main" id="{BBD240CB-7A5B-4812-9E9B-ADE18DA9E677}"/>
              </a:ext>
            </a:extLst>
          </p:cNvPr>
          <p:cNvSpPr txBox="1"/>
          <p:nvPr/>
        </p:nvSpPr>
        <p:spPr>
          <a:xfrm>
            <a:off x="488719" y="2385178"/>
            <a:ext cx="922047" cy="369332"/>
          </a:xfrm>
          <a:prstGeom prst="rect">
            <a:avLst/>
          </a:prstGeom>
          <a:noFill/>
        </p:spPr>
        <p:txBody>
          <a:bodyPr wrap="none" rtlCol="0">
            <a:spAutoFit/>
          </a:bodyPr>
          <a:lstStyle/>
          <a:p>
            <a:r>
              <a:rPr lang="en-US" dirty="0"/>
              <a:t>Discuss </a:t>
            </a:r>
            <a:endParaRPr lang="en-GB" dirty="0"/>
          </a:p>
        </p:txBody>
      </p:sp>
      <p:pic>
        <p:nvPicPr>
          <p:cNvPr id="1028" name="Picture 4" descr="create Icon 1409604">
            <a:extLst>
              <a:ext uri="{FF2B5EF4-FFF2-40B4-BE49-F238E27FC236}">
                <a16:creationId xmlns:a16="http://schemas.microsoft.com/office/drawing/2014/main" id="{5EE273FF-C516-42E1-B9C1-045BBD4C6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144" y="1470484"/>
            <a:ext cx="1029078" cy="10290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4CA4C49-1D17-4CC6-A166-C1C14D32D816}"/>
              </a:ext>
            </a:extLst>
          </p:cNvPr>
          <p:cNvSpPr txBox="1"/>
          <p:nvPr/>
        </p:nvSpPr>
        <p:spPr>
          <a:xfrm>
            <a:off x="6496175" y="2385178"/>
            <a:ext cx="799001" cy="369332"/>
          </a:xfrm>
          <a:prstGeom prst="rect">
            <a:avLst/>
          </a:prstGeom>
          <a:noFill/>
        </p:spPr>
        <p:txBody>
          <a:bodyPr wrap="none" rtlCol="0">
            <a:spAutoFit/>
          </a:bodyPr>
          <a:lstStyle/>
          <a:p>
            <a:r>
              <a:rPr lang="en-US" dirty="0"/>
              <a:t>Create</a:t>
            </a:r>
            <a:endParaRPr lang="en-GB" dirty="0"/>
          </a:p>
        </p:txBody>
      </p:sp>
      <p:pic>
        <p:nvPicPr>
          <p:cNvPr id="2" name="Picture 1">
            <a:extLst>
              <a:ext uri="{FF2B5EF4-FFF2-40B4-BE49-F238E27FC236}">
                <a16:creationId xmlns:a16="http://schemas.microsoft.com/office/drawing/2014/main" id="{CBC931B1-BCFD-42A6-A45A-FF5CCD355361}"/>
              </a:ext>
            </a:extLst>
          </p:cNvPr>
          <p:cNvPicPr>
            <a:picLocks noChangeAspect="1"/>
          </p:cNvPicPr>
          <p:nvPr/>
        </p:nvPicPr>
        <p:blipFill>
          <a:blip r:embed="rId5"/>
          <a:stretch>
            <a:fillRect/>
          </a:stretch>
        </p:blipFill>
        <p:spPr>
          <a:xfrm>
            <a:off x="7915189" y="1303201"/>
            <a:ext cx="4063451" cy="2285691"/>
          </a:xfrm>
          <a:prstGeom prst="rect">
            <a:avLst/>
          </a:prstGeom>
        </p:spPr>
      </p:pic>
      <p:sp>
        <p:nvSpPr>
          <p:cNvPr id="3" name="Rectangle 2">
            <a:extLst>
              <a:ext uri="{FF2B5EF4-FFF2-40B4-BE49-F238E27FC236}">
                <a16:creationId xmlns:a16="http://schemas.microsoft.com/office/drawing/2014/main" id="{49F89F08-C4AD-4C94-BACE-6E08373E03AE}"/>
              </a:ext>
            </a:extLst>
          </p:cNvPr>
          <p:cNvSpPr/>
          <p:nvPr/>
        </p:nvSpPr>
        <p:spPr>
          <a:xfrm>
            <a:off x="488719" y="2983960"/>
            <a:ext cx="4991396" cy="3115596"/>
          </a:xfrm>
          <a:prstGeom prst="rect">
            <a:avLst/>
          </a:prstGeom>
        </p:spPr>
        <p:txBody>
          <a:bodyPr wrap="square">
            <a:spAutoFit/>
          </a:bodyPr>
          <a:lstStyle/>
          <a:p>
            <a:pPr>
              <a:lnSpc>
                <a:spcPct val="107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How are our students going to show us - </a:t>
            </a:r>
            <a:r>
              <a:rPr lang="en-GB" sz="2800" b="1" u="sng" dirty="0">
                <a:latin typeface="Arial" panose="020B0604020202020204" pitchFamily="34" charset="0"/>
                <a:ea typeface="Calibri" panose="020F0502020204030204" pitchFamily="34" charset="0"/>
                <a:cs typeface="Times New Roman" panose="02020603050405020304" pitchFamily="18" charset="0"/>
              </a:rPr>
              <a:t>and evidence in their exercise books*</a:t>
            </a:r>
            <a:r>
              <a:rPr lang="en-GB" sz="2800" dirty="0">
                <a:latin typeface="Arial" panose="020B0604020202020204" pitchFamily="34" charset="0"/>
                <a:ea typeface="Calibri" panose="020F0502020204030204" pitchFamily="34" charset="0"/>
                <a:cs typeface="Times New Roman" panose="02020603050405020304" pitchFamily="18" charset="0"/>
              </a:rPr>
              <a:t> - their responses to feedback given by us and their peers?</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Arial" panose="020B0604020202020204" pitchFamily="34" charset="0"/>
                <a:ea typeface="Calibri" panose="020F0502020204030204" pitchFamily="34" charset="0"/>
              </a:rPr>
              <a:t>*where applicable </a:t>
            </a:r>
            <a:br>
              <a:rPr lang="en-GB" sz="2800" dirty="0">
                <a:latin typeface="Arial" panose="020B0604020202020204" pitchFamily="34" charset="0"/>
                <a:ea typeface="Calibri" panose="020F0502020204030204" pitchFamily="34" charset="0"/>
              </a:rPr>
            </a:br>
            <a:endParaRPr lang="en-GB" sz="2800" dirty="0"/>
          </a:p>
        </p:txBody>
      </p:sp>
      <p:sp>
        <p:nvSpPr>
          <p:cNvPr id="5" name="TextBox 4">
            <a:extLst>
              <a:ext uri="{FF2B5EF4-FFF2-40B4-BE49-F238E27FC236}">
                <a16:creationId xmlns:a16="http://schemas.microsoft.com/office/drawing/2014/main" id="{D3360192-788B-4EC3-A796-BB1F2FBA029E}"/>
              </a:ext>
            </a:extLst>
          </p:cNvPr>
          <p:cNvSpPr txBox="1"/>
          <p:nvPr/>
        </p:nvSpPr>
        <p:spPr>
          <a:xfrm>
            <a:off x="6677248" y="4093535"/>
            <a:ext cx="5416782" cy="1754326"/>
          </a:xfrm>
          <a:prstGeom prst="rect">
            <a:avLst/>
          </a:prstGeom>
          <a:noFill/>
        </p:spPr>
        <p:txBody>
          <a:bodyPr wrap="square" rtlCol="0">
            <a:spAutoFit/>
          </a:bodyPr>
          <a:lstStyle/>
          <a:p>
            <a:pPr marL="342900" indent="-342900">
              <a:buFont typeface="+mj-lt"/>
              <a:buAutoNum type="arabicPeriod"/>
            </a:pPr>
            <a:r>
              <a:rPr lang="en-US" dirty="0"/>
              <a:t>Signpost where students are going to evidence detailed responses to feedback</a:t>
            </a:r>
          </a:p>
          <a:p>
            <a:pPr marL="800100" lvl="1" indent="-342900">
              <a:buFont typeface="+mj-lt"/>
              <a:buAutoNum type="arabicPeriod"/>
            </a:pPr>
            <a:r>
              <a:rPr lang="en-US" dirty="0"/>
              <a:t>This should be clear to students and teachers. Could this be signposted in PowerPoints?</a:t>
            </a:r>
          </a:p>
          <a:p>
            <a:pPr marL="342900" indent="-342900">
              <a:buFont typeface="+mj-lt"/>
              <a:buAutoNum type="arabicPeriod"/>
            </a:pPr>
            <a:r>
              <a:rPr lang="en-US" dirty="0"/>
              <a:t>Plan for, expect and demand quality and detailed responses to feedback</a:t>
            </a:r>
            <a:endParaRPr lang="en-GB" dirty="0"/>
          </a:p>
        </p:txBody>
      </p:sp>
    </p:spTree>
    <p:extLst>
      <p:ext uri="{BB962C8B-B14F-4D97-AF65-F5344CB8AC3E}">
        <p14:creationId xmlns:p14="http://schemas.microsoft.com/office/powerpoint/2010/main" val="31010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Table free icon">
            <a:extLst>
              <a:ext uri="{FF2B5EF4-FFF2-40B4-BE49-F238E27FC236}">
                <a16:creationId xmlns:a16="http://schemas.microsoft.com/office/drawing/2014/main" id="{B0D7825F-BF57-9C49-8E70-904DD184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0651" y="4157746"/>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A00F83-A187-1F44-A4C1-B7BE1CFD256A}"/>
              </a:ext>
            </a:extLst>
          </p:cNvPr>
          <p:cNvSpPr txBox="1"/>
          <p:nvPr/>
        </p:nvSpPr>
        <p:spPr>
          <a:xfrm>
            <a:off x="-203910" y="2726695"/>
            <a:ext cx="3138050" cy="1200329"/>
          </a:xfrm>
          <a:prstGeom prst="rect">
            <a:avLst/>
          </a:prstGeom>
          <a:noFill/>
        </p:spPr>
        <p:txBody>
          <a:bodyPr wrap="square" rtlCol="0">
            <a:spAutoFit/>
          </a:bodyPr>
          <a:lstStyle/>
          <a:p>
            <a:pPr algn="ctr"/>
            <a:r>
              <a:rPr lang="en-US" b="1" dirty="0"/>
              <a:t>Greeted</a:t>
            </a:r>
          </a:p>
          <a:p>
            <a:pPr algn="ctr"/>
            <a:endParaRPr lang="en-US" dirty="0"/>
          </a:p>
          <a:p>
            <a:pPr algn="ctr"/>
            <a:r>
              <a:rPr lang="en-US" dirty="0">
                <a:solidFill>
                  <a:schemeClr val="bg2">
                    <a:lumMod val="50000"/>
                  </a:schemeClr>
                </a:solidFill>
              </a:rPr>
              <a:t>I will be greeted at the door whilst starter is displayed</a:t>
            </a:r>
            <a:endParaRPr lang="en-US" sz="900" dirty="0">
              <a:solidFill>
                <a:schemeClr val="bg2">
                  <a:lumMod val="50000"/>
                </a:schemeClr>
              </a:solidFill>
            </a:endParaRPr>
          </a:p>
        </p:txBody>
      </p:sp>
      <p:sp>
        <p:nvSpPr>
          <p:cNvPr id="13" name="TextBox 12">
            <a:extLst>
              <a:ext uri="{FF2B5EF4-FFF2-40B4-BE49-F238E27FC236}">
                <a16:creationId xmlns:a16="http://schemas.microsoft.com/office/drawing/2014/main" id="{ADDEF1F5-69DE-1349-AAA6-40D06A721D0A}"/>
              </a:ext>
            </a:extLst>
          </p:cNvPr>
          <p:cNvSpPr txBox="1"/>
          <p:nvPr/>
        </p:nvSpPr>
        <p:spPr>
          <a:xfrm>
            <a:off x="2857440" y="2726694"/>
            <a:ext cx="3138050" cy="1200329"/>
          </a:xfrm>
          <a:prstGeom prst="rect">
            <a:avLst/>
          </a:prstGeom>
          <a:noFill/>
        </p:spPr>
        <p:txBody>
          <a:bodyPr wrap="square" rtlCol="0">
            <a:spAutoFit/>
          </a:bodyPr>
          <a:lstStyle/>
          <a:p>
            <a:pPr algn="ctr"/>
            <a:r>
              <a:rPr lang="en-US" b="1" dirty="0"/>
              <a:t>Prepared</a:t>
            </a:r>
          </a:p>
          <a:p>
            <a:pPr algn="ctr"/>
            <a:endParaRPr lang="en-US" dirty="0"/>
          </a:p>
          <a:p>
            <a:pPr algn="ctr"/>
            <a:r>
              <a:rPr lang="en-US" dirty="0">
                <a:solidFill>
                  <a:schemeClr val="bg2">
                    <a:lumMod val="50000"/>
                  </a:schemeClr>
                </a:solidFill>
              </a:rPr>
              <a:t>Out: planners + pencil case Away: outdoor clothing &amp; bags</a:t>
            </a:r>
          </a:p>
        </p:txBody>
      </p:sp>
      <p:sp>
        <p:nvSpPr>
          <p:cNvPr id="14" name="TextBox 13">
            <a:extLst>
              <a:ext uri="{FF2B5EF4-FFF2-40B4-BE49-F238E27FC236}">
                <a16:creationId xmlns:a16="http://schemas.microsoft.com/office/drawing/2014/main" id="{7DB898FD-C2B7-424C-8C98-0EBA2EE19136}"/>
              </a:ext>
            </a:extLst>
          </p:cNvPr>
          <p:cNvSpPr txBox="1"/>
          <p:nvPr/>
        </p:nvSpPr>
        <p:spPr>
          <a:xfrm>
            <a:off x="5997323" y="2726694"/>
            <a:ext cx="3138288" cy="1200329"/>
          </a:xfrm>
          <a:prstGeom prst="rect">
            <a:avLst/>
          </a:prstGeom>
          <a:noFill/>
        </p:spPr>
        <p:txBody>
          <a:bodyPr wrap="square" rtlCol="0">
            <a:spAutoFit/>
          </a:bodyPr>
          <a:lstStyle/>
          <a:p>
            <a:pPr algn="ctr"/>
            <a:r>
              <a:rPr lang="en-US" b="1" dirty="0"/>
              <a:t>Silent during the register &amp; starter</a:t>
            </a:r>
            <a:endParaRPr lang="en-US" dirty="0"/>
          </a:p>
          <a:p>
            <a:pPr algn="ctr"/>
            <a:r>
              <a:rPr lang="en-US" dirty="0">
                <a:solidFill>
                  <a:schemeClr val="bg2">
                    <a:lumMod val="50000"/>
                  </a:schemeClr>
                </a:solidFill>
              </a:rPr>
              <a:t>Conducted and checked whilst students complete starter </a:t>
            </a:r>
          </a:p>
        </p:txBody>
      </p:sp>
      <p:sp>
        <p:nvSpPr>
          <p:cNvPr id="15" name="TextBox 14">
            <a:extLst>
              <a:ext uri="{FF2B5EF4-FFF2-40B4-BE49-F238E27FC236}">
                <a16:creationId xmlns:a16="http://schemas.microsoft.com/office/drawing/2014/main" id="{BF23296C-1873-0A4B-8726-8AAFA5A15676}"/>
              </a:ext>
            </a:extLst>
          </p:cNvPr>
          <p:cNvSpPr txBox="1"/>
          <p:nvPr/>
        </p:nvSpPr>
        <p:spPr>
          <a:xfrm>
            <a:off x="9278224" y="2726694"/>
            <a:ext cx="2952924" cy="1200329"/>
          </a:xfrm>
          <a:prstGeom prst="rect">
            <a:avLst/>
          </a:prstGeom>
          <a:noFill/>
        </p:spPr>
        <p:txBody>
          <a:bodyPr wrap="square" rtlCol="0">
            <a:spAutoFit/>
          </a:bodyPr>
          <a:lstStyle/>
          <a:p>
            <a:pPr algn="ctr"/>
            <a:r>
              <a:rPr lang="en-US" b="1" dirty="0"/>
              <a:t>Professional</a:t>
            </a:r>
          </a:p>
          <a:p>
            <a:pPr algn="ctr"/>
            <a:endParaRPr lang="en-US" dirty="0"/>
          </a:p>
          <a:p>
            <a:pPr algn="ctr"/>
            <a:r>
              <a:rPr lang="en-US" dirty="0">
                <a:solidFill>
                  <a:schemeClr val="bg2">
                    <a:lumMod val="50000"/>
                  </a:schemeClr>
                </a:solidFill>
              </a:rPr>
              <a:t>My presentation &amp; effort will be challenged and celebrated</a:t>
            </a:r>
          </a:p>
        </p:txBody>
      </p:sp>
      <p:sp>
        <p:nvSpPr>
          <p:cNvPr id="16" name="TextBox 15">
            <a:extLst>
              <a:ext uri="{FF2B5EF4-FFF2-40B4-BE49-F238E27FC236}">
                <a16:creationId xmlns:a16="http://schemas.microsoft.com/office/drawing/2014/main" id="{59CACBC9-A69B-414C-8488-5E1CE1401F56}"/>
              </a:ext>
            </a:extLst>
          </p:cNvPr>
          <p:cNvSpPr txBox="1"/>
          <p:nvPr/>
        </p:nvSpPr>
        <p:spPr>
          <a:xfrm>
            <a:off x="8520" y="5533290"/>
            <a:ext cx="2848920" cy="1200329"/>
          </a:xfrm>
          <a:prstGeom prst="rect">
            <a:avLst/>
          </a:prstGeom>
          <a:noFill/>
        </p:spPr>
        <p:txBody>
          <a:bodyPr wrap="square" rtlCol="0">
            <a:spAutoFit/>
          </a:bodyPr>
          <a:lstStyle/>
          <a:p>
            <a:pPr algn="ctr"/>
            <a:r>
              <a:rPr lang="en-US" b="1" dirty="0"/>
              <a:t>Inclusive</a:t>
            </a:r>
          </a:p>
          <a:p>
            <a:pPr algn="ctr"/>
            <a:endParaRPr lang="en-US" dirty="0"/>
          </a:p>
          <a:p>
            <a:pPr algn="ctr"/>
            <a:r>
              <a:rPr lang="en-US" dirty="0">
                <a:solidFill>
                  <a:schemeClr val="bg2">
                    <a:lumMod val="50000"/>
                  </a:schemeClr>
                </a:solidFill>
              </a:rPr>
              <a:t>Listen to the views of others with care &amp; consideration</a:t>
            </a:r>
            <a:endParaRPr lang="en-US" sz="800" dirty="0">
              <a:solidFill>
                <a:schemeClr val="bg2">
                  <a:lumMod val="50000"/>
                </a:schemeClr>
              </a:solidFill>
            </a:endParaRPr>
          </a:p>
        </p:txBody>
      </p:sp>
      <p:sp>
        <p:nvSpPr>
          <p:cNvPr id="17" name="TextBox 16">
            <a:extLst>
              <a:ext uri="{FF2B5EF4-FFF2-40B4-BE49-F238E27FC236}">
                <a16:creationId xmlns:a16="http://schemas.microsoft.com/office/drawing/2014/main" id="{224764CE-5872-0445-AD38-9050FC5F4C54}"/>
              </a:ext>
            </a:extLst>
          </p:cNvPr>
          <p:cNvSpPr txBox="1"/>
          <p:nvPr/>
        </p:nvSpPr>
        <p:spPr>
          <a:xfrm>
            <a:off x="5877772" y="5533290"/>
            <a:ext cx="3526288" cy="1200329"/>
          </a:xfrm>
          <a:prstGeom prst="rect">
            <a:avLst/>
          </a:prstGeom>
          <a:noFill/>
        </p:spPr>
        <p:txBody>
          <a:bodyPr wrap="square" rtlCol="0">
            <a:spAutoFit/>
          </a:bodyPr>
          <a:lstStyle/>
          <a:p>
            <a:pPr algn="ctr"/>
            <a:r>
              <a:rPr lang="en-US" b="1" dirty="0"/>
              <a:t>Rewarded </a:t>
            </a:r>
          </a:p>
          <a:p>
            <a:pPr algn="ctr"/>
            <a:endParaRPr lang="en-US" dirty="0"/>
          </a:p>
          <a:p>
            <a:pPr algn="ctr"/>
            <a:r>
              <a:rPr lang="en-US" dirty="0">
                <a:solidFill>
                  <a:schemeClr val="bg2">
                    <a:lumMod val="50000"/>
                  </a:schemeClr>
                </a:solidFill>
              </a:rPr>
              <a:t>Class recognition of excellence in the 4BEs</a:t>
            </a:r>
          </a:p>
        </p:txBody>
      </p:sp>
      <p:sp>
        <p:nvSpPr>
          <p:cNvPr id="18" name="TextBox 17">
            <a:extLst>
              <a:ext uri="{FF2B5EF4-FFF2-40B4-BE49-F238E27FC236}">
                <a16:creationId xmlns:a16="http://schemas.microsoft.com/office/drawing/2014/main" id="{D563635E-A1B7-ED44-94AB-959EC76AD16F}"/>
              </a:ext>
            </a:extLst>
          </p:cNvPr>
          <p:cNvSpPr txBox="1"/>
          <p:nvPr/>
        </p:nvSpPr>
        <p:spPr>
          <a:xfrm>
            <a:off x="9557364" y="5533290"/>
            <a:ext cx="2626116" cy="1200329"/>
          </a:xfrm>
          <a:prstGeom prst="rect">
            <a:avLst/>
          </a:prstGeom>
          <a:noFill/>
        </p:spPr>
        <p:txBody>
          <a:bodyPr wrap="square" rtlCol="0">
            <a:spAutoFit/>
          </a:bodyPr>
          <a:lstStyle/>
          <a:p>
            <a:pPr algn="ctr"/>
            <a:r>
              <a:rPr lang="en-US" b="1" dirty="0"/>
              <a:t>Respectful</a:t>
            </a:r>
          </a:p>
          <a:p>
            <a:pPr algn="ctr"/>
            <a:endParaRPr lang="en-US" dirty="0"/>
          </a:p>
          <a:p>
            <a:pPr algn="ctr"/>
            <a:r>
              <a:rPr lang="en-US" dirty="0">
                <a:solidFill>
                  <a:schemeClr val="bg2">
                    <a:lumMod val="50000"/>
                  </a:schemeClr>
                </a:solidFill>
              </a:rPr>
              <a:t>Tidy; stand behind chairs;  calm &amp; orderly dismissal</a:t>
            </a:r>
          </a:p>
        </p:txBody>
      </p:sp>
      <p:sp>
        <p:nvSpPr>
          <p:cNvPr id="22" name="Content Placeholder 2">
            <a:extLst>
              <a:ext uri="{FF2B5EF4-FFF2-40B4-BE49-F238E27FC236}">
                <a16:creationId xmlns:a16="http://schemas.microsoft.com/office/drawing/2014/main" id="{F9EDA02B-E3AA-3649-A179-1A4E0D31136C}"/>
              </a:ext>
            </a:extLst>
          </p:cNvPr>
          <p:cNvSpPr txBox="1">
            <a:spLocks/>
          </p:cNvSpPr>
          <p:nvPr/>
        </p:nvSpPr>
        <p:spPr>
          <a:xfrm>
            <a:off x="1818392" y="296164"/>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LPS Lesson Expectations - Students</a:t>
            </a:r>
          </a:p>
        </p:txBody>
      </p:sp>
      <p:pic>
        <p:nvPicPr>
          <p:cNvPr id="23" name="Picture 22" descr="Logo, company name&#10;&#10;Description automatically generated">
            <a:extLst>
              <a:ext uri="{FF2B5EF4-FFF2-40B4-BE49-F238E27FC236}">
                <a16:creationId xmlns:a16="http://schemas.microsoft.com/office/drawing/2014/main" id="{A8DCFA28-F590-354F-9019-B90C81CC9EC0}"/>
              </a:ext>
            </a:extLst>
          </p:cNvPr>
          <p:cNvPicPr>
            <a:picLocks noChangeAspect="1"/>
          </p:cNvPicPr>
          <p:nvPr/>
        </p:nvPicPr>
        <p:blipFill>
          <a:blip r:embed="rId3"/>
          <a:stretch>
            <a:fillRect/>
          </a:stretch>
        </p:blipFill>
        <p:spPr>
          <a:xfrm>
            <a:off x="169177" y="234732"/>
            <a:ext cx="1380458" cy="873140"/>
          </a:xfrm>
          <a:prstGeom prst="rect">
            <a:avLst/>
          </a:prstGeom>
        </p:spPr>
      </p:pic>
      <p:pic>
        <p:nvPicPr>
          <p:cNvPr id="2052" name="Picture 4" descr="https://t3.ftcdn.net/jpg/01/29/78/80/240_F_129788044_gCaVwvz04q0GSki3GlD05jWg3LZWMC5t.jpg">
            <a:extLst>
              <a:ext uri="{FF2B5EF4-FFF2-40B4-BE49-F238E27FC236}">
                <a16:creationId xmlns:a16="http://schemas.microsoft.com/office/drawing/2014/main" id="{73DFD3CC-EE10-413C-A4B3-DE6D8AFD5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88" y="1286612"/>
            <a:ext cx="1494400" cy="149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t3.ftcdn.net/jpg/01/30/07/28/240_F_130072862_pO5Olbr813mzDRV6LO5p39UfSRsG0Eif.jpg">
            <a:extLst>
              <a:ext uri="{FF2B5EF4-FFF2-40B4-BE49-F238E27FC236}">
                <a16:creationId xmlns:a16="http://schemas.microsoft.com/office/drawing/2014/main" id="{68EBC0DD-FDDB-4007-BAB2-54CF72269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904" y="4137380"/>
            <a:ext cx="1434007" cy="14340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3.ftcdn.net/jpg/01/30/07/28/240_F_130072821_gn9d9JIROfwogl23UWw2p2CaHEaisX0P.jpg">
            <a:extLst>
              <a:ext uri="{FF2B5EF4-FFF2-40B4-BE49-F238E27FC236}">
                <a16:creationId xmlns:a16="http://schemas.microsoft.com/office/drawing/2014/main" id="{04740F5B-BE85-4580-AF47-2FC96B1F7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3727" y="1232294"/>
            <a:ext cx="1494400" cy="149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s://t3.ftcdn.net/jpg/01/07/76/54/240_F_107765482_LvfHYbKwe6oRFvhYVOjTYDPr9Ps77Z5I.jpg">
            <a:extLst>
              <a:ext uri="{FF2B5EF4-FFF2-40B4-BE49-F238E27FC236}">
                <a16:creationId xmlns:a16="http://schemas.microsoft.com/office/drawing/2014/main" id="{816F51B0-AF46-4300-BC7E-61C52AE1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047" y="1286612"/>
            <a:ext cx="1494400" cy="149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t3.ftcdn.net/jpg/01/30/24/36/240_F_130243633_w4jzSmHoOlXetI1FSTzC9s3Wvr6sP2QB.jpg">
            <a:extLst>
              <a:ext uri="{FF2B5EF4-FFF2-40B4-BE49-F238E27FC236}">
                <a16:creationId xmlns:a16="http://schemas.microsoft.com/office/drawing/2014/main" id="{A463D4A9-5EE5-4D53-9782-4AF33F05B5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14" y="4114212"/>
            <a:ext cx="1494401" cy="149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Welcome free icon">
            <a:extLst>
              <a:ext uri="{FF2B5EF4-FFF2-40B4-BE49-F238E27FC236}">
                <a16:creationId xmlns:a16="http://schemas.microsoft.com/office/drawing/2014/main" id="{78D085A6-009E-426C-904C-09B7151F2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15" y="147857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05BA5F-51BA-4AC3-9277-34DA928EE741}"/>
              </a:ext>
            </a:extLst>
          </p:cNvPr>
          <p:cNvSpPr txBox="1"/>
          <p:nvPr/>
        </p:nvSpPr>
        <p:spPr>
          <a:xfrm>
            <a:off x="5465072" y="1139322"/>
            <a:ext cx="909223" cy="369332"/>
          </a:xfrm>
          <a:prstGeom prst="rect">
            <a:avLst/>
          </a:prstGeom>
          <a:solidFill>
            <a:srgbClr val="002060"/>
          </a:solidFill>
          <a:ln>
            <a:solidFill>
              <a:srgbClr val="FF0000"/>
            </a:solidFill>
          </a:ln>
        </p:spPr>
        <p:txBody>
          <a:bodyPr wrap="none" rtlCol="0">
            <a:spAutoFit/>
          </a:bodyPr>
          <a:lstStyle/>
          <a:p>
            <a:r>
              <a:rPr lang="en-US" dirty="0">
                <a:solidFill>
                  <a:schemeClr val="bg1"/>
                </a:solidFill>
              </a:rPr>
              <a:t>I will be</a:t>
            </a:r>
            <a:endParaRPr lang="en-GB" dirty="0">
              <a:solidFill>
                <a:schemeClr val="bg1"/>
              </a:solidFill>
            </a:endParaRPr>
          </a:p>
        </p:txBody>
      </p:sp>
      <p:grpSp>
        <p:nvGrpSpPr>
          <p:cNvPr id="19" name="Group 18">
            <a:extLst>
              <a:ext uri="{FF2B5EF4-FFF2-40B4-BE49-F238E27FC236}">
                <a16:creationId xmlns:a16="http://schemas.microsoft.com/office/drawing/2014/main" id="{2012E201-3687-45BD-9EDC-9322628074D1}"/>
              </a:ext>
            </a:extLst>
          </p:cNvPr>
          <p:cNvGrpSpPr/>
          <p:nvPr/>
        </p:nvGrpSpPr>
        <p:grpSpPr>
          <a:xfrm>
            <a:off x="3534225" y="4170403"/>
            <a:ext cx="1616276" cy="1434007"/>
            <a:chOff x="4953000" y="2411835"/>
            <a:chExt cx="2286000" cy="2286000"/>
          </a:xfrm>
        </p:grpSpPr>
        <p:pic>
          <p:nvPicPr>
            <p:cNvPr id="20" name="Picture 4" descr="https://t4.ftcdn.net/jpg/01/29/78/81/240_F_129788109_ws3pAQE1EmOfujgeKsjtyaGtxK7UH5J4.jpg">
              <a:extLst>
                <a:ext uri="{FF2B5EF4-FFF2-40B4-BE49-F238E27FC236}">
                  <a16:creationId xmlns:a16="http://schemas.microsoft.com/office/drawing/2014/main" id="{4EADAD8D-DCD3-49CA-96EA-E199F8B8E9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411835"/>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4CE8CA5-DB57-41CD-A8DA-E344739D9CFD}"/>
                </a:ext>
              </a:extLst>
            </p:cNvPr>
            <p:cNvPicPr>
              <a:picLocks noChangeAspect="1"/>
            </p:cNvPicPr>
            <p:nvPr/>
          </p:nvPicPr>
          <p:blipFill rotWithShape="1">
            <a:blip r:embed="rId11"/>
            <a:srcRect r="5902"/>
            <a:stretch/>
          </p:blipFill>
          <p:spPr>
            <a:xfrm>
              <a:off x="5683825" y="3340741"/>
              <a:ext cx="775698" cy="451223"/>
            </a:xfrm>
            <a:prstGeom prst="rect">
              <a:avLst/>
            </a:prstGeom>
          </p:spPr>
        </p:pic>
      </p:grpSp>
      <p:sp>
        <p:nvSpPr>
          <p:cNvPr id="25" name="TextBox 24">
            <a:extLst>
              <a:ext uri="{FF2B5EF4-FFF2-40B4-BE49-F238E27FC236}">
                <a16:creationId xmlns:a16="http://schemas.microsoft.com/office/drawing/2014/main" id="{03AB8A0D-2477-4BA6-8E02-60AAFD1E686C}"/>
              </a:ext>
            </a:extLst>
          </p:cNvPr>
          <p:cNvSpPr txBox="1"/>
          <p:nvPr/>
        </p:nvSpPr>
        <p:spPr>
          <a:xfrm>
            <a:off x="2898678" y="5533290"/>
            <a:ext cx="2940059" cy="1200329"/>
          </a:xfrm>
          <a:prstGeom prst="rect">
            <a:avLst/>
          </a:prstGeom>
          <a:noFill/>
        </p:spPr>
        <p:txBody>
          <a:bodyPr wrap="square" rtlCol="0">
            <a:spAutoFit/>
          </a:bodyPr>
          <a:lstStyle/>
          <a:p>
            <a:pPr algn="ctr"/>
            <a:r>
              <a:rPr lang="en-US" b="1" dirty="0"/>
              <a:t>A learner</a:t>
            </a:r>
          </a:p>
          <a:p>
            <a:pPr algn="ctr"/>
            <a:endParaRPr lang="en-US" dirty="0"/>
          </a:p>
          <a:p>
            <a:pPr algn="ctr"/>
            <a:r>
              <a:rPr lang="en-US" dirty="0">
                <a:solidFill>
                  <a:schemeClr val="bg2">
                    <a:lumMod val="50000"/>
                  </a:schemeClr>
                </a:solidFill>
              </a:rPr>
              <a:t>Completing all work and reflections to my best</a:t>
            </a:r>
          </a:p>
        </p:txBody>
      </p:sp>
    </p:spTree>
    <p:extLst>
      <p:ext uri="{BB962C8B-B14F-4D97-AF65-F5344CB8AC3E}">
        <p14:creationId xmlns:p14="http://schemas.microsoft.com/office/powerpoint/2010/main" val="319029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k free icon">
            <a:extLst>
              <a:ext uri="{FF2B5EF4-FFF2-40B4-BE49-F238E27FC236}">
                <a16:creationId xmlns:a16="http://schemas.microsoft.com/office/drawing/2014/main" id="{3596E8C7-7AD6-A64E-91A7-42A903A9D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374" y="1338596"/>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do free icon">
            <a:extLst>
              <a:ext uri="{FF2B5EF4-FFF2-40B4-BE49-F238E27FC236}">
                <a16:creationId xmlns:a16="http://schemas.microsoft.com/office/drawing/2014/main" id="{1F8C2D0F-CAEA-8A4E-823A-2A0D5AED8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48" y="1338596"/>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terview free icon">
            <a:extLst>
              <a:ext uri="{FF2B5EF4-FFF2-40B4-BE49-F238E27FC236}">
                <a16:creationId xmlns:a16="http://schemas.microsoft.com/office/drawing/2014/main" id="{E328D28F-AEFB-D94A-B736-46D199028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56" y="4157746"/>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lipboard free icon">
            <a:extLst>
              <a:ext uri="{FF2B5EF4-FFF2-40B4-BE49-F238E27FC236}">
                <a16:creationId xmlns:a16="http://schemas.microsoft.com/office/drawing/2014/main" id="{BEC3D4C1-43D4-D140-AFDE-7E64D5F66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098" y="1338595"/>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truggle free icon">
            <a:extLst>
              <a:ext uri="{FF2B5EF4-FFF2-40B4-BE49-F238E27FC236}">
                <a16:creationId xmlns:a16="http://schemas.microsoft.com/office/drawing/2014/main" id="{058FEC26-8A90-6146-AE81-A70D505FF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1172" y="4157746"/>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monstration premium icon">
            <a:extLst>
              <a:ext uri="{FF2B5EF4-FFF2-40B4-BE49-F238E27FC236}">
                <a16:creationId xmlns:a16="http://schemas.microsoft.com/office/drawing/2014/main" id="{E8BEECF1-25C5-424C-AFC7-491AAD446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2972" y="1338595"/>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A00F83-A187-1F44-A4C1-B7BE1CFD256A}"/>
              </a:ext>
            </a:extLst>
          </p:cNvPr>
          <p:cNvSpPr txBox="1"/>
          <p:nvPr/>
        </p:nvSpPr>
        <p:spPr>
          <a:xfrm>
            <a:off x="81316" y="2726695"/>
            <a:ext cx="3015367" cy="1200329"/>
          </a:xfrm>
          <a:prstGeom prst="rect">
            <a:avLst/>
          </a:prstGeom>
          <a:noFill/>
        </p:spPr>
        <p:txBody>
          <a:bodyPr wrap="square" rtlCol="0">
            <a:spAutoFit/>
          </a:bodyPr>
          <a:lstStyle/>
          <a:p>
            <a:pPr algn="ctr"/>
            <a:r>
              <a:rPr lang="en-US" b="1" dirty="0"/>
              <a:t>Retrieval - Think Hard</a:t>
            </a:r>
          </a:p>
          <a:p>
            <a:pPr algn="ctr"/>
            <a:endParaRPr lang="en-US" dirty="0"/>
          </a:p>
          <a:p>
            <a:pPr algn="ctr"/>
            <a:r>
              <a:rPr lang="en-US" dirty="0">
                <a:solidFill>
                  <a:schemeClr val="bg2">
                    <a:lumMod val="50000"/>
                  </a:schemeClr>
                </a:solidFill>
              </a:rPr>
              <a:t>Starter questions: last lesson; week/fortnight; term; year</a:t>
            </a:r>
          </a:p>
        </p:txBody>
      </p:sp>
      <p:sp>
        <p:nvSpPr>
          <p:cNvPr id="13" name="TextBox 12">
            <a:extLst>
              <a:ext uri="{FF2B5EF4-FFF2-40B4-BE49-F238E27FC236}">
                <a16:creationId xmlns:a16="http://schemas.microsoft.com/office/drawing/2014/main" id="{ADDEF1F5-69DE-1349-AAA6-40D06A721D0A}"/>
              </a:ext>
            </a:extLst>
          </p:cNvPr>
          <p:cNvSpPr txBox="1"/>
          <p:nvPr/>
        </p:nvSpPr>
        <p:spPr>
          <a:xfrm>
            <a:off x="3355190" y="2726694"/>
            <a:ext cx="2228850" cy="1200329"/>
          </a:xfrm>
          <a:prstGeom prst="rect">
            <a:avLst/>
          </a:prstGeom>
          <a:noFill/>
        </p:spPr>
        <p:txBody>
          <a:bodyPr wrap="square" rtlCol="0">
            <a:spAutoFit/>
          </a:bodyPr>
          <a:lstStyle/>
          <a:p>
            <a:pPr algn="ctr"/>
            <a:r>
              <a:rPr lang="en-US" b="1" dirty="0"/>
              <a:t>Why Now?</a:t>
            </a:r>
          </a:p>
          <a:p>
            <a:pPr algn="ctr"/>
            <a:endParaRPr lang="en-US" dirty="0"/>
          </a:p>
          <a:p>
            <a:pPr algn="ctr"/>
            <a:r>
              <a:rPr lang="en-US" dirty="0">
                <a:solidFill>
                  <a:schemeClr val="bg2">
                    <a:lumMod val="50000"/>
                  </a:schemeClr>
                </a:solidFill>
              </a:rPr>
              <a:t>Link present to past and future learning</a:t>
            </a:r>
          </a:p>
        </p:txBody>
      </p:sp>
      <p:sp>
        <p:nvSpPr>
          <p:cNvPr id="14" name="TextBox 13">
            <a:extLst>
              <a:ext uri="{FF2B5EF4-FFF2-40B4-BE49-F238E27FC236}">
                <a16:creationId xmlns:a16="http://schemas.microsoft.com/office/drawing/2014/main" id="{7DB898FD-C2B7-424C-8C98-0EBA2EE19136}"/>
              </a:ext>
            </a:extLst>
          </p:cNvPr>
          <p:cNvSpPr txBox="1"/>
          <p:nvPr/>
        </p:nvSpPr>
        <p:spPr>
          <a:xfrm>
            <a:off x="6200329" y="2726694"/>
            <a:ext cx="2626116" cy="1200329"/>
          </a:xfrm>
          <a:prstGeom prst="rect">
            <a:avLst/>
          </a:prstGeom>
          <a:noFill/>
        </p:spPr>
        <p:txBody>
          <a:bodyPr wrap="square" rtlCol="0">
            <a:spAutoFit/>
          </a:bodyPr>
          <a:lstStyle/>
          <a:p>
            <a:pPr algn="ctr"/>
            <a:r>
              <a:rPr lang="en-US" b="1" dirty="0"/>
              <a:t>Self/Peer Assessment</a:t>
            </a:r>
          </a:p>
          <a:p>
            <a:pPr algn="ctr"/>
            <a:endParaRPr lang="en-US" dirty="0"/>
          </a:p>
          <a:p>
            <a:pPr algn="ctr"/>
            <a:r>
              <a:rPr lang="en-US" dirty="0">
                <a:solidFill>
                  <a:schemeClr val="bg2">
                    <a:lumMod val="50000"/>
                  </a:schemeClr>
                </a:solidFill>
              </a:rPr>
              <a:t>Reflection &amp; feedback on past or current learning </a:t>
            </a:r>
          </a:p>
        </p:txBody>
      </p:sp>
      <p:sp>
        <p:nvSpPr>
          <p:cNvPr id="15" name="TextBox 14">
            <a:extLst>
              <a:ext uri="{FF2B5EF4-FFF2-40B4-BE49-F238E27FC236}">
                <a16:creationId xmlns:a16="http://schemas.microsoft.com/office/drawing/2014/main" id="{BF23296C-1873-0A4B-8726-8AAFA5A15676}"/>
              </a:ext>
            </a:extLst>
          </p:cNvPr>
          <p:cNvSpPr txBox="1"/>
          <p:nvPr/>
        </p:nvSpPr>
        <p:spPr>
          <a:xfrm>
            <a:off x="9484567" y="2726694"/>
            <a:ext cx="2626116" cy="1200329"/>
          </a:xfrm>
          <a:prstGeom prst="rect">
            <a:avLst/>
          </a:prstGeom>
          <a:noFill/>
        </p:spPr>
        <p:txBody>
          <a:bodyPr wrap="square" rtlCol="0">
            <a:spAutoFit/>
          </a:bodyPr>
          <a:lstStyle/>
          <a:p>
            <a:pPr algn="ctr"/>
            <a:r>
              <a:rPr lang="en-US" b="1" dirty="0"/>
              <a:t>Modelling</a:t>
            </a:r>
          </a:p>
          <a:p>
            <a:pPr algn="ctr"/>
            <a:endParaRPr lang="en-US" dirty="0"/>
          </a:p>
          <a:p>
            <a:pPr algn="ctr"/>
            <a:r>
              <a:rPr lang="en-US" dirty="0">
                <a:solidFill>
                  <a:schemeClr val="bg2">
                    <a:lumMod val="50000"/>
                  </a:schemeClr>
                </a:solidFill>
              </a:rPr>
              <a:t>Models/modelling of new knowledge or skills</a:t>
            </a:r>
          </a:p>
        </p:txBody>
      </p:sp>
      <p:sp>
        <p:nvSpPr>
          <p:cNvPr id="16" name="TextBox 15">
            <a:extLst>
              <a:ext uri="{FF2B5EF4-FFF2-40B4-BE49-F238E27FC236}">
                <a16:creationId xmlns:a16="http://schemas.microsoft.com/office/drawing/2014/main" id="{59CACBC9-A69B-414C-8488-5E1CE1401F56}"/>
              </a:ext>
            </a:extLst>
          </p:cNvPr>
          <p:cNvSpPr txBox="1"/>
          <p:nvPr/>
        </p:nvSpPr>
        <p:spPr>
          <a:xfrm>
            <a:off x="-27700" y="5533290"/>
            <a:ext cx="2361580" cy="1615827"/>
          </a:xfrm>
          <a:prstGeom prst="rect">
            <a:avLst/>
          </a:prstGeom>
          <a:noFill/>
        </p:spPr>
        <p:txBody>
          <a:bodyPr wrap="square" rtlCol="0">
            <a:spAutoFit/>
          </a:bodyPr>
          <a:lstStyle/>
          <a:p>
            <a:pPr algn="ctr"/>
            <a:r>
              <a:rPr lang="en-US" b="1" dirty="0"/>
              <a:t>Talk Partners </a:t>
            </a:r>
          </a:p>
          <a:p>
            <a:pPr algn="ctr"/>
            <a:endParaRPr lang="en-US" dirty="0"/>
          </a:p>
          <a:p>
            <a:pPr algn="ctr"/>
            <a:r>
              <a:rPr lang="en-US" dirty="0">
                <a:solidFill>
                  <a:schemeClr val="bg2">
                    <a:lumMod val="50000"/>
                  </a:schemeClr>
                </a:solidFill>
              </a:rPr>
              <a:t>Think (wait), Pair, Prepare (write*), Share</a:t>
            </a:r>
          </a:p>
          <a:p>
            <a:pPr algn="ctr"/>
            <a:r>
              <a:rPr lang="en-US" sz="900" dirty="0">
                <a:solidFill>
                  <a:schemeClr val="bg2">
                    <a:lumMod val="50000"/>
                  </a:schemeClr>
                </a:solidFill>
              </a:rPr>
              <a:t>*In applicable subjects</a:t>
            </a:r>
          </a:p>
          <a:p>
            <a:pPr algn="ctr"/>
            <a:endParaRPr lang="en-US" dirty="0">
              <a:solidFill>
                <a:schemeClr val="bg2">
                  <a:lumMod val="50000"/>
                </a:schemeClr>
              </a:solidFill>
            </a:endParaRPr>
          </a:p>
        </p:txBody>
      </p:sp>
      <p:sp>
        <p:nvSpPr>
          <p:cNvPr id="17" name="TextBox 16">
            <a:extLst>
              <a:ext uri="{FF2B5EF4-FFF2-40B4-BE49-F238E27FC236}">
                <a16:creationId xmlns:a16="http://schemas.microsoft.com/office/drawing/2014/main" id="{224764CE-5872-0445-AD38-9050FC5F4C54}"/>
              </a:ext>
            </a:extLst>
          </p:cNvPr>
          <p:cNvSpPr txBox="1"/>
          <p:nvPr/>
        </p:nvSpPr>
        <p:spPr>
          <a:xfrm>
            <a:off x="2725161" y="5533290"/>
            <a:ext cx="3138288" cy="1200329"/>
          </a:xfrm>
          <a:prstGeom prst="rect">
            <a:avLst/>
          </a:prstGeom>
          <a:noFill/>
        </p:spPr>
        <p:txBody>
          <a:bodyPr wrap="square" rtlCol="0">
            <a:spAutoFit/>
          </a:bodyPr>
          <a:lstStyle/>
          <a:p>
            <a:pPr algn="ctr"/>
            <a:r>
              <a:rPr lang="en-US" b="1" dirty="0"/>
              <a:t>Stretch + Challenge</a:t>
            </a:r>
          </a:p>
          <a:p>
            <a:pPr algn="ctr"/>
            <a:endParaRPr lang="en-US" dirty="0"/>
          </a:p>
          <a:p>
            <a:pPr algn="ctr"/>
            <a:r>
              <a:rPr lang="en-US" dirty="0">
                <a:solidFill>
                  <a:schemeClr val="bg2">
                    <a:lumMod val="50000"/>
                  </a:schemeClr>
                </a:solidFill>
              </a:rPr>
              <a:t>‘Teach to the top’ with separate S &amp; C tasks/questions </a:t>
            </a:r>
          </a:p>
        </p:txBody>
      </p:sp>
      <p:sp>
        <p:nvSpPr>
          <p:cNvPr id="18" name="TextBox 17">
            <a:extLst>
              <a:ext uri="{FF2B5EF4-FFF2-40B4-BE49-F238E27FC236}">
                <a16:creationId xmlns:a16="http://schemas.microsoft.com/office/drawing/2014/main" id="{D563635E-A1B7-ED44-94AB-959EC76AD16F}"/>
              </a:ext>
            </a:extLst>
          </p:cNvPr>
          <p:cNvSpPr txBox="1"/>
          <p:nvPr/>
        </p:nvSpPr>
        <p:spPr>
          <a:xfrm>
            <a:off x="8574034" y="5533290"/>
            <a:ext cx="3749303" cy="1615827"/>
          </a:xfrm>
          <a:prstGeom prst="rect">
            <a:avLst/>
          </a:prstGeom>
          <a:noFill/>
        </p:spPr>
        <p:txBody>
          <a:bodyPr wrap="square" rtlCol="0">
            <a:spAutoFit/>
          </a:bodyPr>
          <a:lstStyle/>
          <a:p>
            <a:pPr algn="ctr"/>
            <a:r>
              <a:rPr lang="en-US" b="1" dirty="0"/>
              <a:t>Consolidate learning</a:t>
            </a:r>
          </a:p>
          <a:p>
            <a:pPr algn="ctr"/>
            <a:endParaRPr lang="en-US" dirty="0"/>
          </a:p>
          <a:p>
            <a:pPr algn="ctr"/>
            <a:r>
              <a:rPr lang="en-US" dirty="0">
                <a:solidFill>
                  <a:schemeClr val="bg2">
                    <a:lumMod val="50000"/>
                  </a:schemeClr>
                </a:solidFill>
              </a:rPr>
              <a:t>Review learning; discuss next steps; celebrate good work &amp; the 4BEs*</a:t>
            </a:r>
          </a:p>
          <a:p>
            <a:pPr algn="ctr"/>
            <a:r>
              <a:rPr lang="en-US" sz="900" dirty="0">
                <a:solidFill>
                  <a:schemeClr val="bg2">
                    <a:lumMod val="50000"/>
                  </a:schemeClr>
                </a:solidFill>
              </a:rPr>
              <a:t>*Award achievement points</a:t>
            </a:r>
          </a:p>
          <a:p>
            <a:pPr algn="ctr"/>
            <a:endParaRPr lang="en-US" dirty="0">
              <a:solidFill>
                <a:schemeClr val="bg2">
                  <a:lumMod val="50000"/>
                </a:schemeClr>
              </a:solidFill>
            </a:endParaRPr>
          </a:p>
        </p:txBody>
      </p:sp>
      <p:sp>
        <p:nvSpPr>
          <p:cNvPr id="22" name="Content Placeholder 2">
            <a:extLst>
              <a:ext uri="{FF2B5EF4-FFF2-40B4-BE49-F238E27FC236}">
                <a16:creationId xmlns:a16="http://schemas.microsoft.com/office/drawing/2014/main" id="{F9EDA02B-E3AA-3649-A179-1A4E0D31136C}"/>
              </a:ext>
            </a:extLst>
          </p:cNvPr>
          <p:cNvSpPr txBox="1">
            <a:spLocks/>
          </p:cNvSpPr>
          <p:nvPr/>
        </p:nvSpPr>
        <p:spPr>
          <a:xfrm>
            <a:off x="1818392" y="296164"/>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LPS Lesson Expectations - Teachers</a:t>
            </a:r>
          </a:p>
        </p:txBody>
      </p:sp>
      <p:pic>
        <p:nvPicPr>
          <p:cNvPr id="23" name="Picture 22" descr="Logo, company name&#10;&#10;Description automatically generated">
            <a:extLst>
              <a:ext uri="{FF2B5EF4-FFF2-40B4-BE49-F238E27FC236}">
                <a16:creationId xmlns:a16="http://schemas.microsoft.com/office/drawing/2014/main" id="{A8DCFA28-F590-354F-9019-B90C81CC9EC0}"/>
              </a:ext>
            </a:extLst>
          </p:cNvPr>
          <p:cNvPicPr>
            <a:picLocks noChangeAspect="1"/>
          </p:cNvPicPr>
          <p:nvPr/>
        </p:nvPicPr>
        <p:blipFill>
          <a:blip r:embed="rId8"/>
          <a:stretch>
            <a:fillRect/>
          </a:stretch>
        </p:blipFill>
        <p:spPr>
          <a:xfrm>
            <a:off x="169177" y="234732"/>
            <a:ext cx="1380458" cy="873140"/>
          </a:xfrm>
          <a:prstGeom prst="rect">
            <a:avLst/>
          </a:prstGeom>
        </p:spPr>
      </p:pic>
      <p:pic>
        <p:nvPicPr>
          <p:cNvPr id="1026" name="Picture 2" descr="Jigsaw free icon">
            <a:extLst>
              <a:ext uri="{FF2B5EF4-FFF2-40B4-BE49-F238E27FC236}">
                <a16:creationId xmlns:a16="http://schemas.microsoft.com/office/drawing/2014/main" id="{81127C49-8918-4132-AF36-36B1326C47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0778" y="4286301"/>
            <a:ext cx="1382303"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tudying free icon">
            <a:extLst>
              <a:ext uri="{FF2B5EF4-FFF2-40B4-BE49-F238E27FC236}">
                <a16:creationId xmlns:a16="http://schemas.microsoft.com/office/drawing/2014/main" id="{DE2D0E6F-C374-40B7-8609-C482FAE532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3348" y="4286301"/>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C32179B-574F-4D79-A695-9179BF009F14}"/>
              </a:ext>
            </a:extLst>
          </p:cNvPr>
          <p:cNvSpPr txBox="1"/>
          <p:nvPr/>
        </p:nvSpPr>
        <p:spPr>
          <a:xfrm>
            <a:off x="6018028" y="5533290"/>
            <a:ext cx="2704088" cy="1200329"/>
          </a:xfrm>
          <a:prstGeom prst="rect">
            <a:avLst/>
          </a:prstGeom>
          <a:noFill/>
        </p:spPr>
        <p:txBody>
          <a:bodyPr wrap="square" rtlCol="0">
            <a:spAutoFit/>
          </a:bodyPr>
          <a:lstStyle/>
          <a:p>
            <a:pPr algn="ctr"/>
            <a:r>
              <a:rPr lang="en-US" b="1" dirty="0"/>
              <a:t>Independent Work</a:t>
            </a:r>
          </a:p>
          <a:p>
            <a:pPr algn="ctr"/>
            <a:endParaRPr lang="en-US" dirty="0"/>
          </a:p>
          <a:p>
            <a:pPr algn="ctr"/>
            <a:r>
              <a:rPr lang="en-US" dirty="0">
                <a:solidFill>
                  <a:schemeClr val="bg2">
                    <a:lumMod val="50000"/>
                  </a:schemeClr>
                </a:solidFill>
              </a:rPr>
              <a:t>Expect, direct &amp; manage  independent application</a:t>
            </a:r>
          </a:p>
        </p:txBody>
      </p:sp>
    </p:spTree>
    <p:extLst>
      <p:ext uri="{BB962C8B-B14F-4D97-AF65-F5344CB8AC3E}">
        <p14:creationId xmlns:p14="http://schemas.microsoft.com/office/powerpoint/2010/main" val="44930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A8278-451D-4973-878E-63AA1E09E7F3}"/>
              </a:ext>
            </a:extLst>
          </p:cNvPr>
          <p:cNvSpPr>
            <a:spLocks noGrp="1"/>
          </p:cNvSpPr>
          <p:nvPr>
            <p:ph idx="1"/>
          </p:nvPr>
        </p:nvSpPr>
        <p:spPr>
          <a:xfrm>
            <a:off x="178352" y="1449715"/>
            <a:ext cx="10515600" cy="1110605"/>
          </a:xfrm>
        </p:spPr>
        <p:txBody>
          <a:bodyPr>
            <a:normAutofit/>
          </a:bodyPr>
          <a:lstStyle/>
          <a:p>
            <a:pPr marL="0" indent="0">
              <a:buNone/>
            </a:pPr>
            <a:r>
              <a:rPr lang="en-GB" sz="1600" dirty="0"/>
              <a:t>Summer 2021 enquiry question:</a:t>
            </a:r>
          </a:p>
          <a:p>
            <a:pPr marL="0" indent="0" algn="ctr">
              <a:buNone/>
            </a:pPr>
            <a:r>
              <a:rPr lang="en-GB" sz="2400" i="1" dirty="0">
                <a:solidFill>
                  <a:schemeClr val="tx1">
                    <a:lumMod val="50000"/>
                    <a:lumOff val="50000"/>
                  </a:schemeClr>
                </a:solidFill>
              </a:rPr>
              <a:t>How can we ensure alignment and sequencing for progression within our unit enquiry questions, schemes of learning and individual lessons?</a:t>
            </a:r>
          </a:p>
        </p:txBody>
      </p:sp>
      <p:sp>
        <p:nvSpPr>
          <p:cNvPr id="4" name="Content Placeholder 2">
            <a:extLst>
              <a:ext uri="{FF2B5EF4-FFF2-40B4-BE49-F238E27FC236}">
                <a16:creationId xmlns:a16="http://schemas.microsoft.com/office/drawing/2014/main" id="{2EEF24AF-1B8A-41D9-96FC-75D70F50FD61}"/>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Curriculum: planning for progress</a:t>
            </a:r>
          </a:p>
        </p:txBody>
      </p:sp>
      <p:sp>
        <p:nvSpPr>
          <p:cNvPr id="5" name="Google Shape;103;p2">
            <a:extLst>
              <a:ext uri="{FF2B5EF4-FFF2-40B4-BE49-F238E27FC236}">
                <a16:creationId xmlns:a16="http://schemas.microsoft.com/office/drawing/2014/main" id="{9D8E67C8-3984-49E4-8B3E-6BF0EA5EB067}"/>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6633CC3D-B522-4E3E-84DD-902818D014B5}"/>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C7E3E1EB-4DAA-4BC9-9F95-AF75442F9E8B}"/>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82537CC8-9CDE-4904-BDE3-174A1AC39D56}"/>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9" name="Google Shape;102;p2">
            <a:extLst>
              <a:ext uri="{FF2B5EF4-FFF2-40B4-BE49-F238E27FC236}">
                <a16:creationId xmlns:a16="http://schemas.microsoft.com/office/drawing/2014/main" id="{98097D75-B451-49AC-B3BC-6D453EBA6742}"/>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descr="Logo, company name&#10;&#10;Description automatically generated">
            <a:extLst>
              <a:ext uri="{FF2B5EF4-FFF2-40B4-BE49-F238E27FC236}">
                <a16:creationId xmlns:a16="http://schemas.microsoft.com/office/drawing/2014/main" id="{17BEFA2D-6218-47BE-AFA3-6EC3A75E2426}"/>
              </a:ext>
            </a:extLst>
          </p:cNvPr>
          <p:cNvPicPr>
            <a:picLocks noChangeAspect="1"/>
          </p:cNvPicPr>
          <p:nvPr/>
        </p:nvPicPr>
        <p:blipFill>
          <a:blip r:embed="rId3"/>
          <a:stretch>
            <a:fillRect/>
          </a:stretch>
        </p:blipFill>
        <p:spPr>
          <a:xfrm>
            <a:off x="179512" y="450790"/>
            <a:ext cx="1380458" cy="873140"/>
          </a:xfrm>
          <a:prstGeom prst="rect">
            <a:avLst/>
          </a:prstGeom>
        </p:spPr>
      </p:pic>
      <p:pic>
        <p:nvPicPr>
          <p:cNvPr id="1028" name="Picture 4" descr="Broken Link Icon 2280699">
            <a:extLst>
              <a:ext uri="{FF2B5EF4-FFF2-40B4-BE49-F238E27FC236}">
                <a16:creationId xmlns:a16="http://schemas.microsoft.com/office/drawing/2014/main" id="{701BD07E-7CDE-467E-8805-D03BCA60D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227" y="289021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933EA0-0400-4C4C-B8E9-22D485F8D509}"/>
              </a:ext>
            </a:extLst>
          </p:cNvPr>
          <p:cNvSpPr/>
          <p:nvPr/>
        </p:nvSpPr>
        <p:spPr>
          <a:xfrm>
            <a:off x="407670" y="4932018"/>
            <a:ext cx="3089910" cy="923330"/>
          </a:xfrm>
          <a:prstGeom prst="rect">
            <a:avLst/>
          </a:prstGeom>
        </p:spPr>
        <p:txBody>
          <a:bodyPr wrap="square">
            <a:spAutoFit/>
          </a:bodyPr>
          <a:lstStyle/>
          <a:p>
            <a:pPr algn="ctr"/>
            <a:r>
              <a:rPr lang="en-GB" i="1" dirty="0"/>
              <a:t>‘Pupils find it </a:t>
            </a:r>
            <a:r>
              <a:rPr lang="en-GB" b="1" i="1" u="sng" dirty="0"/>
              <a:t>hard to link new ideas </a:t>
            </a:r>
            <a:r>
              <a:rPr lang="en-GB" i="1" dirty="0"/>
              <a:t>with what they already know and understand’</a:t>
            </a:r>
          </a:p>
        </p:txBody>
      </p:sp>
      <p:pic>
        <p:nvPicPr>
          <p:cNvPr id="1030" name="Picture 6" descr="exhausted Icon 980176">
            <a:extLst>
              <a:ext uri="{FF2B5EF4-FFF2-40B4-BE49-F238E27FC236}">
                <a16:creationId xmlns:a16="http://schemas.microsoft.com/office/drawing/2014/main" id="{5E244509-545F-43A0-8E63-AEA62292B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70" y="289021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2E63E2C-0C37-434B-B6F3-268D0C680F11}"/>
              </a:ext>
            </a:extLst>
          </p:cNvPr>
          <p:cNvSpPr/>
          <p:nvPr/>
        </p:nvSpPr>
        <p:spPr>
          <a:xfrm>
            <a:off x="4286250" y="4891215"/>
            <a:ext cx="3554730" cy="1200329"/>
          </a:xfrm>
          <a:prstGeom prst="rect">
            <a:avLst/>
          </a:prstGeom>
        </p:spPr>
        <p:txBody>
          <a:bodyPr wrap="square">
            <a:spAutoFit/>
          </a:bodyPr>
          <a:lstStyle/>
          <a:p>
            <a:pPr algn="ctr"/>
            <a:r>
              <a:rPr lang="en-GB" i="1" dirty="0"/>
              <a:t>‘These weaknesses mean that </a:t>
            </a:r>
            <a:r>
              <a:rPr lang="en-GB" b="1" i="1" u="sng" dirty="0"/>
              <a:t>pupils are not prepared effectively </a:t>
            </a:r>
            <a:r>
              <a:rPr lang="en-GB" i="1" dirty="0"/>
              <a:t>to study more demanding concepts in the future’</a:t>
            </a:r>
            <a:endParaRPr lang="en-US" dirty="0"/>
          </a:p>
        </p:txBody>
      </p:sp>
      <p:grpSp>
        <p:nvGrpSpPr>
          <p:cNvPr id="13" name="Group 12">
            <a:extLst>
              <a:ext uri="{FF2B5EF4-FFF2-40B4-BE49-F238E27FC236}">
                <a16:creationId xmlns:a16="http://schemas.microsoft.com/office/drawing/2014/main" id="{91F4B4E0-72AB-4125-85B6-CC104C3F6409}"/>
              </a:ext>
            </a:extLst>
          </p:cNvPr>
          <p:cNvGrpSpPr/>
          <p:nvPr/>
        </p:nvGrpSpPr>
        <p:grpSpPr>
          <a:xfrm>
            <a:off x="8917750" y="2667807"/>
            <a:ext cx="2759176" cy="2283785"/>
            <a:chOff x="9240505" y="2648233"/>
            <a:chExt cx="2759176" cy="2283785"/>
          </a:xfrm>
        </p:grpSpPr>
        <p:pic>
          <p:nvPicPr>
            <p:cNvPr id="1032" name="Picture 8" descr="Warning Icon 3565426">
              <a:extLst>
                <a:ext uri="{FF2B5EF4-FFF2-40B4-BE49-F238E27FC236}">
                  <a16:creationId xmlns:a16="http://schemas.microsoft.com/office/drawing/2014/main" id="{287834BD-00F6-4825-A83D-2148B0829B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425" b="8804"/>
            <a:stretch/>
          </p:blipFill>
          <p:spPr bwMode="auto">
            <a:xfrm>
              <a:off x="9240505" y="2648233"/>
              <a:ext cx="2759176" cy="228378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ecklist Icon 3266188">
              <a:extLst>
                <a:ext uri="{FF2B5EF4-FFF2-40B4-BE49-F238E27FC236}">
                  <a16:creationId xmlns:a16="http://schemas.microsoft.com/office/drawing/2014/main" id="{D06CF3E3-36CC-4E38-BB0E-B3403F4FF7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6159" y="3236191"/>
              <a:ext cx="1107868" cy="110786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3267A5B8-8064-4F79-86A2-7E83EAA2A8E5}"/>
              </a:ext>
            </a:extLst>
          </p:cNvPr>
          <p:cNvSpPr/>
          <p:nvPr/>
        </p:nvSpPr>
        <p:spPr>
          <a:xfrm>
            <a:off x="8740140" y="4891215"/>
            <a:ext cx="3246120" cy="923330"/>
          </a:xfrm>
          <a:prstGeom prst="rect">
            <a:avLst/>
          </a:prstGeom>
        </p:spPr>
        <p:txBody>
          <a:bodyPr wrap="square">
            <a:spAutoFit/>
          </a:bodyPr>
          <a:lstStyle/>
          <a:p>
            <a:pPr algn="ctr"/>
            <a:r>
              <a:rPr lang="en-GB" i="1" dirty="0"/>
              <a:t>‘Many </a:t>
            </a:r>
            <a:r>
              <a:rPr lang="en-GB" b="1" i="1" u="sng" dirty="0"/>
              <a:t>teachers do not routinely check </a:t>
            </a:r>
            <a:r>
              <a:rPr lang="en-GB" i="1" dirty="0"/>
              <a:t>that pupils understand what they have learned’</a:t>
            </a:r>
            <a:endParaRPr lang="en-GB" dirty="0"/>
          </a:p>
        </p:txBody>
      </p:sp>
    </p:spTree>
    <p:extLst>
      <p:ext uri="{BB962C8B-B14F-4D97-AF65-F5344CB8AC3E}">
        <p14:creationId xmlns:p14="http://schemas.microsoft.com/office/powerpoint/2010/main" val="2163223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p2">
            <a:extLst>
              <a:ext uri="{FF2B5EF4-FFF2-40B4-BE49-F238E27FC236}">
                <a16:creationId xmlns:a16="http://schemas.microsoft.com/office/drawing/2014/main" id="{5B18379E-952D-498C-A7A9-A8035EB0B2E2}"/>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7" name="Google Shape;104;p2">
            <a:extLst>
              <a:ext uri="{FF2B5EF4-FFF2-40B4-BE49-F238E27FC236}">
                <a16:creationId xmlns:a16="http://schemas.microsoft.com/office/drawing/2014/main" id="{CCEA8677-C1CD-4109-BA50-CE820B76EEA9}"/>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8" name="Google Shape;105;p2">
            <a:extLst>
              <a:ext uri="{FF2B5EF4-FFF2-40B4-BE49-F238E27FC236}">
                <a16:creationId xmlns:a16="http://schemas.microsoft.com/office/drawing/2014/main" id="{98624DD0-5562-4DE0-AE13-1CC63A924E83}"/>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9" name="Google Shape;106;p2">
            <a:extLst>
              <a:ext uri="{FF2B5EF4-FFF2-40B4-BE49-F238E27FC236}">
                <a16:creationId xmlns:a16="http://schemas.microsoft.com/office/drawing/2014/main" id="{57DC8DEE-9C9B-4615-A29B-D0EACDFF543A}"/>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10" name="Google Shape;102;p2">
            <a:extLst>
              <a:ext uri="{FF2B5EF4-FFF2-40B4-BE49-F238E27FC236}">
                <a16:creationId xmlns:a16="http://schemas.microsoft.com/office/drawing/2014/main" id="{CEBD0801-2B66-4915-96B3-0A0DE927AD20}"/>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Picture 10" descr="Logo, company name&#10;&#10;Description automatically generated">
            <a:extLst>
              <a:ext uri="{FF2B5EF4-FFF2-40B4-BE49-F238E27FC236}">
                <a16:creationId xmlns:a16="http://schemas.microsoft.com/office/drawing/2014/main" id="{0DCC2879-3060-482D-B48E-44415D93A3E2}"/>
              </a:ext>
            </a:extLst>
          </p:cNvPr>
          <p:cNvPicPr>
            <a:picLocks noChangeAspect="1"/>
          </p:cNvPicPr>
          <p:nvPr/>
        </p:nvPicPr>
        <p:blipFill>
          <a:blip r:embed="rId2"/>
          <a:stretch>
            <a:fillRect/>
          </a:stretch>
        </p:blipFill>
        <p:spPr>
          <a:xfrm>
            <a:off x="179512" y="450790"/>
            <a:ext cx="1380458" cy="873140"/>
          </a:xfrm>
          <a:prstGeom prst="rect">
            <a:avLst/>
          </a:prstGeom>
        </p:spPr>
      </p:pic>
      <p:sp>
        <p:nvSpPr>
          <p:cNvPr id="12" name="Content Placeholder 2">
            <a:extLst>
              <a:ext uri="{FF2B5EF4-FFF2-40B4-BE49-F238E27FC236}">
                <a16:creationId xmlns:a16="http://schemas.microsoft.com/office/drawing/2014/main" id="{24DF55A4-A30F-4DE8-ADB3-715250CD936C}"/>
              </a:ext>
            </a:extLst>
          </p:cNvPr>
          <p:cNvSpPr txBox="1">
            <a:spLocks/>
          </p:cNvSpPr>
          <p:nvPr/>
        </p:nvSpPr>
        <p:spPr>
          <a:xfrm>
            <a:off x="1828727" y="512222"/>
            <a:ext cx="10149913" cy="710600"/>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Assessment in Curriculum Design: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reflection</a:t>
            </a:r>
            <a:endParaRPr lang="en-US" u="sng" dirty="0"/>
          </a:p>
          <a:p>
            <a:pPr marL="0" indent="0" algn="ctr">
              <a:lnSpc>
                <a:spcPct val="115000"/>
              </a:lnSpc>
              <a:spcAft>
                <a:spcPts val="10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p>
        </p:txBody>
      </p:sp>
      <p:pic>
        <p:nvPicPr>
          <p:cNvPr id="2050" name="Picture 2" descr="Finding solution Icon 2672631">
            <a:extLst>
              <a:ext uri="{FF2B5EF4-FFF2-40B4-BE49-F238E27FC236}">
                <a16:creationId xmlns:a16="http://schemas.microsoft.com/office/drawing/2014/main" id="{EB2A4D3D-FF6F-4C69-9BE9-C091CF3C6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2" y="215940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estion Icon 3061030">
            <a:extLst>
              <a:ext uri="{FF2B5EF4-FFF2-40B4-BE49-F238E27FC236}">
                <a16:creationId xmlns:a16="http://schemas.microsoft.com/office/drawing/2014/main" id="{59EB91CA-9A25-4463-86A9-599C7D722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011" y="215940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2D215C9-71C2-4902-BB13-735F0272FF58}"/>
              </a:ext>
            </a:extLst>
          </p:cNvPr>
          <p:cNvSpPr/>
          <p:nvPr/>
        </p:nvSpPr>
        <p:spPr>
          <a:xfrm>
            <a:off x="179512" y="4181768"/>
            <a:ext cx="1963141" cy="707886"/>
          </a:xfrm>
          <a:prstGeom prst="rect">
            <a:avLst/>
          </a:prstGeom>
        </p:spPr>
        <p:txBody>
          <a:bodyPr wrap="square">
            <a:spAutoFit/>
          </a:bodyPr>
          <a:lstStyle/>
          <a:p>
            <a:pPr algn="ctr"/>
            <a:r>
              <a:rPr lang="en-US" sz="2000" dirty="0"/>
              <a:t>Findings and observations</a:t>
            </a:r>
          </a:p>
        </p:txBody>
      </p:sp>
      <p:sp>
        <p:nvSpPr>
          <p:cNvPr id="15" name="Rectangle 14">
            <a:extLst>
              <a:ext uri="{FF2B5EF4-FFF2-40B4-BE49-F238E27FC236}">
                <a16:creationId xmlns:a16="http://schemas.microsoft.com/office/drawing/2014/main" id="{6E29D518-C555-478E-9F5C-E266908E5FA5}"/>
              </a:ext>
            </a:extLst>
          </p:cNvPr>
          <p:cNvSpPr/>
          <p:nvPr/>
        </p:nvSpPr>
        <p:spPr>
          <a:xfrm>
            <a:off x="3473011" y="4205143"/>
            <a:ext cx="1963141" cy="400110"/>
          </a:xfrm>
          <a:prstGeom prst="rect">
            <a:avLst/>
          </a:prstGeom>
        </p:spPr>
        <p:txBody>
          <a:bodyPr wrap="square">
            <a:spAutoFit/>
          </a:bodyPr>
          <a:lstStyle/>
          <a:p>
            <a:pPr algn="ctr"/>
            <a:r>
              <a:rPr lang="en-US" sz="2000" dirty="0"/>
              <a:t>Q&amp;A</a:t>
            </a:r>
          </a:p>
        </p:txBody>
      </p:sp>
      <p:cxnSp>
        <p:nvCxnSpPr>
          <p:cNvPr id="16" name="Straight Connector 15">
            <a:extLst>
              <a:ext uri="{FF2B5EF4-FFF2-40B4-BE49-F238E27FC236}">
                <a16:creationId xmlns:a16="http://schemas.microsoft.com/office/drawing/2014/main" id="{DD34231E-432E-42DE-8208-C1C5FD6A1040}"/>
              </a:ext>
            </a:extLst>
          </p:cNvPr>
          <p:cNvCxnSpPr>
            <a:cxnSpLocks/>
          </p:cNvCxnSpPr>
          <p:nvPr/>
        </p:nvCxnSpPr>
        <p:spPr>
          <a:xfrm>
            <a:off x="6210677" y="1367073"/>
            <a:ext cx="0" cy="4789283"/>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descr="Langdon Park School - Students">
            <a:extLst>
              <a:ext uri="{FF2B5EF4-FFF2-40B4-BE49-F238E27FC236}">
                <a16:creationId xmlns:a16="http://schemas.microsoft.com/office/drawing/2014/main" id="{A00EAE89-B8A6-4513-B992-C15A7EE32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108" y="1995937"/>
            <a:ext cx="2252594" cy="22319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6378949-0514-444C-B2A7-DE0BE14497E1}"/>
              </a:ext>
            </a:extLst>
          </p:cNvPr>
          <p:cNvSpPr/>
          <p:nvPr/>
        </p:nvSpPr>
        <p:spPr>
          <a:xfrm>
            <a:off x="6676406" y="4181768"/>
            <a:ext cx="5336079" cy="2308324"/>
          </a:xfrm>
          <a:prstGeom prst="rect">
            <a:avLst/>
          </a:prstGeom>
        </p:spPr>
        <p:txBody>
          <a:bodyPr wrap="square">
            <a:spAutoFit/>
          </a:bodyPr>
          <a:lstStyle/>
          <a:p>
            <a:pPr algn="ctr"/>
            <a:r>
              <a:rPr lang="en-US" sz="1600" b="1" u="sng" dirty="0">
                <a:solidFill>
                  <a:srgbClr val="002060"/>
                </a:solidFill>
              </a:rPr>
              <a:t>LPS Lesson Expectations:</a:t>
            </a:r>
          </a:p>
          <a:p>
            <a:pPr algn="ctr"/>
            <a:endParaRPr lang="en-US" sz="1600" dirty="0"/>
          </a:p>
          <a:p>
            <a:pPr marL="342900" indent="-342900">
              <a:buFont typeface="+mj-lt"/>
              <a:buAutoNum type="arabicPeriod"/>
            </a:pPr>
            <a:r>
              <a:rPr lang="en-US" sz="1600" dirty="0"/>
              <a:t>All students will produce quality and detailed* green pen responses to regular purposeful feedback in their exercise books.</a:t>
            </a:r>
          </a:p>
          <a:p>
            <a:pPr marL="342900" indent="-342900">
              <a:buFont typeface="+mj-lt"/>
              <a:buAutoNum type="arabicPeriod"/>
            </a:pPr>
            <a:endParaRPr lang="en-US" sz="1600" dirty="0"/>
          </a:p>
          <a:p>
            <a:pPr marL="342900" indent="-342900">
              <a:buFont typeface="+mj-lt"/>
              <a:buAutoNum type="arabicPeriod"/>
            </a:pPr>
            <a:r>
              <a:rPr lang="en-US" sz="1600" dirty="0"/>
              <a:t>Feedback points will be signposted in schemes of learning and resources to minimize variation across departments</a:t>
            </a:r>
          </a:p>
          <a:p>
            <a:pPr algn="ctr"/>
            <a:endParaRPr lang="en-US" sz="1600" dirty="0"/>
          </a:p>
        </p:txBody>
      </p:sp>
      <p:sp>
        <p:nvSpPr>
          <p:cNvPr id="5" name="TextBox 4">
            <a:extLst>
              <a:ext uri="{FF2B5EF4-FFF2-40B4-BE49-F238E27FC236}">
                <a16:creationId xmlns:a16="http://schemas.microsoft.com/office/drawing/2014/main" id="{FFBE1FE8-3C08-460A-A080-F6E6DCA49308}"/>
              </a:ext>
            </a:extLst>
          </p:cNvPr>
          <p:cNvSpPr txBox="1"/>
          <p:nvPr/>
        </p:nvSpPr>
        <p:spPr>
          <a:xfrm>
            <a:off x="10594991" y="2782669"/>
            <a:ext cx="1383649" cy="646331"/>
          </a:xfrm>
          <a:prstGeom prst="rect">
            <a:avLst/>
          </a:prstGeom>
          <a:noFill/>
        </p:spPr>
        <p:txBody>
          <a:bodyPr wrap="none" rtlCol="0">
            <a:spAutoFit/>
          </a:bodyPr>
          <a:lstStyle/>
          <a:p>
            <a:pPr algn="ctr"/>
            <a:r>
              <a:rPr lang="en-US" b="1" dirty="0">
                <a:solidFill>
                  <a:srgbClr val="FF0000"/>
                </a:solidFill>
              </a:rPr>
              <a:t>Every</a:t>
            </a:r>
            <a:r>
              <a:rPr lang="en-US" dirty="0"/>
              <a:t> </a:t>
            </a:r>
            <a:r>
              <a:rPr lang="en-US" dirty="0">
                <a:solidFill>
                  <a:srgbClr val="002060"/>
                </a:solidFill>
              </a:rPr>
              <a:t>Child</a:t>
            </a:r>
          </a:p>
          <a:p>
            <a:pPr algn="ctr"/>
            <a:r>
              <a:rPr lang="en-US" b="1" dirty="0">
                <a:solidFill>
                  <a:srgbClr val="FF0000"/>
                </a:solidFill>
              </a:rPr>
              <a:t>Every</a:t>
            </a:r>
            <a:r>
              <a:rPr lang="en-US" dirty="0"/>
              <a:t> </a:t>
            </a:r>
            <a:r>
              <a:rPr lang="en-US" dirty="0">
                <a:solidFill>
                  <a:srgbClr val="002060"/>
                </a:solidFill>
              </a:rPr>
              <a:t>Lesson</a:t>
            </a:r>
            <a:endParaRPr lang="en-GB" dirty="0">
              <a:solidFill>
                <a:srgbClr val="002060"/>
              </a:solidFill>
            </a:endParaRPr>
          </a:p>
        </p:txBody>
      </p:sp>
      <p:grpSp>
        <p:nvGrpSpPr>
          <p:cNvPr id="2" name="Group 1">
            <a:extLst>
              <a:ext uri="{FF2B5EF4-FFF2-40B4-BE49-F238E27FC236}">
                <a16:creationId xmlns:a16="http://schemas.microsoft.com/office/drawing/2014/main" id="{961C7728-AA4B-5F48-99A5-C1CD85984832}"/>
              </a:ext>
            </a:extLst>
          </p:cNvPr>
          <p:cNvGrpSpPr/>
          <p:nvPr/>
        </p:nvGrpSpPr>
        <p:grpSpPr>
          <a:xfrm>
            <a:off x="10864158" y="2769843"/>
            <a:ext cx="706171" cy="659157"/>
            <a:chOff x="10864158" y="2769843"/>
            <a:chExt cx="706171" cy="659157"/>
          </a:xfrm>
        </p:grpSpPr>
        <p:cxnSp>
          <p:nvCxnSpPr>
            <p:cNvPr id="19" name="Straight Connector 18">
              <a:extLst>
                <a:ext uri="{FF2B5EF4-FFF2-40B4-BE49-F238E27FC236}">
                  <a16:creationId xmlns:a16="http://schemas.microsoft.com/office/drawing/2014/main" id="{C974211F-2C43-474A-B143-045E5406C756}"/>
                </a:ext>
              </a:extLst>
            </p:cNvPr>
            <p:cNvCxnSpPr>
              <a:cxnSpLocks/>
            </p:cNvCxnSpPr>
            <p:nvPr/>
          </p:nvCxnSpPr>
          <p:spPr>
            <a:xfrm>
              <a:off x="10864158" y="3429000"/>
              <a:ext cx="706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56E109-34D9-4024-86D8-0ADFA73BF971}"/>
                </a:ext>
              </a:extLst>
            </p:cNvPr>
            <p:cNvCxnSpPr>
              <a:cxnSpLocks/>
            </p:cNvCxnSpPr>
            <p:nvPr/>
          </p:nvCxnSpPr>
          <p:spPr>
            <a:xfrm>
              <a:off x="10864158" y="2769843"/>
              <a:ext cx="7061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7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9DD-A412-46AA-B510-1DC2D9A419FA}"/>
              </a:ext>
            </a:extLst>
          </p:cNvPr>
          <p:cNvSpPr>
            <a:spLocks noGrp="1"/>
          </p:cNvSpPr>
          <p:nvPr>
            <p:ph type="title"/>
          </p:nvPr>
        </p:nvSpPr>
        <p:spPr>
          <a:ln>
            <a:solidFill>
              <a:srgbClr val="002060"/>
            </a:solidFill>
          </a:ln>
        </p:spPr>
        <p:txBody>
          <a:bodyPr/>
          <a:lstStyle/>
          <a:p>
            <a:pPr algn="ctr"/>
            <a:r>
              <a:rPr lang="en-US" dirty="0">
                <a:solidFill>
                  <a:srgbClr val="FF0000"/>
                </a:solidFill>
              </a:rPr>
              <a:t>Why Now?</a:t>
            </a:r>
            <a:endParaRPr lang="en-GB" dirty="0">
              <a:solidFill>
                <a:srgbClr val="FF0000"/>
              </a:solidFill>
            </a:endParaRPr>
          </a:p>
        </p:txBody>
      </p:sp>
      <p:pic>
        <p:nvPicPr>
          <p:cNvPr id="1026" name="Picture 2" descr="Arrow Back Icon 76997">
            <a:extLst>
              <a:ext uri="{FF2B5EF4-FFF2-40B4-BE49-F238E27FC236}">
                <a16:creationId xmlns:a16="http://schemas.microsoft.com/office/drawing/2014/main" id="{59072EB6-459F-4B31-A73B-E1914547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977"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0CA878-5C79-4019-9596-E6D2E612CDD6}"/>
              </a:ext>
            </a:extLst>
          </p:cNvPr>
          <p:cNvSpPr txBox="1"/>
          <p:nvPr/>
        </p:nvSpPr>
        <p:spPr>
          <a:xfrm>
            <a:off x="4737685" y="2933101"/>
            <a:ext cx="2782131" cy="2677656"/>
          </a:xfrm>
          <a:prstGeom prst="rect">
            <a:avLst/>
          </a:prstGeom>
          <a:noFill/>
          <a:ln>
            <a:solidFill>
              <a:srgbClr val="002060"/>
            </a:solidFill>
          </a:ln>
        </p:spPr>
        <p:txBody>
          <a:bodyPr wrap="square" rtlCol="0">
            <a:spAutoFit/>
          </a:bodyPr>
          <a:lstStyle/>
          <a:p>
            <a:pPr algn="ctr"/>
            <a:r>
              <a:rPr lang="en-US" sz="2800" dirty="0"/>
              <a:t>Improving the frequency and quality of student responses to feedback on misconceptions</a:t>
            </a:r>
          </a:p>
        </p:txBody>
      </p:sp>
      <p:sp>
        <p:nvSpPr>
          <p:cNvPr id="6" name="TextBox 5">
            <a:extLst>
              <a:ext uri="{FF2B5EF4-FFF2-40B4-BE49-F238E27FC236}">
                <a16:creationId xmlns:a16="http://schemas.microsoft.com/office/drawing/2014/main" id="{AF334D47-5136-4B99-A527-7E41594D64E5}"/>
              </a:ext>
            </a:extLst>
          </p:cNvPr>
          <p:cNvSpPr txBox="1"/>
          <p:nvPr/>
        </p:nvSpPr>
        <p:spPr>
          <a:xfrm>
            <a:off x="377504" y="2903358"/>
            <a:ext cx="2586429" cy="2677656"/>
          </a:xfrm>
          <a:prstGeom prst="rect">
            <a:avLst/>
          </a:prstGeom>
          <a:noFill/>
          <a:ln>
            <a:solidFill>
              <a:srgbClr val="002060"/>
            </a:solidFill>
          </a:ln>
        </p:spPr>
        <p:txBody>
          <a:bodyPr wrap="square" rtlCol="0">
            <a:spAutoFit/>
          </a:bodyPr>
          <a:lstStyle/>
          <a:p>
            <a:pPr algn="ctr"/>
            <a:r>
              <a:rPr lang="en-US" sz="2800" dirty="0"/>
              <a:t>Worked to improve students’ ability to articulate and recall the  curriculum </a:t>
            </a:r>
            <a:endParaRPr lang="en-GB" sz="2800" dirty="0"/>
          </a:p>
        </p:txBody>
      </p:sp>
      <p:sp>
        <p:nvSpPr>
          <p:cNvPr id="8" name="TextBox 7">
            <a:extLst>
              <a:ext uri="{FF2B5EF4-FFF2-40B4-BE49-F238E27FC236}">
                <a16:creationId xmlns:a16="http://schemas.microsoft.com/office/drawing/2014/main" id="{C5E87CEE-5EED-43B5-A420-B36981BE6E66}"/>
              </a:ext>
            </a:extLst>
          </p:cNvPr>
          <p:cNvSpPr txBox="1"/>
          <p:nvPr/>
        </p:nvSpPr>
        <p:spPr>
          <a:xfrm>
            <a:off x="9387027" y="2903357"/>
            <a:ext cx="2586427" cy="2677656"/>
          </a:xfrm>
          <a:prstGeom prst="rect">
            <a:avLst/>
          </a:prstGeom>
          <a:noFill/>
          <a:ln>
            <a:solidFill>
              <a:srgbClr val="002060"/>
            </a:solidFill>
          </a:ln>
        </p:spPr>
        <p:txBody>
          <a:bodyPr wrap="square" rtlCol="0">
            <a:spAutoFit/>
          </a:bodyPr>
          <a:lstStyle/>
          <a:p>
            <a:pPr algn="ctr"/>
            <a:r>
              <a:rPr lang="en-US" sz="2800" dirty="0"/>
              <a:t>Embed lesson expectations through worked examples from across the school  </a:t>
            </a:r>
            <a:endParaRPr lang="en-GB" sz="2800" dirty="0"/>
          </a:p>
        </p:txBody>
      </p:sp>
      <p:sp>
        <p:nvSpPr>
          <p:cNvPr id="5" name="TextBox 4">
            <a:extLst>
              <a:ext uri="{FF2B5EF4-FFF2-40B4-BE49-F238E27FC236}">
                <a16:creationId xmlns:a16="http://schemas.microsoft.com/office/drawing/2014/main" id="{E23CB6BA-52FC-4F59-AADD-66A01F30131C}"/>
              </a:ext>
            </a:extLst>
          </p:cNvPr>
          <p:cNvSpPr txBox="1"/>
          <p:nvPr/>
        </p:nvSpPr>
        <p:spPr>
          <a:xfrm>
            <a:off x="554263" y="2360428"/>
            <a:ext cx="2131224" cy="369332"/>
          </a:xfrm>
          <a:prstGeom prst="rect">
            <a:avLst/>
          </a:prstGeom>
          <a:noFill/>
        </p:spPr>
        <p:txBody>
          <a:bodyPr wrap="none" rtlCol="0">
            <a:spAutoFit/>
          </a:bodyPr>
          <a:lstStyle/>
          <a:p>
            <a:r>
              <a:rPr lang="en-US" dirty="0"/>
              <a:t>Previously we have…</a:t>
            </a:r>
            <a:endParaRPr lang="en-GB" dirty="0"/>
          </a:p>
        </p:txBody>
      </p:sp>
      <p:sp>
        <p:nvSpPr>
          <p:cNvPr id="10" name="TextBox 9">
            <a:extLst>
              <a:ext uri="{FF2B5EF4-FFF2-40B4-BE49-F238E27FC236}">
                <a16:creationId xmlns:a16="http://schemas.microsoft.com/office/drawing/2014/main" id="{EF434043-B7C8-4C19-A122-5EABB10C6B6A}"/>
              </a:ext>
            </a:extLst>
          </p:cNvPr>
          <p:cNvSpPr txBox="1"/>
          <p:nvPr/>
        </p:nvSpPr>
        <p:spPr>
          <a:xfrm>
            <a:off x="9628197" y="2360428"/>
            <a:ext cx="2345257" cy="369332"/>
          </a:xfrm>
          <a:prstGeom prst="rect">
            <a:avLst/>
          </a:prstGeom>
          <a:noFill/>
        </p:spPr>
        <p:txBody>
          <a:bodyPr wrap="none" rtlCol="0">
            <a:spAutoFit/>
          </a:bodyPr>
          <a:lstStyle/>
          <a:p>
            <a:r>
              <a:rPr lang="en-US" dirty="0"/>
              <a:t>In the future, we will…</a:t>
            </a:r>
            <a:endParaRPr lang="en-GB" dirty="0"/>
          </a:p>
        </p:txBody>
      </p:sp>
      <p:pic>
        <p:nvPicPr>
          <p:cNvPr id="11" name="Picture 2" descr="Arrow Back Icon 76997">
            <a:extLst>
              <a:ext uri="{FF2B5EF4-FFF2-40B4-BE49-F238E27FC236}">
                <a16:creationId xmlns:a16="http://schemas.microsoft.com/office/drawing/2014/main" id="{E19FA1A9-5AE4-481E-8D13-8E88EA8F6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3860"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69BF65-DF1B-42CB-919E-14DA73D3AC12}"/>
              </a:ext>
            </a:extLst>
          </p:cNvPr>
          <p:cNvSpPr txBox="1"/>
          <p:nvPr/>
        </p:nvSpPr>
        <p:spPr>
          <a:xfrm>
            <a:off x="5333387" y="2360428"/>
            <a:ext cx="1525226" cy="369332"/>
          </a:xfrm>
          <a:prstGeom prst="rect">
            <a:avLst/>
          </a:prstGeom>
          <a:noFill/>
        </p:spPr>
        <p:txBody>
          <a:bodyPr wrap="none" rtlCol="0">
            <a:spAutoFit/>
          </a:bodyPr>
          <a:lstStyle/>
          <a:p>
            <a:r>
              <a:rPr lang="en-US" dirty="0"/>
              <a:t>We are now…</a:t>
            </a:r>
            <a:endParaRPr lang="en-GB" dirty="0"/>
          </a:p>
        </p:txBody>
      </p:sp>
    </p:spTree>
    <p:extLst>
      <p:ext uri="{BB962C8B-B14F-4D97-AF65-F5344CB8AC3E}">
        <p14:creationId xmlns:p14="http://schemas.microsoft.com/office/powerpoint/2010/main" val="121703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9DD-A412-46AA-B510-1DC2D9A419FA}"/>
              </a:ext>
            </a:extLst>
          </p:cNvPr>
          <p:cNvSpPr>
            <a:spLocks noGrp="1"/>
          </p:cNvSpPr>
          <p:nvPr>
            <p:ph type="title"/>
          </p:nvPr>
        </p:nvSpPr>
        <p:spPr>
          <a:ln>
            <a:solidFill>
              <a:srgbClr val="002060"/>
            </a:solidFill>
          </a:ln>
        </p:spPr>
        <p:txBody>
          <a:bodyPr/>
          <a:lstStyle/>
          <a:p>
            <a:pPr algn="ctr"/>
            <a:r>
              <a:rPr lang="en-US" dirty="0">
                <a:solidFill>
                  <a:srgbClr val="FF0000"/>
                </a:solidFill>
              </a:rPr>
              <a:t>Why Now?</a:t>
            </a:r>
            <a:endParaRPr lang="en-GB" dirty="0">
              <a:solidFill>
                <a:srgbClr val="FF0000"/>
              </a:solidFill>
            </a:endParaRPr>
          </a:p>
        </p:txBody>
      </p:sp>
      <p:pic>
        <p:nvPicPr>
          <p:cNvPr id="1026" name="Picture 2" descr="Arrow Back Icon 76997">
            <a:extLst>
              <a:ext uri="{FF2B5EF4-FFF2-40B4-BE49-F238E27FC236}">
                <a16:creationId xmlns:a16="http://schemas.microsoft.com/office/drawing/2014/main" id="{59072EB6-459F-4B31-A73B-E1914547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977"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0CA878-5C79-4019-9596-E6D2E612CDD6}"/>
              </a:ext>
            </a:extLst>
          </p:cNvPr>
          <p:cNvSpPr txBox="1"/>
          <p:nvPr/>
        </p:nvSpPr>
        <p:spPr>
          <a:xfrm>
            <a:off x="4737685" y="2933101"/>
            <a:ext cx="2782131" cy="2677656"/>
          </a:xfrm>
          <a:prstGeom prst="rect">
            <a:avLst/>
          </a:prstGeom>
          <a:noFill/>
          <a:ln>
            <a:solidFill>
              <a:srgbClr val="002060"/>
            </a:solidFill>
          </a:ln>
        </p:spPr>
        <p:txBody>
          <a:bodyPr wrap="square" rtlCol="0">
            <a:spAutoFit/>
          </a:bodyPr>
          <a:lstStyle/>
          <a:p>
            <a:pPr algn="ctr"/>
            <a:r>
              <a:rPr lang="en-US" sz="2800" dirty="0"/>
              <a:t>Improving the frequency and quality of student responses to feedback on misconceptions</a:t>
            </a:r>
          </a:p>
        </p:txBody>
      </p:sp>
      <p:sp>
        <p:nvSpPr>
          <p:cNvPr id="6" name="TextBox 5">
            <a:extLst>
              <a:ext uri="{FF2B5EF4-FFF2-40B4-BE49-F238E27FC236}">
                <a16:creationId xmlns:a16="http://schemas.microsoft.com/office/drawing/2014/main" id="{AF334D47-5136-4B99-A527-7E41594D64E5}"/>
              </a:ext>
            </a:extLst>
          </p:cNvPr>
          <p:cNvSpPr txBox="1"/>
          <p:nvPr/>
        </p:nvSpPr>
        <p:spPr>
          <a:xfrm>
            <a:off x="377504" y="2903358"/>
            <a:ext cx="2586429" cy="2677656"/>
          </a:xfrm>
          <a:prstGeom prst="rect">
            <a:avLst/>
          </a:prstGeom>
          <a:noFill/>
          <a:ln>
            <a:solidFill>
              <a:srgbClr val="002060"/>
            </a:solidFill>
          </a:ln>
        </p:spPr>
        <p:txBody>
          <a:bodyPr wrap="square" rtlCol="0">
            <a:spAutoFit/>
          </a:bodyPr>
          <a:lstStyle/>
          <a:p>
            <a:pPr algn="ctr"/>
            <a:r>
              <a:rPr lang="en-US" sz="2800" dirty="0"/>
              <a:t>Worked to improve students’ ability to articulate and recall the  curriculum </a:t>
            </a:r>
            <a:endParaRPr lang="en-GB" sz="2800" dirty="0"/>
          </a:p>
        </p:txBody>
      </p:sp>
      <p:sp>
        <p:nvSpPr>
          <p:cNvPr id="8" name="TextBox 7">
            <a:extLst>
              <a:ext uri="{FF2B5EF4-FFF2-40B4-BE49-F238E27FC236}">
                <a16:creationId xmlns:a16="http://schemas.microsoft.com/office/drawing/2014/main" id="{C5E87CEE-5EED-43B5-A420-B36981BE6E66}"/>
              </a:ext>
            </a:extLst>
          </p:cNvPr>
          <p:cNvSpPr txBox="1"/>
          <p:nvPr/>
        </p:nvSpPr>
        <p:spPr>
          <a:xfrm>
            <a:off x="9387027" y="2903357"/>
            <a:ext cx="2586427" cy="2246769"/>
          </a:xfrm>
          <a:prstGeom prst="rect">
            <a:avLst/>
          </a:prstGeom>
          <a:noFill/>
          <a:ln>
            <a:solidFill>
              <a:srgbClr val="002060"/>
            </a:solidFill>
          </a:ln>
        </p:spPr>
        <p:txBody>
          <a:bodyPr wrap="square" rtlCol="0">
            <a:spAutoFit/>
          </a:bodyPr>
          <a:lstStyle/>
          <a:p>
            <a:pPr algn="ctr"/>
            <a:r>
              <a:rPr lang="en-US" sz="2800" dirty="0"/>
              <a:t>Embed lesson expectations whilst reviewing examples across the school  </a:t>
            </a:r>
            <a:endParaRPr lang="en-GB" sz="2800" dirty="0"/>
          </a:p>
        </p:txBody>
      </p:sp>
      <p:sp>
        <p:nvSpPr>
          <p:cNvPr id="5" name="TextBox 4">
            <a:extLst>
              <a:ext uri="{FF2B5EF4-FFF2-40B4-BE49-F238E27FC236}">
                <a16:creationId xmlns:a16="http://schemas.microsoft.com/office/drawing/2014/main" id="{E23CB6BA-52FC-4F59-AADD-66A01F30131C}"/>
              </a:ext>
            </a:extLst>
          </p:cNvPr>
          <p:cNvSpPr txBox="1"/>
          <p:nvPr/>
        </p:nvSpPr>
        <p:spPr>
          <a:xfrm>
            <a:off x="554263" y="2360428"/>
            <a:ext cx="2131224" cy="369332"/>
          </a:xfrm>
          <a:prstGeom prst="rect">
            <a:avLst/>
          </a:prstGeom>
          <a:noFill/>
        </p:spPr>
        <p:txBody>
          <a:bodyPr wrap="none" rtlCol="0">
            <a:spAutoFit/>
          </a:bodyPr>
          <a:lstStyle/>
          <a:p>
            <a:r>
              <a:rPr lang="en-US" dirty="0"/>
              <a:t>Previously we have…</a:t>
            </a:r>
            <a:endParaRPr lang="en-GB" dirty="0"/>
          </a:p>
        </p:txBody>
      </p:sp>
      <p:sp>
        <p:nvSpPr>
          <p:cNvPr id="10" name="TextBox 9">
            <a:extLst>
              <a:ext uri="{FF2B5EF4-FFF2-40B4-BE49-F238E27FC236}">
                <a16:creationId xmlns:a16="http://schemas.microsoft.com/office/drawing/2014/main" id="{EF434043-B7C8-4C19-A122-5EABB10C6B6A}"/>
              </a:ext>
            </a:extLst>
          </p:cNvPr>
          <p:cNvSpPr txBox="1"/>
          <p:nvPr/>
        </p:nvSpPr>
        <p:spPr>
          <a:xfrm>
            <a:off x="9628197" y="2360428"/>
            <a:ext cx="2345257" cy="369332"/>
          </a:xfrm>
          <a:prstGeom prst="rect">
            <a:avLst/>
          </a:prstGeom>
          <a:noFill/>
        </p:spPr>
        <p:txBody>
          <a:bodyPr wrap="none" rtlCol="0">
            <a:spAutoFit/>
          </a:bodyPr>
          <a:lstStyle/>
          <a:p>
            <a:r>
              <a:rPr lang="en-US" dirty="0"/>
              <a:t>In the future, we will…</a:t>
            </a:r>
            <a:endParaRPr lang="en-GB" dirty="0"/>
          </a:p>
        </p:txBody>
      </p:sp>
      <p:pic>
        <p:nvPicPr>
          <p:cNvPr id="11" name="Picture 2" descr="Arrow Back Icon 76997">
            <a:extLst>
              <a:ext uri="{FF2B5EF4-FFF2-40B4-BE49-F238E27FC236}">
                <a16:creationId xmlns:a16="http://schemas.microsoft.com/office/drawing/2014/main" id="{E19FA1A9-5AE4-481E-8D13-8E88EA8F6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3860"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69BF65-DF1B-42CB-919E-14DA73D3AC12}"/>
              </a:ext>
            </a:extLst>
          </p:cNvPr>
          <p:cNvSpPr txBox="1"/>
          <p:nvPr/>
        </p:nvSpPr>
        <p:spPr>
          <a:xfrm>
            <a:off x="5333387" y="2360428"/>
            <a:ext cx="1525226" cy="369332"/>
          </a:xfrm>
          <a:prstGeom prst="rect">
            <a:avLst/>
          </a:prstGeom>
          <a:noFill/>
        </p:spPr>
        <p:txBody>
          <a:bodyPr wrap="none" rtlCol="0">
            <a:spAutoFit/>
          </a:bodyPr>
          <a:lstStyle/>
          <a:p>
            <a:r>
              <a:rPr lang="en-US" dirty="0"/>
              <a:t>We are now…</a:t>
            </a:r>
            <a:endParaRPr lang="en-GB" dirty="0"/>
          </a:p>
        </p:txBody>
      </p:sp>
      <p:grpSp>
        <p:nvGrpSpPr>
          <p:cNvPr id="13" name="Group 12">
            <a:extLst>
              <a:ext uri="{FF2B5EF4-FFF2-40B4-BE49-F238E27FC236}">
                <a16:creationId xmlns:a16="http://schemas.microsoft.com/office/drawing/2014/main" id="{EC3F6C02-F7BC-4DB4-A973-EBC18998F835}"/>
              </a:ext>
            </a:extLst>
          </p:cNvPr>
          <p:cNvGrpSpPr/>
          <p:nvPr/>
        </p:nvGrpSpPr>
        <p:grpSpPr>
          <a:xfrm>
            <a:off x="3040410" y="1945203"/>
            <a:ext cx="9057806" cy="4653451"/>
            <a:chOff x="1046774" y="1839423"/>
            <a:chExt cx="9057806" cy="4653451"/>
          </a:xfrm>
        </p:grpSpPr>
        <p:pic>
          <p:nvPicPr>
            <p:cNvPr id="14" name="Picture 2" descr="White Background Images for Desktop or Mobile | Cool Backgrounds">
              <a:extLst>
                <a:ext uri="{FF2B5EF4-FFF2-40B4-BE49-F238E27FC236}">
                  <a16:creationId xmlns:a16="http://schemas.microsoft.com/office/drawing/2014/main" id="{EFE2F01A-DF2B-4490-A43E-AE007292C8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76"/>
            <a:stretch/>
          </p:blipFill>
          <p:spPr bwMode="auto">
            <a:xfrm>
              <a:off x="1046774" y="1839423"/>
              <a:ext cx="9057806" cy="46534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0BAB2BE-3470-4C73-A907-299AEA48AAB3}"/>
                </a:ext>
              </a:extLst>
            </p:cNvPr>
            <p:cNvPicPr>
              <a:picLocks noChangeAspect="1"/>
            </p:cNvPicPr>
            <p:nvPr/>
          </p:nvPicPr>
          <p:blipFill>
            <a:blip r:embed="rId5"/>
            <a:stretch>
              <a:fillRect/>
            </a:stretch>
          </p:blipFill>
          <p:spPr>
            <a:xfrm>
              <a:off x="1392618" y="2217486"/>
              <a:ext cx="4307605" cy="2423028"/>
            </a:xfrm>
            <a:prstGeom prst="rect">
              <a:avLst/>
            </a:prstGeom>
          </p:spPr>
        </p:pic>
        <p:pic>
          <p:nvPicPr>
            <p:cNvPr id="16" name="Picture 15">
              <a:extLst>
                <a:ext uri="{FF2B5EF4-FFF2-40B4-BE49-F238E27FC236}">
                  <a16:creationId xmlns:a16="http://schemas.microsoft.com/office/drawing/2014/main" id="{A7A3D4EE-91CE-47EB-AFBC-7B960B8F418C}"/>
                </a:ext>
              </a:extLst>
            </p:cNvPr>
            <p:cNvPicPr>
              <a:picLocks noChangeAspect="1"/>
            </p:cNvPicPr>
            <p:nvPr/>
          </p:nvPicPr>
          <p:blipFill>
            <a:blip r:embed="rId6"/>
            <a:stretch>
              <a:fillRect/>
            </a:stretch>
          </p:blipFill>
          <p:spPr>
            <a:xfrm>
              <a:off x="5802990" y="3660441"/>
              <a:ext cx="4095116" cy="2684309"/>
            </a:xfrm>
            <a:prstGeom prst="rect">
              <a:avLst/>
            </a:prstGeom>
          </p:spPr>
        </p:pic>
      </p:grpSp>
    </p:spTree>
    <p:extLst>
      <p:ext uri="{BB962C8B-B14F-4D97-AF65-F5344CB8AC3E}">
        <p14:creationId xmlns:p14="http://schemas.microsoft.com/office/powerpoint/2010/main" val="142342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9DD-A412-46AA-B510-1DC2D9A419FA}"/>
              </a:ext>
            </a:extLst>
          </p:cNvPr>
          <p:cNvSpPr>
            <a:spLocks noGrp="1"/>
          </p:cNvSpPr>
          <p:nvPr>
            <p:ph type="title"/>
          </p:nvPr>
        </p:nvSpPr>
        <p:spPr>
          <a:ln>
            <a:solidFill>
              <a:srgbClr val="002060"/>
            </a:solidFill>
          </a:ln>
        </p:spPr>
        <p:txBody>
          <a:bodyPr/>
          <a:lstStyle/>
          <a:p>
            <a:pPr algn="ctr"/>
            <a:r>
              <a:rPr lang="en-US" dirty="0">
                <a:solidFill>
                  <a:srgbClr val="FF0000"/>
                </a:solidFill>
              </a:rPr>
              <a:t>Why Now?</a:t>
            </a:r>
            <a:endParaRPr lang="en-GB" dirty="0">
              <a:solidFill>
                <a:srgbClr val="FF0000"/>
              </a:solidFill>
            </a:endParaRPr>
          </a:p>
        </p:txBody>
      </p:sp>
      <p:pic>
        <p:nvPicPr>
          <p:cNvPr id="1026" name="Picture 2" descr="Arrow Back Icon 76997">
            <a:extLst>
              <a:ext uri="{FF2B5EF4-FFF2-40B4-BE49-F238E27FC236}">
                <a16:creationId xmlns:a16="http://schemas.microsoft.com/office/drawing/2014/main" id="{59072EB6-459F-4B31-A73B-E1914547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977"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0CA878-5C79-4019-9596-E6D2E612CDD6}"/>
              </a:ext>
            </a:extLst>
          </p:cNvPr>
          <p:cNvSpPr txBox="1"/>
          <p:nvPr/>
        </p:nvSpPr>
        <p:spPr>
          <a:xfrm>
            <a:off x="4737685" y="2933101"/>
            <a:ext cx="2782131" cy="2677656"/>
          </a:xfrm>
          <a:prstGeom prst="rect">
            <a:avLst/>
          </a:prstGeom>
          <a:noFill/>
          <a:ln>
            <a:solidFill>
              <a:srgbClr val="002060"/>
            </a:solidFill>
          </a:ln>
        </p:spPr>
        <p:txBody>
          <a:bodyPr wrap="square" rtlCol="0">
            <a:spAutoFit/>
          </a:bodyPr>
          <a:lstStyle/>
          <a:p>
            <a:pPr algn="ctr"/>
            <a:r>
              <a:rPr lang="en-US" sz="2800" dirty="0"/>
              <a:t>Improving the frequency and quality of student responses to feedback on misconceptions</a:t>
            </a:r>
          </a:p>
        </p:txBody>
      </p:sp>
      <p:sp>
        <p:nvSpPr>
          <p:cNvPr id="6" name="TextBox 5">
            <a:extLst>
              <a:ext uri="{FF2B5EF4-FFF2-40B4-BE49-F238E27FC236}">
                <a16:creationId xmlns:a16="http://schemas.microsoft.com/office/drawing/2014/main" id="{AF334D47-5136-4B99-A527-7E41594D64E5}"/>
              </a:ext>
            </a:extLst>
          </p:cNvPr>
          <p:cNvSpPr txBox="1"/>
          <p:nvPr/>
        </p:nvSpPr>
        <p:spPr>
          <a:xfrm>
            <a:off x="377504" y="2903358"/>
            <a:ext cx="2586429" cy="2677656"/>
          </a:xfrm>
          <a:prstGeom prst="rect">
            <a:avLst/>
          </a:prstGeom>
          <a:noFill/>
          <a:ln>
            <a:solidFill>
              <a:srgbClr val="002060"/>
            </a:solidFill>
          </a:ln>
        </p:spPr>
        <p:txBody>
          <a:bodyPr wrap="square" rtlCol="0">
            <a:spAutoFit/>
          </a:bodyPr>
          <a:lstStyle/>
          <a:p>
            <a:pPr algn="ctr"/>
            <a:r>
              <a:rPr lang="en-US" sz="2800" dirty="0"/>
              <a:t>Worked to improve students’ ability to articulate and recall the  curriculum </a:t>
            </a:r>
            <a:endParaRPr lang="en-GB" sz="2800" dirty="0"/>
          </a:p>
        </p:txBody>
      </p:sp>
      <p:sp>
        <p:nvSpPr>
          <p:cNvPr id="8" name="TextBox 7">
            <a:extLst>
              <a:ext uri="{FF2B5EF4-FFF2-40B4-BE49-F238E27FC236}">
                <a16:creationId xmlns:a16="http://schemas.microsoft.com/office/drawing/2014/main" id="{C5E87CEE-5EED-43B5-A420-B36981BE6E66}"/>
              </a:ext>
            </a:extLst>
          </p:cNvPr>
          <p:cNvSpPr txBox="1"/>
          <p:nvPr/>
        </p:nvSpPr>
        <p:spPr>
          <a:xfrm>
            <a:off x="9387027" y="2903357"/>
            <a:ext cx="2586427" cy="2677656"/>
          </a:xfrm>
          <a:prstGeom prst="rect">
            <a:avLst/>
          </a:prstGeom>
          <a:noFill/>
          <a:ln>
            <a:solidFill>
              <a:srgbClr val="002060"/>
            </a:solidFill>
          </a:ln>
        </p:spPr>
        <p:txBody>
          <a:bodyPr wrap="square" rtlCol="0">
            <a:spAutoFit/>
          </a:bodyPr>
          <a:lstStyle/>
          <a:p>
            <a:pPr algn="ctr"/>
            <a:r>
              <a:rPr lang="en-US" sz="2800" dirty="0"/>
              <a:t>Embed lesson expectations through worked examples from across the school  </a:t>
            </a:r>
            <a:endParaRPr lang="en-GB" sz="2800" dirty="0"/>
          </a:p>
        </p:txBody>
      </p:sp>
      <p:sp>
        <p:nvSpPr>
          <p:cNvPr id="5" name="TextBox 4">
            <a:extLst>
              <a:ext uri="{FF2B5EF4-FFF2-40B4-BE49-F238E27FC236}">
                <a16:creationId xmlns:a16="http://schemas.microsoft.com/office/drawing/2014/main" id="{E23CB6BA-52FC-4F59-AADD-66A01F30131C}"/>
              </a:ext>
            </a:extLst>
          </p:cNvPr>
          <p:cNvSpPr txBox="1"/>
          <p:nvPr/>
        </p:nvSpPr>
        <p:spPr>
          <a:xfrm>
            <a:off x="554263" y="2360428"/>
            <a:ext cx="2131224" cy="369332"/>
          </a:xfrm>
          <a:prstGeom prst="rect">
            <a:avLst/>
          </a:prstGeom>
          <a:noFill/>
        </p:spPr>
        <p:txBody>
          <a:bodyPr wrap="none" rtlCol="0">
            <a:spAutoFit/>
          </a:bodyPr>
          <a:lstStyle/>
          <a:p>
            <a:r>
              <a:rPr lang="en-US" dirty="0"/>
              <a:t>Previously we have…</a:t>
            </a:r>
            <a:endParaRPr lang="en-GB" dirty="0"/>
          </a:p>
        </p:txBody>
      </p:sp>
      <p:sp>
        <p:nvSpPr>
          <p:cNvPr id="10" name="TextBox 9">
            <a:extLst>
              <a:ext uri="{FF2B5EF4-FFF2-40B4-BE49-F238E27FC236}">
                <a16:creationId xmlns:a16="http://schemas.microsoft.com/office/drawing/2014/main" id="{EF434043-B7C8-4C19-A122-5EABB10C6B6A}"/>
              </a:ext>
            </a:extLst>
          </p:cNvPr>
          <p:cNvSpPr txBox="1"/>
          <p:nvPr/>
        </p:nvSpPr>
        <p:spPr>
          <a:xfrm>
            <a:off x="9628197" y="2360428"/>
            <a:ext cx="2345257" cy="369332"/>
          </a:xfrm>
          <a:prstGeom prst="rect">
            <a:avLst/>
          </a:prstGeom>
          <a:noFill/>
        </p:spPr>
        <p:txBody>
          <a:bodyPr wrap="none" rtlCol="0">
            <a:spAutoFit/>
          </a:bodyPr>
          <a:lstStyle/>
          <a:p>
            <a:r>
              <a:rPr lang="en-US" dirty="0"/>
              <a:t>In the future, we will…</a:t>
            </a:r>
            <a:endParaRPr lang="en-GB" dirty="0"/>
          </a:p>
        </p:txBody>
      </p:sp>
      <p:pic>
        <p:nvPicPr>
          <p:cNvPr id="11" name="Picture 2" descr="Arrow Back Icon 76997">
            <a:extLst>
              <a:ext uri="{FF2B5EF4-FFF2-40B4-BE49-F238E27FC236}">
                <a16:creationId xmlns:a16="http://schemas.microsoft.com/office/drawing/2014/main" id="{E19FA1A9-5AE4-481E-8D13-8E88EA8F6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3860" y="3001777"/>
            <a:ext cx="1188153" cy="1188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69BF65-DF1B-42CB-919E-14DA73D3AC12}"/>
              </a:ext>
            </a:extLst>
          </p:cNvPr>
          <p:cNvSpPr txBox="1"/>
          <p:nvPr/>
        </p:nvSpPr>
        <p:spPr>
          <a:xfrm>
            <a:off x="5333387" y="2360428"/>
            <a:ext cx="1525226" cy="369332"/>
          </a:xfrm>
          <a:prstGeom prst="rect">
            <a:avLst/>
          </a:prstGeom>
          <a:noFill/>
        </p:spPr>
        <p:txBody>
          <a:bodyPr wrap="none" rtlCol="0">
            <a:spAutoFit/>
          </a:bodyPr>
          <a:lstStyle/>
          <a:p>
            <a:r>
              <a:rPr lang="en-US" dirty="0"/>
              <a:t>We are now…</a:t>
            </a:r>
            <a:endParaRPr lang="en-GB" dirty="0"/>
          </a:p>
        </p:txBody>
      </p:sp>
    </p:spTree>
    <p:extLst>
      <p:ext uri="{BB962C8B-B14F-4D97-AF65-F5344CB8AC3E}">
        <p14:creationId xmlns:p14="http://schemas.microsoft.com/office/powerpoint/2010/main" val="336610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842436-F06F-421D-A5C4-6B65D4551312}"/>
              </a:ext>
            </a:extLst>
          </p:cNvPr>
          <p:cNvGraphicFramePr/>
          <p:nvPr/>
        </p:nvGraphicFramePr>
        <p:xfrm>
          <a:off x="5576770" y="1501828"/>
          <a:ext cx="5841194" cy="443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9CA1DE0-6762-457E-A9F9-59248D450136}"/>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Curriculum: planning for progress</a:t>
            </a:r>
          </a:p>
        </p:txBody>
      </p:sp>
      <p:sp>
        <p:nvSpPr>
          <p:cNvPr id="9" name="Google Shape;103;p2">
            <a:extLst>
              <a:ext uri="{FF2B5EF4-FFF2-40B4-BE49-F238E27FC236}">
                <a16:creationId xmlns:a16="http://schemas.microsoft.com/office/drawing/2014/main" id="{CC2CFA57-F698-4D8B-BD24-1832D969E9A4}"/>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10" name="Google Shape;104;p2">
            <a:extLst>
              <a:ext uri="{FF2B5EF4-FFF2-40B4-BE49-F238E27FC236}">
                <a16:creationId xmlns:a16="http://schemas.microsoft.com/office/drawing/2014/main" id="{09BD5D37-A1D7-43BC-A3AB-37969A47DE52}"/>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11" name="Google Shape;105;p2">
            <a:extLst>
              <a:ext uri="{FF2B5EF4-FFF2-40B4-BE49-F238E27FC236}">
                <a16:creationId xmlns:a16="http://schemas.microsoft.com/office/drawing/2014/main" id="{19349709-2B5C-46D2-A77C-32A1F6712540}"/>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12" name="Google Shape;106;p2">
            <a:extLst>
              <a:ext uri="{FF2B5EF4-FFF2-40B4-BE49-F238E27FC236}">
                <a16:creationId xmlns:a16="http://schemas.microsoft.com/office/drawing/2014/main" id="{9594C5B3-9D75-43AC-AD87-B0FD87545AE3}"/>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13" name="Google Shape;102;p2">
            <a:extLst>
              <a:ext uri="{FF2B5EF4-FFF2-40B4-BE49-F238E27FC236}">
                <a16:creationId xmlns:a16="http://schemas.microsoft.com/office/drawing/2014/main" id="{D076DBFB-4E17-47A9-86EC-6A795215FEEB}"/>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Oval 16">
            <a:extLst>
              <a:ext uri="{FF2B5EF4-FFF2-40B4-BE49-F238E27FC236}">
                <a16:creationId xmlns:a16="http://schemas.microsoft.com/office/drawing/2014/main" id="{D72B71E4-24EB-48CF-8B41-5294069F9D13}"/>
              </a:ext>
            </a:extLst>
          </p:cNvPr>
          <p:cNvSpPr/>
          <p:nvPr/>
        </p:nvSpPr>
        <p:spPr>
          <a:xfrm>
            <a:off x="2130053" y="2436389"/>
            <a:ext cx="1665770" cy="163610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sp>
        <p:nvSpPr>
          <p:cNvPr id="19" name="Content Placeholder 14">
            <a:extLst>
              <a:ext uri="{FF2B5EF4-FFF2-40B4-BE49-F238E27FC236}">
                <a16:creationId xmlns:a16="http://schemas.microsoft.com/office/drawing/2014/main" id="{9D480A55-AFD1-4513-BEE0-DCFA1F8639CE}"/>
              </a:ext>
            </a:extLst>
          </p:cNvPr>
          <p:cNvSpPr txBox="1">
            <a:spLocks/>
          </p:cNvSpPr>
          <p:nvPr/>
        </p:nvSpPr>
        <p:spPr>
          <a:xfrm>
            <a:off x="1033133" y="4083217"/>
            <a:ext cx="3682123" cy="69482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Aligning enquiry questions and assessments</a:t>
            </a:r>
          </a:p>
          <a:p>
            <a:pPr marL="0" indent="0" algn="ctr">
              <a:buNone/>
            </a:pPr>
            <a:endParaRPr lang="en-US" sz="1800" u="sng" dirty="0"/>
          </a:p>
        </p:txBody>
      </p:sp>
      <p:pic>
        <p:nvPicPr>
          <p:cNvPr id="21" name="Picture 20" descr="Logo, company name&#10;&#10;Description automatically generated">
            <a:extLst>
              <a:ext uri="{FF2B5EF4-FFF2-40B4-BE49-F238E27FC236}">
                <a16:creationId xmlns:a16="http://schemas.microsoft.com/office/drawing/2014/main" id="{0406C46A-C9A5-491C-824F-0C71DEF8FBEB}"/>
              </a:ext>
            </a:extLst>
          </p:cNvPr>
          <p:cNvPicPr>
            <a:picLocks noChangeAspect="1"/>
          </p:cNvPicPr>
          <p:nvPr/>
        </p:nvPicPr>
        <p:blipFill>
          <a:blip r:embed="rId7"/>
          <a:stretch>
            <a:fillRect/>
          </a:stretch>
        </p:blipFill>
        <p:spPr>
          <a:xfrm>
            <a:off x="179512" y="450790"/>
            <a:ext cx="1380458" cy="873140"/>
          </a:xfrm>
          <a:prstGeom prst="rect">
            <a:avLst/>
          </a:prstGeom>
        </p:spPr>
      </p:pic>
      <p:pic>
        <p:nvPicPr>
          <p:cNvPr id="1028" name="Picture 4" descr="landscape Icon 611216">
            <a:extLst>
              <a:ext uri="{FF2B5EF4-FFF2-40B4-BE49-F238E27FC236}">
                <a16:creationId xmlns:a16="http://schemas.microsoft.com/office/drawing/2014/main" id="{5E10F903-D768-4219-A750-6E0EAB05BE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3441" y="1947809"/>
            <a:ext cx="893545" cy="8935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plementation Icon 1765030">
            <a:extLst>
              <a:ext uri="{FF2B5EF4-FFF2-40B4-BE49-F238E27FC236}">
                <a16:creationId xmlns:a16="http://schemas.microsoft.com/office/drawing/2014/main" id="{A6A07E72-C80C-4E4D-A5E2-21E582C71B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3441" y="4562747"/>
            <a:ext cx="932087" cy="9320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ategy Icon 1899081">
            <a:extLst>
              <a:ext uri="{FF2B5EF4-FFF2-40B4-BE49-F238E27FC236}">
                <a16:creationId xmlns:a16="http://schemas.microsoft.com/office/drawing/2014/main" id="{A29C8F6E-7E5D-4E0E-8614-37F564AF19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7995" y="3287335"/>
            <a:ext cx="745688" cy="745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ign Icon 2395992">
            <a:extLst>
              <a:ext uri="{FF2B5EF4-FFF2-40B4-BE49-F238E27FC236}">
                <a16:creationId xmlns:a16="http://schemas.microsoft.com/office/drawing/2014/main" id="{2809D033-B2FF-4EBE-B167-868A61F3B1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6663" y="2582165"/>
            <a:ext cx="1418661" cy="141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1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3;p2">
            <a:extLst>
              <a:ext uri="{FF2B5EF4-FFF2-40B4-BE49-F238E27FC236}">
                <a16:creationId xmlns:a16="http://schemas.microsoft.com/office/drawing/2014/main" id="{0E93CABD-536D-4CF5-93BF-9257EB8FFA17}"/>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FB766DDD-42C1-45D3-B347-20A53561AB45}"/>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5D7F4EA4-984F-45CA-A659-177CEB656473}"/>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39E61E6A-D022-4492-B653-BF4A499A0D5D}"/>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9" name="Google Shape;102;p2">
            <a:extLst>
              <a:ext uri="{FF2B5EF4-FFF2-40B4-BE49-F238E27FC236}">
                <a16:creationId xmlns:a16="http://schemas.microsoft.com/office/drawing/2014/main" id="{A1DF3F0E-CC4A-4DAD-A21E-F080C97C12B5}"/>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Rectangle 11">
            <a:extLst>
              <a:ext uri="{FF2B5EF4-FFF2-40B4-BE49-F238E27FC236}">
                <a16:creationId xmlns:a16="http://schemas.microsoft.com/office/drawing/2014/main" id="{8BCCB0E7-7F91-4AFF-B181-DA8CE90D229D}"/>
              </a:ext>
            </a:extLst>
          </p:cNvPr>
          <p:cNvSpPr/>
          <p:nvPr/>
        </p:nvSpPr>
        <p:spPr>
          <a:xfrm>
            <a:off x="1197393" y="5518935"/>
            <a:ext cx="8049156" cy="523220"/>
          </a:xfrm>
          <a:prstGeom prst="rect">
            <a:avLst/>
          </a:prstGeom>
        </p:spPr>
        <p:txBody>
          <a:bodyPr wrap="square">
            <a:spAutoFit/>
          </a:bodyPr>
          <a:lstStyle/>
          <a:p>
            <a:r>
              <a:rPr lang="en-US" sz="1400" dirty="0"/>
              <a:t>Harrison, C (2013) </a:t>
            </a:r>
            <a:r>
              <a:rPr lang="en-US" sz="1400" i="1" dirty="0"/>
              <a:t>Testing times: Reforming classroom teaching through assessment</a:t>
            </a:r>
            <a:r>
              <a:rPr lang="en-US" sz="1400" dirty="0"/>
              <a:t> in </a:t>
            </a:r>
            <a:r>
              <a:rPr lang="en-US" sz="1400" i="1" dirty="0"/>
              <a:t>Excellence and Equity: tackling educational disadvantage in England’s secondary schools, 2013</a:t>
            </a:r>
          </a:p>
        </p:txBody>
      </p:sp>
      <p:sp>
        <p:nvSpPr>
          <p:cNvPr id="2" name="TextBox 1">
            <a:extLst>
              <a:ext uri="{FF2B5EF4-FFF2-40B4-BE49-F238E27FC236}">
                <a16:creationId xmlns:a16="http://schemas.microsoft.com/office/drawing/2014/main" id="{3BD8E1E6-2DCF-471C-8DA3-4E50BC07BB2A}"/>
              </a:ext>
            </a:extLst>
          </p:cNvPr>
          <p:cNvSpPr txBox="1"/>
          <p:nvPr/>
        </p:nvSpPr>
        <p:spPr>
          <a:xfrm>
            <a:off x="10058401" y="5318880"/>
            <a:ext cx="1871330" cy="923330"/>
          </a:xfrm>
          <a:prstGeom prst="rect">
            <a:avLst/>
          </a:prstGeom>
          <a:noFill/>
          <a:ln>
            <a:solidFill>
              <a:schemeClr val="accent1"/>
            </a:solidFill>
          </a:ln>
        </p:spPr>
        <p:txBody>
          <a:bodyPr wrap="square" rtlCol="0">
            <a:spAutoFit/>
          </a:bodyPr>
          <a:lstStyle/>
          <a:p>
            <a:r>
              <a:rPr lang="en-US" dirty="0"/>
              <a:t>Help students to see their progress more often</a:t>
            </a:r>
            <a:endParaRPr lang="en-GB" dirty="0"/>
          </a:p>
        </p:txBody>
      </p:sp>
      <p:pic>
        <p:nvPicPr>
          <p:cNvPr id="1026" name="Picture 2" descr="Effort free icon">
            <a:extLst>
              <a:ext uri="{FF2B5EF4-FFF2-40B4-BE49-F238E27FC236}">
                <a16:creationId xmlns:a16="http://schemas.microsoft.com/office/drawing/2014/main" id="{FE7A4F12-7486-4B90-8572-C8FEE7FF5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6" y="171459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p premium icon">
            <a:extLst>
              <a:ext uri="{FF2B5EF4-FFF2-40B4-BE49-F238E27FC236}">
                <a16:creationId xmlns:a16="http://schemas.microsoft.com/office/drawing/2014/main" id="{2BCBCFA6-E48F-463D-9005-9CAD278F9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885" y="178021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ter free icon">
            <a:extLst>
              <a:ext uri="{FF2B5EF4-FFF2-40B4-BE49-F238E27FC236}">
                <a16:creationId xmlns:a16="http://schemas.microsoft.com/office/drawing/2014/main" id="{B5021846-865B-47B3-BE9C-3BF9F3CFB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2461" y="178021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2BB929-55FE-46E1-9DB4-9E54E64B97A0}"/>
              </a:ext>
            </a:extLst>
          </p:cNvPr>
          <p:cNvSpPr/>
          <p:nvPr/>
        </p:nvSpPr>
        <p:spPr>
          <a:xfrm>
            <a:off x="400867" y="3367493"/>
            <a:ext cx="1986160" cy="1200329"/>
          </a:xfrm>
          <a:prstGeom prst="rect">
            <a:avLst/>
          </a:prstGeom>
        </p:spPr>
        <p:txBody>
          <a:bodyPr wrap="square">
            <a:spAutoFit/>
          </a:bodyPr>
          <a:lstStyle/>
          <a:p>
            <a:pPr algn="ctr"/>
            <a:r>
              <a:rPr lang="en-GB" b="1" i="1" dirty="0">
                <a:solidFill>
                  <a:srgbClr val="002060"/>
                </a:solidFill>
              </a:rPr>
              <a:t>Engagement</a:t>
            </a:r>
            <a:r>
              <a:rPr lang="en-GB" i="1" dirty="0"/>
              <a:t> and </a:t>
            </a:r>
            <a:r>
              <a:rPr lang="en-GB" b="1" i="1" dirty="0">
                <a:solidFill>
                  <a:srgbClr val="002060"/>
                </a:solidFill>
              </a:rPr>
              <a:t>effort</a:t>
            </a:r>
            <a:r>
              <a:rPr lang="en-GB" i="1" dirty="0"/>
              <a:t> are essential characteristics of good learners. </a:t>
            </a:r>
            <a:endParaRPr lang="en-GB" dirty="0"/>
          </a:p>
        </p:txBody>
      </p:sp>
      <p:sp>
        <p:nvSpPr>
          <p:cNvPr id="13" name="Rectangle 12">
            <a:extLst>
              <a:ext uri="{FF2B5EF4-FFF2-40B4-BE49-F238E27FC236}">
                <a16:creationId xmlns:a16="http://schemas.microsoft.com/office/drawing/2014/main" id="{3F669967-C4B9-4B49-BC6F-9A14BCF02DBE}"/>
              </a:ext>
            </a:extLst>
          </p:cNvPr>
          <p:cNvSpPr/>
          <p:nvPr/>
        </p:nvSpPr>
        <p:spPr>
          <a:xfrm>
            <a:off x="2910980" y="3367493"/>
            <a:ext cx="2869035" cy="1477328"/>
          </a:xfrm>
          <a:prstGeom prst="rect">
            <a:avLst/>
          </a:prstGeom>
        </p:spPr>
        <p:txBody>
          <a:bodyPr wrap="square">
            <a:spAutoFit/>
          </a:bodyPr>
          <a:lstStyle/>
          <a:p>
            <a:pPr algn="ctr"/>
            <a:r>
              <a:rPr lang="en-GB" i="1" dirty="0"/>
              <a:t>Research indicates that children who start school socially and academically ahead of their peers tend to be more successful in school</a:t>
            </a:r>
            <a:endParaRPr lang="en-GB" dirty="0"/>
          </a:p>
        </p:txBody>
      </p:sp>
      <p:sp>
        <p:nvSpPr>
          <p:cNvPr id="14" name="Rectangle 13">
            <a:extLst>
              <a:ext uri="{FF2B5EF4-FFF2-40B4-BE49-F238E27FC236}">
                <a16:creationId xmlns:a16="http://schemas.microsoft.com/office/drawing/2014/main" id="{EC8CB8ED-6F29-4148-AAC4-C94526EFC18E}"/>
              </a:ext>
            </a:extLst>
          </p:cNvPr>
          <p:cNvSpPr/>
          <p:nvPr/>
        </p:nvSpPr>
        <p:spPr>
          <a:xfrm>
            <a:off x="6303968" y="3367166"/>
            <a:ext cx="2869035" cy="1477328"/>
          </a:xfrm>
          <a:prstGeom prst="rect">
            <a:avLst/>
          </a:prstGeom>
        </p:spPr>
        <p:txBody>
          <a:bodyPr wrap="square">
            <a:spAutoFit/>
          </a:bodyPr>
          <a:lstStyle/>
          <a:p>
            <a:pPr algn="ctr"/>
            <a:r>
              <a:rPr lang="en-GB" i="1" dirty="0"/>
              <a:t>This results in an achievement gap, which widens as children move through the school system if it persists.</a:t>
            </a:r>
            <a:endParaRPr lang="en-GB" dirty="0"/>
          </a:p>
        </p:txBody>
      </p:sp>
      <p:sp>
        <p:nvSpPr>
          <p:cNvPr id="15" name="Rectangle 14">
            <a:extLst>
              <a:ext uri="{FF2B5EF4-FFF2-40B4-BE49-F238E27FC236}">
                <a16:creationId xmlns:a16="http://schemas.microsoft.com/office/drawing/2014/main" id="{3381849F-1566-4EB7-BAED-1DC05DDD1C55}"/>
              </a:ext>
            </a:extLst>
          </p:cNvPr>
          <p:cNvSpPr/>
          <p:nvPr/>
        </p:nvSpPr>
        <p:spPr>
          <a:xfrm>
            <a:off x="9513116" y="3409999"/>
            <a:ext cx="2678884" cy="1477328"/>
          </a:xfrm>
          <a:prstGeom prst="rect">
            <a:avLst/>
          </a:prstGeom>
        </p:spPr>
        <p:txBody>
          <a:bodyPr wrap="square">
            <a:spAutoFit/>
          </a:bodyPr>
          <a:lstStyle/>
          <a:p>
            <a:pPr algn="ctr"/>
            <a:r>
              <a:rPr lang="en-GB" i="1" dirty="0"/>
              <a:t>One key factor is the perception of assessment; it can either strengthen or break their belief in their capabilities.</a:t>
            </a:r>
          </a:p>
        </p:txBody>
      </p:sp>
      <p:pic>
        <p:nvPicPr>
          <p:cNvPr id="1034" name="Picture 10" descr="Diagram free icon">
            <a:extLst>
              <a:ext uri="{FF2B5EF4-FFF2-40B4-BE49-F238E27FC236}">
                <a16:creationId xmlns:a16="http://schemas.microsoft.com/office/drawing/2014/main" id="{0D83D3DB-2A26-4B2A-87FF-B198D1D63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167" y="179238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C57B75A8-34D9-5741-A9BD-63B830B29B61}"/>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Landscape: what is the national picture?</a:t>
            </a:r>
          </a:p>
        </p:txBody>
      </p:sp>
      <p:pic>
        <p:nvPicPr>
          <p:cNvPr id="20" name="Picture 19" descr="Logo, company name&#10;&#10;Description automatically generated">
            <a:extLst>
              <a:ext uri="{FF2B5EF4-FFF2-40B4-BE49-F238E27FC236}">
                <a16:creationId xmlns:a16="http://schemas.microsoft.com/office/drawing/2014/main" id="{02AF2BA6-104B-D146-95F3-623897E9C8C4}"/>
              </a:ext>
            </a:extLst>
          </p:cNvPr>
          <p:cNvPicPr>
            <a:picLocks noChangeAspect="1"/>
          </p:cNvPicPr>
          <p:nvPr/>
        </p:nvPicPr>
        <p:blipFill>
          <a:blip r:embed="rId6"/>
          <a:stretch>
            <a:fillRect/>
          </a:stretch>
        </p:blipFill>
        <p:spPr>
          <a:xfrm>
            <a:off x="179512" y="450790"/>
            <a:ext cx="1380458" cy="873140"/>
          </a:xfrm>
          <a:prstGeom prst="rect">
            <a:avLst/>
          </a:prstGeom>
        </p:spPr>
      </p:pic>
    </p:spTree>
    <p:extLst>
      <p:ext uri="{BB962C8B-B14F-4D97-AF65-F5344CB8AC3E}">
        <p14:creationId xmlns:p14="http://schemas.microsoft.com/office/powerpoint/2010/main" val="40640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fade">
                                      <p:cBhvr>
                                        <p:cTn id="24" dur="1000"/>
                                        <p:tgtEl>
                                          <p:spTgt spid="1034"/>
                                        </p:tgtEl>
                                      </p:cBhvr>
                                    </p:animEffect>
                                    <p:anim calcmode="lin" valueType="num">
                                      <p:cBhvr>
                                        <p:cTn id="25" dur="1000" fill="hold"/>
                                        <p:tgtEl>
                                          <p:spTgt spid="1034"/>
                                        </p:tgtEl>
                                        <p:attrNameLst>
                                          <p:attrName>ppt_x</p:attrName>
                                        </p:attrNameLst>
                                      </p:cBhvr>
                                      <p:tavLst>
                                        <p:tav tm="0">
                                          <p:val>
                                            <p:strVal val="#ppt_x"/>
                                          </p:val>
                                        </p:tav>
                                        <p:tav tm="100000">
                                          <p:val>
                                            <p:strVal val="#ppt_x"/>
                                          </p:val>
                                        </p:tav>
                                      </p:tavLst>
                                    </p:anim>
                                    <p:anim calcmode="lin" valueType="num">
                                      <p:cBhvr>
                                        <p:cTn id="26" dur="1000" fill="hold"/>
                                        <p:tgtEl>
                                          <p:spTgt spid="10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1000"/>
                                        <p:tgtEl>
                                          <p:spTgt spid="1032"/>
                                        </p:tgtEl>
                                      </p:cBhvr>
                                    </p:animEffect>
                                    <p:anim calcmode="lin" valueType="num">
                                      <p:cBhvr>
                                        <p:cTn id="49" dur="1000" fill="hold"/>
                                        <p:tgtEl>
                                          <p:spTgt spid="1032"/>
                                        </p:tgtEl>
                                        <p:attrNameLst>
                                          <p:attrName>ppt_x</p:attrName>
                                        </p:attrNameLst>
                                      </p:cBhvr>
                                      <p:tavLst>
                                        <p:tav tm="0">
                                          <p:val>
                                            <p:strVal val="#ppt_x"/>
                                          </p:val>
                                        </p:tav>
                                        <p:tav tm="100000">
                                          <p:val>
                                            <p:strVal val="#ppt_x"/>
                                          </p:val>
                                        </p:tav>
                                      </p:tavLst>
                                    </p:anim>
                                    <p:anim calcmode="lin" valueType="num">
                                      <p:cBhvr>
                                        <p:cTn id="50" dur="1000" fill="hold"/>
                                        <p:tgtEl>
                                          <p:spTgt spid="103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3"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3;p2">
            <a:extLst>
              <a:ext uri="{FF2B5EF4-FFF2-40B4-BE49-F238E27FC236}">
                <a16:creationId xmlns:a16="http://schemas.microsoft.com/office/drawing/2014/main" id="{47928BF5-85AC-7D4B-A3F3-FE2FAE2CCFC7}"/>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6" name="Google Shape;104;p2">
            <a:extLst>
              <a:ext uri="{FF2B5EF4-FFF2-40B4-BE49-F238E27FC236}">
                <a16:creationId xmlns:a16="http://schemas.microsoft.com/office/drawing/2014/main" id="{3953F0EA-A3B1-6940-A815-AF4EDE706B77}"/>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7" name="Google Shape;105;p2">
            <a:extLst>
              <a:ext uri="{FF2B5EF4-FFF2-40B4-BE49-F238E27FC236}">
                <a16:creationId xmlns:a16="http://schemas.microsoft.com/office/drawing/2014/main" id="{EAD991D0-23AA-684C-959C-01A02631FC80}"/>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8" name="Google Shape;106;p2">
            <a:extLst>
              <a:ext uri="{FF2B5EF4-FFF2-40B4-BE49-F238E27FC236}">
                <a16:creationId xmlns:a16="http://schemas.microsoft.com/office/drawing/2014/main" id="{BDC5668A-9A18-3849-88DB-EB1BB6A8FA09}"/>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9" name="Google Shape;102;p2">
            <a:extLst>
              <a:ext uri="{FF2B5EF4-FFF2-40B4-BE49-F238E27FC236}">
                <a16:creationId xmlns:a16="http://schemas.microsoft.com/office/drawing/2014/main" id="{92961F92-F46E-0C44-BD4B-05418C21132C}"/>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Content Placeholder 2">
            <a:extLst>
              <a:ext uri="{FF2B5EF4-FFF2-40B4-BE49-F238E27FC236}">
                <a16:creationId xmlns:a16="http://schemas.microsoft.com/office/drawing/2014/main" id="{32E6FA49-53B3-F041-AFF6-D458D6E8B67D}"/>
              </a:ext>
            </a:extLst>
          </p:cNvPr>
          <p:cNvSpPr txBox="1">
            <a:spLocks/>
          </p:cNvSpPr>
          <p:nvPr/>
        </p:nvSpPr>
        <p:spPr>
          <a:xfrm>
            <a:off x="1828727" y="512222"/>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question?</a:t>
            </a:r>
          </a:p>
        </p:txBody>
      </p:sp>
      <p:pic>
        <p:nvPicPr>
          <p:cNvPr id="13" name="Picture 12" descr="Logo, company name&#10;&#10;Description automatically generated">
            <a:extLst>
              <a:ext uri="{FF2B5EF4-FFF2-40B4-BE49-F238E27FC236}">
                <a16:creationId xmlns:a16="http://schemas.microsoft.com/office/drawing/2014/main" id="{03011A4C-50BC-DE43-804E-26EA2C72E70F}"/>
              </a:ext>
            </a:extLst>
          </p:cNvPr>
          <p:cNvPicPr>
            <a:picLocks noChangeAspect="1"/>
          </p:cNvPicPr>
          <p:nvPr/>
        </p:nvPicPr>
        <p:blipFill>
          <a:blip r:embed="rId2"/>
          <a:stretch>
            <a:fillRect/>
          </a:stretch>
        </p:blipFill>
        <p:spPr>
          <a:xfrm>
            <a:off x="179512" y="450790"/>
            <a:ext cx="1380458" cy="873140"/>
          </a:xfrm>
          <a:prstGeom prst="rect">
            <a:avLst/>
          </a:prstGeom>
        </p:spPr>
      </p:pic>
      <p:sp>
        <p:nvSpPr>
          <p:cNvPr id="14" name="Content Placeholder 2">
            <a:extLst>
              <a:ext uri="{FF2B5EF4-FFF2-40B4-BE49-F238E27FC236}">
                <a16:creationId xmlns:a16="http://schemas.microsoft.com/office/drawing/2014/main" id="{A3867598-21A8-7F43-A660-FF56A8B4BF2C}"/>
              </a:ext>
            </a:extLst>
          </p:cNvPr>
          <p:cNvSpPr>
            <a:spLocks noGrp="1"/>
          </p:cNvSpPr>
          <p:nvPr>
            <p:ph idx="1"/>
          </p:nvPr>
        </p:nvSpPr>
        <p:spPr>
          <a:xfrm>
            <a:off x="838200" y="1825625"/>
            <a:ext cx="10515600" cy="4351338"/>
          </a:xfrm>
        </p:spPr>
        <p:txBody>
          <a:bodyPr>
            <a:normAutofit/>
          </a:bodyPr>
          <a:lstStyle/>
          <a:p>
            <a:r>
              <a:rPr lang="en-US" sz="6000" dirty="0"/>
              <a:t>Pedagogy</a:t>
            </a:r>
          </a:p>
          <a:p>
            <a:r>
              <a:rPr lang="en-US" sz="6000" dirty="0"/>
              <a:t>Feedback</a:t>
            </a:r>
          </a:p>
          <a:p>
            <a:r>
              <a:rPr lang="en-US" sz="6000" dirty="0"/>
              <a:t>Learning stops</a:t>
            </a:r>
          </a:p>
          <a:p>
            <a:endParaRPr lang="en-US" sz="6000" dirty="0"/>
          </a:p>
          <a:p>
            <a:endParaRPr lang="en-US" sz="6000" dirty="0"/>
          </a:p>
        </p:txBody>
      </p:sp>
    </p:spTree>
    <p:extLst>
      <p:ext uri="{BB962C8B-B14F-4D97-AF65-F5344CB8AC3E}">
        <p14:creationId xmlns:p14="http://schemas.microsoft.com/office/powerpoint/2010/main" val="26216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presentation Icon 363028">
            <a:extLst>
              <a:ext uri="{FF2B5EF4-FFF2-40B4-BE49-F238E27FC236}">
                <a16:creationId xmlns:a16="http://schemas.microsoft.com/office/drawing/2014/main" id="{0BD87801-FC72-B847-B744-BDCF81516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7" y="1946269"/>
            <a:ext cx="18415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Writing Icon 30591">
            <a:extLst>
              <a:ext uri="{FF2B5EF4-FFF2-40B4-BE49-F238E27FC236}">
                <a16:creationId xmlns:a16="http://schemas.microsoft.com/office/drawing/2014/main" id="{92C731DE-DD92-694C-8F7D-50251B831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840" y="1822443"/>
            <a:ext cx="2089151" cy="208915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Memory Icon 224557">
            <a:extLst>
              <a:ext uri="{FF2B5EF4-FFF2-40B4-BE49-F238E27FC236}">
                <a16:creationId xmlns:a16="http://schemas.microsoft.com/office/drawing/2014/main" id="{82EE97A1-F37B-7A4C-B9ED-25BA86469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44" y="1698618"/>
            <a:ext cx="2089151" cy="20891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onstruction Icon 649666">
            <a:extLst>
              <a:ext uri="{FF2B5EF4-FFF2-40B4-BE49-F238E27FC236}">
                <a16:creationId xmlns:a16="http://schemas.microsoft.com/office/drawing/2014/main" id="{1FF02856-B0C0-804F-9C36-4D64F220B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7993" y="1716082"/>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55DAB8D-F363-6B41-9918-C74ABC710972}"/>
              </a:ext>
            </a:extLst>
          </p:cNvPr>
          <p:cNvSpPr/>
          <p:nvPr/>
        </p:nvSpPr>
        <p:spPr>
          <a:xfrm>
            <a:off x="179512" y="4196260"/>
            <a:ext cx="2532063" cy="1477328"/>
          </a:xfrm>
          <a:prstGeom prst="rect">
            <a:avLst/>
          </a:prstGeom>
        </p:spPr>
        <p:txBody>
          <a:bodyPr wrap="square">
            <a:spAutoFit/>
          </a:bodyPr>
          <a:lstStyle/>
          <a:p>
            <a:pPr algn="ctr"/>
            <a:r>
              <a:rPr lang="en-GB" dirty="0"/>
              <a:t>A bad curriculum well taught is invariably a better experience for students than a good curriculum badly taught</a:t>
            </a:r>
          </a:p>
        </p:txBody>
      </p:sp>
      <p:sp>
        <p:nvSpPr>
          <p:cNvPr id="28" name="Content Placeholder 2">
            <a:extLst>
              <a:ext uri="{FF2B5EF4-FFF2-40B4-BE49-F238E27FC236}">
                <a16:creationId xmlns:a16="http://schemas.microsoft.com/office/drawing/2014/main" id="{7CFDB4D1-818E-6343-9BEA-DACC306D6019}"/>
              </a:ext>
            </a:extLst>
          </p:cNvPr>
          <p:cNvSpPr txBox="1">
            <a:spLocks/>
          </p:cNvSpPr>
          <p:nvPr/>
        </p:nvSpPr>
        <p:spPr>
          <a:xfrm>
            <a:off x="1559970" y="135189"/>
            <a:ext cx="10149913" cy="745688"/>
          </a:xfrm>
          <a:prstGeom prst="rect">
            <a:avLst/>
          </a:prstGeom>
          <a:solidFill>
            <a:srgbClr val="00206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Landscape: what is the national picture?</a:t>
            </a:r>
          </a:p>
        </p:txBody>
      </p:sp>
      <p:sp>
        <p:nvSpPr>
          <p:cNvPr id="29" name="Google Shape;103;p2">
            <a:extLst>
              <a:ext uri="{FF2B5EF4-FFF2-40B4-BE49-F238E27FC236}">
                <a16:creationId xmlns:a16="http://schemas.microsoft.com/office/drawing/2014/main" id="{25472545-85FE-784D-9D9A-4AAB31202AD6}"/>
              </a:ext>
            </a:extLst>
          </p:cNvPr>
          <p:cNvSpPr/>
          <p:nvPr/>
        </p:nvSpPr>
        <p:spPr>
          <a:xfrm>
            <a:off x="179512" y="6417936"/>
            <a:ext cx="24288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PROFESSIONALISM</a:t>
            </a:r>
            <a:endParaRPr dirty="0"/>
          </a:p>
        </p:txBody>
      </p:sp>
      <p:sp>
        <p:nvSpPr>
          <p:cNvPr id="30" name="Google Shape;104;p2">
            <a:extLst>
              <a:ext uri="{FF2B5EF4-FFF2-40B4-BE49-F238E27FC236}">
                <a16:creationId xmlns:a16="http://schemas.microsoft.com/office/drawing/2014/main" id="{AAD23012-E5AC-EC4E-B7D4-C44956B8587F}"/>
              </a:ext>
            </a:extLst>
          </p:cNvPr>
          <p:cNvSpPr/>
          <p:nvPr/>
        </p:nvSpPr>
        <p:spPr>
          <a:xfrm>
            <a:off x="3904964" y="6417936"/>
            <a:ext cx="1531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INCLUSION</a:t>
            </a:r>
            <a:endParaRPr dirty="0"/>
          </a:p>
        </p:txBody>
      </p:sp>
      <p:sp>
        <p:nvSpPr>
          <p:cNvPr id="31" name="Google Shape;105;p2">
            <a:extLst>
              <a:ext uri="{FF2B5EF4-FFF2-40B4-BE49-F238E27FC236}">
                <a16:creationId xmlns:a16="http://schemas.microsoft.com/office/drawing/2014/main" id="{21125B13-5B4C-F946-85F1-88207946CFE8}"/>
              </a:ext>
            </a:extLst>
          </p:cNvPr>
          <p:cNvSpPr/>
          <p:nvPr/>
        </p:nvSpPr>
        <p:spPr>
          <a:xfrm>
            <a:off x="6939928" y="6417936"/>
            <a:ext cx="1633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2"/>
                </a:solidFill>
                <a:latin typeface="Century Gothic"/>
                <a:ea typeface="Century Gothic"/>
                <a:cs typeface="Century Gothic"/>
                <a:sym typeface="Century Gothic"/>
              </a:rPr>
              <a:t>PEDAGOGY</a:t>
            </a:r>
            <a:endParaRPr dirty="0"/>
          </a:p>
        </p:txBody>
      </p:sp>
      <p:sp>
        <p:nvSpPr>
          <p:cNvPr id="32" name="Google Shape;106;p2">
            <a:extLst>
              <a:ext uri="{FF2B5EF4-FFF2-40B4-BE49-F238E27FC236}">
                <a16:creationId xmlns:a16="http://schemas.microsoft.com/office/drawing/2014/main" id="{1B42D9BC-7350-B041-BE73-30606122B97F}"/>
              </a:ext>
            </a:extLst>
          </p:cNvPr>
          <p:cNvSpPr/>
          <p:nvPr/>
        </p:nvSpPr>
        <p:spPr>
          <a:xfrm>
            <a:off x="9887654" y="6417936"/>
            <a:ext cx="17892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Century Gothic"/>
                <a:ea typeface="Century Gothic"/>
                <a:cs typeface="Century Gothic"/>
                <a:sym typeface="Century Gothic"/>
              </a:rPr>
              <a:t>CURRICULUM</a:t>
            </a:r>
            <a:endParaRPr dirty="0"/>
          </a:p>
        </p:txBody>
      </p:sp>
      <p:sp>
        <p:nvSpPr>
          <p:cNvPr id="33" name="Google Shape;102;p2">
            <a:extLst>
              <a:ext uri="{FF2B5EF4-FFF2-40B4-BE49-F238E27FC236}">
                <a16:creationId xmlns:a16="http://schemas.microsoft.com/office/drawing/2014/main" id="{24A0C55C-379F-F448-BC85-48CA5BC191CE}"/>
              </a:ext>
            </a:extLst>
          </p:cNvPr>
          <p:cNvSpPr/>
          <p:nvPr/>
        </p:nvSpPr>
        <p:spPr>
          <a:xfrm rot="10800000" flipH="1">
            <a:off x="0" y="6361490"/>
            <a:ext cx="12192000" cy="45719"/>
          </a:xfrm>
          <a:prstGeom prst="rect">
            <a:avLst/>
          </a:prstGeom>
          <a:solidFill>
            <a:srgbClr val="2D3157">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Picture 33" descr="Logo, company name&#10;&#10;Description automatically generated">
            <a:extLst>
              <a:ext uri="{FF2B5EF4-FFF2-40B4-BE49-F238E27FC236}">
                <a16:creationId xmlns:a16="http://schemas.microsoft.com/office/drawing/2014/main" id="{1D223DDD-61D5-0E49-8CB8-51D24EAB8CDB}"/>
              </a:ext>
            </a:extLst>
          </p:cNvPr>
          <p:cNvPicPr>
            <a:picLocks noChangeAspect="1"/>
          </p:cNvPicPr>
          <p:nvPr/>
        </p:nvPicPr>
        <p:blipFill>
          <a:blip r:embed="rId6"/>
          <a:stretch>
            <a:fillRect/>
          </a:stretch>
        </p:blipFill>
        <p:spPr>
          <a:xfrm>
            <a:off x="179512" y="49023"/>
            <a:ext cx="1380458" cy="873140"/>
          </a:xfrm>
          <a:prstGeom prst="rect">
            <a:avLst/>
          </a:prstGeom>
        </p:spPr>
      </p:pic>
      <p:sp>
        <p:nvSpPr>
          <p:cNvPr id="11" name="Rectangle 10">
            <a:extLst>
              <a:ext uri="{FF2B5EF4-FFF2-40B4-BE49-F238E27FC236}">
                <a16:creationId xmlns:a16="http://schemas.microsoft.com/office/drawing/2014/main" id="{F55DEDA1-B9E9-A24B-B704-89FAB592409D}"/>
              </a:ext>
            </a:extLst>
          </p:cNvPr>
          <p:cNvSpPr/>
          <p:nvPr/>
        </p:nvSpPr>
        <p:spPr>
          <a:xfrm>
            <a:off x="3013627" y="4191995"/>
            <a:ext cx="3082373" cy="2031325"/>
          </a:xfrm>
          <a:prstGeom prst="rect">
            <a:avLst/>
          </a:prstGeom>
        </p:spPr>
        <p:txBody>
          <a:bodyPr wrap="square">
            <a:spAutoFit/>
          </a:bodyPr>
          <a:lstStyle/>
          <a:p>
            <a:pPr algn="ctr"/>
            <a:r>
              <a:rPr lang="en-GB" dirty="0"/>
              <a:t>Feedback should cause thinking…it should be more work for the recipient than the donor…. [it should] increase the extent to which students are owners of their own learning</a:t>
            </a:r>
          </a:p>
        </p:txBody>
      </p:sp>
      <p:sp>
        <p:nvSpPr>
          <p:cNvPr id="12" name="Rectangle 11">
            <a:extLst>
              <a:ext uri="{FF2B5EF4-FFF2-40B4-BE49-F238E27FC236}">
                <a16:creationId xmlns:a16="http://schemas.microsoft.com/office/drawing/2014/main" id="{9CFC6A04-34A9-124A-BDEF-BD2C13264743}"/>
              </a:ext>
            </a:extLst>
          </p:cNvPr>
          <p:cNvSpPr/>
          <p:nvPr/>
        </p:nvSpPr>
        <p:spPr>
          <a:xfrm>
            <a:off x="6420607" y="4205320"/>
            <a:ext cx="2768600" cy="1477328"/>
          </a:xfrm>
          <a:prstGeom prst="rect">
            <a:avLst/>
          </a:prstGeom>
        </p:spPr>
        <p:txBody>
          <a:bodyPr wrap="square">
            <a:spAutoFit/>
          </a:bodyPr>
          <a:lstStyle/>
          <a:p>
            <a:pPr algn="ctr"/>
            <a:r>
              <a:rPr lang="en-GB" dirty="0"/>
              <a:t>Learners remember responses they generate themselves better than those responses that are given to them</a:t>
            </a:r>
          </a:p>
        </p:txBody>
      </p:sp>
      <p:sp>
        <p:nvSpPr>
          <p:cNvPr id="13" name="Rectangle 12">
            <a:extLst>
              <a:ext uri="{FF2B5EF4-FFF2-40B4-BE49-F238E27FC236}">
                <a16:creationId xmlns:a16="http://schemas.microsoft.com/office/drawing/2014/main" id="{356B0FEF-DCFC-7D44-ACBA-ACA2682E1FE9}"/>
              </a:ext>
            </a:extLst>
          </p:cNvPr>
          <p:cNvSpPr/>
          <p:nvPr/>
        </p:nvSpPr>
        <p:spPr>
          <a:xfrm>
            <a:off x="9501128" y="4205320"/>
            <a:ext cx="2543973" cy="1477328"/>
          </a:xfrm>
          <a:prstGeom prst="rect">
            <a:avLst/>
          </a:prstGeom>
        </p:spPr>
        <p:txBody>
          <a:bodyPr wrap="square">
            <a:spAutoFit/>
          </a:bodyPr>
          <a:lstStyle/>
          <a:p>
            <a:pPr algn="ctr"/>
            <a:r>
              <a:rPr lang="en-GB" dirty="0"/>
              <a:t>As soon as students get a grade, the learning stops. </a:t>
            </a:r>
          </a:p>
          <a:p>
            <a:pPr algn="ctr"/>
            <a:endParaRPr lang="en-GB" dirty="0"/>
          </a:p>
          <a:p>
            <a:pPr algn="ctr"/>
            <a:r>
              <a:rPr lang="en-GB" dirty="0"/>
              <a:t>Learning how to learn is a survival skill</a:t>
            </a:r>
            <a:endParaRPr lang="en-US" dirty="0"/>
          </a:p>
        </p:txBody>
      </p:sp>
    </p:spTree>
    <p:extLst>
      <p:ext uri="{BB962C8B-B14F-4D97-AF65-F5344CB8AC3E}">
        <p14:creationId xmlns:p14="http://schemas.microsoft.com/office/powerpoint/2010/main" val="82058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1727</Words>
  <Application>Microsoft Office PowerPoint</Application>
  <PresentationFormat>Widescreen</PresentationFormat>
  <Paragraphs>282</Paragraphs>
  <Slides>20</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Times New Roman</vt:lpstr>
      <vt:lpstr>Wingdings 2</vt:lpstr>
      <vt:lpstr>Office Theme</vt:lpstr>
      <vt:lpstr>PowerPoint Presentation</vt:lpstr>
      <vt:lpstr>PowerPoint Presentation</vt:lpstr>
      <vt:lpstr>Why Now?</vt:lpstr>
      <vt:lpstr>Why Now?</vt:lpstr>
      <vt:lpstr>Why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Afolabi Joseph</dc:creator>
  <cp:lastModifiedBy>Afolabi Joseph</cp:lastModifiedBy>
  <cp:revision>64</cp:revision>
  <cp:lastPrinted>2021-07-12T15:31:54Z</cp:lastPrinted>
  <dcterms:created xsi:type="dcterms:W3CDTF">2021-04-29T13:01:51Z</dcterms:created>
  <dcterms:modified xsi:type="dcterms:W3CDTF">2021-07-13T12:51:03Z</dcterms:modified>
</cp:coreProperties>
</file>