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LY9Y3+i+kFeXLMt72jsSrIPwl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Safeguarding education: raising standards and expectations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0" y="1268636"/>
            <a:ext cx="11858028" cy="4951844"/>
            <a:chOff x="2521861" y="5651161"/>
            <a:chExt cx="11858028" cy="4951844"/>
          </a:xfrm>
        </p:grpSpPr>
        <p:grpSp>
          <p:nvGrpSpPr>
            <p:cNvPr id="96" name="Google Shape;96;p1"/>
            <p:cNvGrpSpPr/>
            <p:nvPr/>
          </p:nvGrpSpPr>
          <p:grpSpPr>
            <a:xfrm>
              <a:off x="2521861" y="5651161"/>
              <a:ext cx="11858028" cy="4951844"/>
              <a:chOff x="179512" y="1334656"/>
              <a:chExt cx="11858028" cy="4951844"/>
            </a:xfrm>
          </p:grpSpPr>
          <p:pic>
            <p:nvPicPr>
              <p:cNvPr id="97" name="Google Shape;97;p1" descr="White Background Images for Desktop or Mobile | Cool Backgrounds"/>
              <p:cNvPicPr preferRelativeResize="0"/>
              <p:nvPr/>
            </p:nvPicPr>
            <p:blipFill rotWithShape="1">
              <a:blip r:embed="rId4">
                <a:alphaModFix/>
              </a:blip>
              <a:srcRect t="14907"/>
              <a:stretch/>
            </p:blipFill>
            <p:spPr>
              <a:xfrm>
                <a:off x="179512" y="1334656"/>
                <a:ext cx="11858028" cy="4951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068723" y="2303932"/>
                <a:ext cx="4658120" cy="25717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9" name="Google Shape;99;p1" descr="Langdon Park School - Student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33007" y="6858000"/>
              <a:ext cx="2203145" cy="21829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Google Shape;100;p1"/>
            <p:cNvGrpSpPr/>
            <p:nvPr/>
          </p:nvGrpSpPr>
          <p:grpSpPr>
            <a:xfrm>
              <a:off x="11837202" y="7349200"/>
              <a:ext cx="1799019" cy="1151741"/>
              <a:chOff x="8597264" y="2863604"/>
              <a:chExt cx="1799019" cy="1151741"/>
            </a:xfrm>
          </p:grpSpPr>
          <p:grpSp>
            <p:nvGrpSpPr>
              <p:cNvPr id="101" name="Google Shape;101;p1"/>
              <p:cNvGrpSpPr/>
              <p:nvPr/>
            </p:nvGrpSpPr>
            <p:grpSpPr>
              <a:xfrm>
                <a:off x="8684629" y="2863604"/>
                <a:ext cx="1624291" cy="1151741"/>
                <a:chOff x="10864158" y="2654228"/>
                <a:chExt cx="706171" cy="659156"/>
              </a:xfrm>
            </p:grpSpPr>
            <p:cxnSp>
              <p:nvCxnSpPr>
                <p:cNvPr id="102" name="Google Shape;102;p1"/>
                <p:cNvCxnSpPr/>
                <p:nvPr/>
              </p:nvCxnSpPr>
              <p:spPr>
                <a:xfrm>
                  <a:off x="10864158" y="3313384"/>
                  <a:ext cx="706171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3" name="Google Shape;103;p1"/>
                <p:cNvCxnSpPr/>
                <p:nvPr/>
              </p:nvCxnSpPr>
              <p:spPr>
                <a:xfrm>
                  <a:off x="10864158" y="2654228"/>
                  <a:ext cx="706171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04" name="Google Shape;104;p1"/>
              <p:cNvSpPr txBox="1"/>
              <p:nvPr/>
            </p:nvSpPr>
            <p:spPr>
              <a:xfrm>
                <a:off x="8597264" y="3023966"/>
                <a:ext cx="179901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Every</a:t>
                </a: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400" b="0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Child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Every</a:t>
                </a: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400" b="0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Lesson</a:t>
                </a:r>
                <a:endParaRPr sz="24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5" name="Google Shape;105;p1"/>
          <p:cNvSpPr txBox="1"/>
          <p:nvPr/>
        </p:nvSpPr>
        <p:spPr>
          <a:xfrm>
            <a:off x="4577075" y="1680015"/>
            <a:ext cx="34925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starting in…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LPS Book: standards &amp; expectations</a:t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0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"/>
          <p:cNvSpPr txBox="1"/>
          <p:nvPr/>
        </p:nvSpPr>
        <p:spPr>
          <a:xfrm>
            <a:off x="179513" y="1630101"/>
            <a:ext cx="75078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what extent do the books in front of you achieve the standards and expectations you have written down?</a:t>
            </a:r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367993" y="5185317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&amp; quality of work</a:t>
            </a:r>
            <a:endParaRPr/>
          </a:p>
        </p:txBody>
      </p:sp>
      <p:sp>
        <p:nvSpPr>
          <p:cNvPr id="310" name="Google Shape;310;p10"/>
          <p:cNvSpPr txBox="1"/>
          <p:nvPr/>
        </p:nvSpPr>
        <p:spPr>
          <a:xfrm>
            <a:off x="3140386" y="5185317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evidence of HPA challenge</a:t>
            </a:r>
            <a:endParaRPr/>
          </a:p>
        </p:txBody>
      </p:sp>
      <p:sp>
        <p:nvSpPr>
          <p:cNvPr id="311" name="Google Shape;311;p10"/>
          <p:cNvSpPr txBox="1"/>
          <p:nvPr/>
        </p:nvSpPr>
        <p:spPr>
          <a:xfrm>
            <a:off x="5924544" y="5185317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evidence of SEND support</a:t>
            </a:r>
            <a:endParaRPr/>
          </a:p>
        </p:txBody>
      </p:sp>
      <p:sp>
        <p:nvSpPr>
          <p:cNvPr id="312" name="Google Shape;312;p10"/>
          <p:cNvSpPr txBox="1"/>
          <p:nvPr/>
        </p:nvSpPr>
        <p:spPr>
          <a:xfrm>
            <a:off x="8822998" y="5185317"/>
            <a:ext cx="30010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green pen responses to misconceptions</a:t>
            </a:r>
            <a:endParaRPr/>
          </a:p>
        </p:txBody>
      </p:sp>
      <p:pic>
        <p:nvPicPr>
          <p:cNvPr id="313" name="Google Shape;31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560" y="2789458"/>
            <a:ext cx="2198120" cy="21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0" descr="Sentence Starters | Worksheet | Education.com | Teaching writing, Sentence  starters, Writing less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598185"/>
            <a:ext cx="1890044" cy="238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0" descr="Editing is the key to great writing - The Wh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3709" y="2946409"/>
            <a:ext cx="3481218" cy="1955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0"/>
          <p:cNvGrpSpPr/>
          <p:nvPr/>
        </p:nvGrpSpPr>
        <p:grpSpPr>
          <a:xfrm>
            <a:off x="3122837" y="2646147"/>
            <a:ext cx="2284677" cy="2284677"/>
            <a:chOff x="3122837" y="2646147"/>
            <a:chExt cx="2284677" cy="2284677"/>
          </a:xfrm>
        </p:grpSpPr>
        <p:pic>
          <p:nvPicPr>
            <p:cNvPr id="317" name="Google Shape;317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22837" y="2646147"/>
              <a:ext cx="2284677" cy="2284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0"/>
            <p:cNvSpPr txBox="1"/>
            <p:nvPr/>
          </p:nvSpPr>
          <p:spPr>
            <a:xfrm>
              <a:off x="3993255" y="4189046"/>
              <a:ext cx="14142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HPA books visibly different to MPA books?</a:t>
              </a:r>
              <a:endParaRPr/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8822999" y="90232"/>
            <a:ext cx="3395468" cy="3554218"/>
            <a:chOff x="8822999" y="90232"/>
            <a:chExt cx="3395468" cy="3554218"/>
          </a:xfrm>
        </p:grpSpPr>
        <p:pic>
          <p:nvPicPr>
            <p:cNvPr id="320" name="Google Shape;320;p10" descr="A chemical engineer and the invention of the Post-it Note (Day 170) – IChemE"/>
            <p:cNvPicPr preferRelativeResize="0"/>
            <p:nvPr/>
          </p:nvPicPr>
          <p:blipFill rotWithShape="1">
            <a:blip r:embed="rId8">
              <a:alphaModFix/>
            </a:blip>
            <a:srcRect l="14698" t="6350" r="9968" b="5883"/>
            <a:stretch/>
          </p:blipFill>
          <p:spPr>
            <a:xfrm rot="-1699207">
              <a:off x="9336000" y="487062"/>
              <a:ext cx="2369466" cy="2760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0"/>
            <p:cNvSpPr txBox="1"/>
            <p:nvPr/>
          </p:nvSpPr>
          <p:spPr>
            <a:xfrm>
              <a:off x="9527071" y="1268636"/>
              <a:ext cx="251043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Leave a post-it-note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Char char="•"/>
              </a:pPr>
              <a:r>
                <a:rPr lang="en-US" sz="1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Strengths 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Char char="•"/>
              </a:pPr>
              <a:r>
                <a:rPr lang="en-US" sz="1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Suggestions for improvements</a:t>
              </a:r>
              <a:endParaRPr/>
            </a:p>
          </p:txBody>
        </p:sp>
      </p:grpSp>
      <p:sp>
        <p:nvSpPr>
          <p:cNvPr id="322" name="Google Shape;322;p10"/>
          <p:cNvSpPr/>
          <p:nvPr/>
        </p:nvSpPr>
        <p:spPr>
          <a:xfrm>
            <a:off x="7560116" y="1364238"/>
            <a:ext cx="393403" cy="3156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7564858" y="1751159"/>
            <a:ext cx="393403" cy="3156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9CB07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7564858" y="2163527"/>
            <a:ext cx="393403" cy="3156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0"/>
          <p:cNvSpPr txBox="1"/>
          <p:nvPr/>
        </p:nvSpPr>
        <p:spPr>
          <a:xfrm>
            <a:off x="7953519" y="1381827"/>
            <a:ext cx="563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7958261" y="1768748"/>
            <a:ext cx="5171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0"/>
          <p:cNvSpPr txBox="1"/>
          <p:nvPr/>
        </p:nvSpPr>
        <p:spPr>
          <a:xfrm>
            <a:off x="7958261" y="2187123"/>
            <a:ext cx="6944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7141639" y="1358807"/>
            <a:ext cx="393403" cy="31566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BDBDB"/>
          </a:solidFill>
          <a:ln w="12700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/>
          <p:nvPr/>
        </p:nvSpPr>
        <p:spPr>
          <a:xfrm>
            <a:off x="5977217" y="3084843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LPS Book: standards &amp; expectations</a:t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1" descr="think Icon 4306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4009" y="1338753"/>
            <a:ext cx="1344373" cy="134437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1"/>
          <p:cNvSpPr txBox="1"/>
          <p:nvPr/>
        </p:nvSpPr>
        <p:spPr>
          <a:xfrm>
            <a:off x="2608380" y="1937143"/>
            <a:ext cx="3606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the questions in boxes 5-7</a:t>
            </a:r>
            <a:endParaRPr/>
          </a:p>
        </p:txBody>
      </p:sp>
      <p:sp>
        <p:nvSpPr>
          <p:cNvPr id="343" name="Google Shape;343;p11"/>
          <p:cNvSpPr txBox="1"/>
          <p:nvPr/>
        </p:nvSpPr>
        <p:spPr>
          <a:xfrm>
            <a:off x="2633706" y="3297374"/>
            <a:ext cx="36064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your moving forward and follow up actions</a:t>
            </a:r>
            <a:endParaRPr/>
          </a:p>
        </p:txBody>
      </p:sp>
      <p:sp>
        <p:nvSpPr>
          <p:cNvPr id="344" name="Google Shape;344;p11"/>
          <p:cNvSpPr txBox="1"/>
          <p:nvPr/>
        </p:nvSpPr>
        <p:spPr>
          <a:xfrm>
            <a:off x="2608381" y="4971796"/>
            <a:ext cx="40263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these with your chosen accountability partner and line manager</a:t>
            </a:r>
            <a:endParaRPr/>
          </a:p>
        </p:txBody>
      </p:sp>
      <p:pic>
        <p:nvPicPr>
          <p:cNvPr id="345" name="Google Shape;345;p11" descr="write Icon 9603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84" y="3017667"/>
            <a:ext cx="1395022" cy="139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" descr="collaborate Icon 9536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4009" y="4747230"/>
            <a:ext cx="1395022" cy="139502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/>
        </p:nvSpPr>
        <p:spPr>
          <a:xfrm>
            <a:off x="7315200" y="1928242"/>
            <a:ext cx="4444410" cy="304698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Stretch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if improved, which area might make the biggest impact in your students’ outcomes?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could you lead on these strategies to ensure all teachers in your area regularly implement them?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"/>
          <p:cNvSpPr/>
          <p:nvPr/>
        </p:nvSpPr>
        <p:spPr>
          <a:xfrm>
            <a:off x="5788736" y="2050906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LPS Book: standards &amp; expectations</a:t>
            </a:r>
            <a:endParaRPr/>
          </a:p>
        </p:txBody>
      </p:sp>
      <p:sp>
        <p:nvSpPr>
          <p:cNvPr id="354" name="Google Shape;354;p12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2"/>
          <p:cNvSpPr txBox="1"/>
          <p:nvPr/>
        </p:nvSpPr>
        <p:spPr>
          <a:xfrm>
            <a:off x="179512" y="3991889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&amp; quality of work</a:t>
            </a:r>
            <a:endParaRPr/>
          </a:p>
        </p:txBody>
      </p:sp>
      <p:sp>
        <p:nvSpPr>
          <p:cNvPr id="361" name="Google Shape;361;p12"/>
          <p:cNvSpPr txBox="1"/>
          <p:nvPr/>
        </p:nvSpPr>
        <p:spPr>
          <a:xfrm>
            <a:off x="2951905" y="3991889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evidence of HPA challenge</a:t>
            </a:r>
            <a:endParaRPr/>
          </a:p>
        </p:txBody>
      </p:sp>
      <p:sp>
        <p:nvSpPr>
          <p:cNvPr id="362" name="Google Shape;362;p12"/>
          <p:cNvSpPr txBox="1"/>
          <p:nvPr/>
        </p:nvSpPr>
        <p:spPr>
          <a:xfrm>
            <a:off x="5736063" y="3991889"/>
            <a:ext cx="2362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evidence of SEND support</a:t>
            </a:r>
            <a:endParaRPr/>
          </a:p>
        </p:txBody>
      </p:sp>
      <p:sp>
        <p:nvSpPr>
          <p:cNvPr id="363" name="Google Shape;363;p12"/>
          <p:cNvSpPr txBox="1"/>
          <p:nvPr/>
        </p:nvSpPr>
        <p:spPr>
          <a:xfrm>
            <a:off x="8634517" y="3991889"/>
            <a:ext cx="30010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green pen responses to misconceptions</a:t>
            </a:r>
            <a:endParaRPr/>
          </a:p>
        </p:txBody>
      </p:sp>
      <p:pic>
        <p:nvPicPr>
          <p:cNvPr id="364" name="Google Shape;36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079" y="1596030"/>
            <a:ext cx="2198120" cy="219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2" descr="Sentence Starters | Worksheet | Education.com | Teaching writing, Sentence  starters, Writing less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7519" y="1404757"/>
            <a:ext cx="1890044" cy="238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2" descr="Editing is the key to great writing - The Wh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5228" y="1752981"/>
            <a:ext cx="3481218" cy="1955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12"/>
          <p:cNvGrpSpPr/>
          <p:nvPr/>
        </p:nvGrpSpPr>
        <p:grpSpPr>
          <a:xfrm>
            <a:off x="2934356" y="1452719"/>
            <a:ext cx="2284677" cy="2284677"/>
            <a:chOff x="3122837" y="2646147"/>
            <a:chExt cx="2284677" cy="2284677"/>
          </a:xfrm>
        </p:grpSpPr>
        <p:pic>
          <p:nvPicPr>
            <p:cNvPr id="368" name="Google Shape;36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22837" y="2646147"/>
              <a:ext cx="2284677" cy="2284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12"/>
            <p:cNvSpPr txBox="1"/>
            <p:nvPr/>
          </p:nvSpPr>
          <p:spPr>
            <a:xfrm>
              <a:off x="3993255" y="4189046"/>
              <a:ext cx="14142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HPA books visibly different to MPA books?</a:t>
              </a:r>
              <a:endParaRPr/>
            </a:p>
          </p:txBody>
        </p:sp>
      </p:grpSp>
      <p:sp>
        <p:nvSpPr>
          <p:cNvPr id="370" name="Google Shape;370;p12"/>
          <p:cNvSpPr/>
          <p:nvPr/>
        </p:nvSpPr>
        <p:spPr>
          <a:xfrm>
            <a:off x="214295" y="4899690"/>
            <a:ext cx="2293232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KS3 = two pages per lesson*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KS4/5 =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*where applicable</a:t>
            </a:r>
            <a:endParaRPr/>
          </a:p>
        </p:txBody>
      </p:sp>
      <p:sp>
        <p:nvSpPr>
          <p:cNvPr id="371" name="Google Shape;371;p12"/>
          <p:cNvSpPr/>
          <p:nvPr/>
        </p:nvSpPr>
        <p:spPr>
          <a:xfrm>
            <a:off x="2848488" y="4899690"/>
            <a:ext cx="25611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Subtitles to signpost </a:t>
            </a:r>
            <a:r>
              <a:rPr lang="en-US" sz="1800" i="1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activities</a:t>
            </a:r>
            <a:endParaRPr/>
          </a:p>
        </p:txBody>
      </p:sp>
      <p:sp>
        <p:nvSpPr>
          <p:cNvPr id="372" name="Google Shape;372;p12"/>
          <p:cNvSpPr/>
          <p:nvPr/>
        </p:nvSpPr>
        <p:spPr>
          <a:xfrm>
            <a:off x="5750643" y="4870072"/>
            <a:ext cx="28230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PPT lesson outlines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Hard copies of scaffolds</a:t>
            </a:r>
            <a:endParaRPr/>
          </a:p>
        </p:txBody>
      </p:sp>
      <p:sp>
        <p:nvSpPr>
          <p:cNvPr id="373" name="Google Shape;373;p12"/>
          <p:cNvSpPr/>
          <p:nvPr/>
        </p:nvSpPr>
        <p:spPr>
          <a:xfrm>
            <a:off x="8708784" y="4845828"/>
            <a:ext cx="33552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culture of self &amp; peer assessment in every lesson</a:t>
            </a: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Verbal &amp; live written feedback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Following the feedback cycle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p13"/>
          <p:cNvCxnSpPr/>
          <p:nvPr/>
        </p:nvCxnSpPr>
        <p:spPr>
          <a:xfrm>
            <a:off x="6210677" y="1367073"/>
            <a:ext cx="0" cy="47892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p13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13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3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LPS Lesson Expectations x Teaching Walkthrus 2: </a:t>
            </a: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Takeaway actions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86" name="Google Shape;386;p13"/>
          <p:cNvSpPr txBox="1"/>
          <p:nvPr/>
        </p:nvSpPr>
        <p:spPr>
          <a:xfrm>
            <a:off x="488719" y="2385178"/>
            <a:ext cx="885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 txBox="1"/>
          <p:nvPr/>
        </p:nvSpPr>
        <p:spPr>
          <a:xfrm>
            <a:off x="6425946" y="2385178"/>
            <a:ext cx="12132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488718" y="2983960"/>
            <a:ext cx="5607279" cy="165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their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books are a reflection of their progress and learning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what should the books of the following students in my class look like?</a:t>
            </a:r>
            <a:endParaRPr/>
          </a:p>
        </p:txBody>
      </p:sp>
      <p:pic>
        <p:nvPicPr>
          <p:cNvPr id="389" name="Google Shape;389;p13" descr="Reflect Icon 278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19" y="1498323"/>
            <a:ext cx="922047" cy="92204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3"/>
          <p:cNvSpPr txBox="1"/>
          <p:nvPr/>
        </p:nvSpPr>
        <p:spPr>
          <a:xfrm>
            <a:off x="680484" y="4848447"/>
            <a:ext cx="3593803" cy="158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LPA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MPA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13" descr="implementation Icon 1765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2659" y="1498323"/>
            <a:ext cx="1074556" cy="107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3628" y="1467282"/>
            <a:ext cx="3615234" cy="237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90145" y="3390088"/>
            <a:ext cx="4101162" cy="267895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3"/>
          <p:cNvSpPr txBox="1"/>
          <p:nvPr/>
        </p:nvSpPr>
        <p:spPr>
          <a:xfrm>
            <a:off x="10591306" y="4267899"/>
            <a:ext cx="160069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the strategies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Safeguarding education: raising standards and expectations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Langdon Park School - Stud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8799" y="1613068"/>
            <a:ext cx="4094402" cy="4056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2"/>
          <p:cNvGrpSpPr/>
          <p:nvPr/>
        </p:nvGrpSpPr>
        <p:grpSpPr>
          <a:xfrm>
            <a:off x="8684629" y="3065616"/>
            <a:ext cx="1624291" cy="1151742"/>
            <a:chOff x="10864158" y="2769843"/>
            <a:chExt cx="706171" cy="659157"/>
          </a:xfrm>
        </p:grpSpPr>
        <p:cxnSp>
          <p:nvCxnSpPr>
            <p:cNvPr id="119" name="Google Shape;119;p2"/>
            <p:cNvCxnSpPr/>
            <p:nvPr/>
          </p:nvCxnSpPr>
          <p:spPr>
            <a:xfrm>
              <a:off x="10864158" y="3429000"/>
              <a:ext cx="70617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2"/>
            <p:cNvCxnSpPr/>
            <p:nvPr/>
          </p:nvCxnSpPr>
          <p:spPr>
            <a:xfrm>
              <a:off x="10864158" y="2769843"/>
              <a:ext cx="70617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1" name="Google Shape;121;p2"/>
          <p:cNvSpPr txBox="1"/>
          <p:nvPr/>
        </p:nvSpPr>
        <p:spPr>
          <a:xfrm>
            <a:off x="8597264" y="3225989"/>
            <a:ext cx="17990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Lesson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89148" y="1735651"/>
            <a:ext cx="4340322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faculty’s QET targets?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Stretch: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four areas for improvement from Ofsted has AJO shared in each of the last three CPD sessions?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how you have used the QET to address specific areas of your DIP/YIP and SIP, the progress made and your next steps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Safeguarding education: raising standards and expectations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 descr="Broken Link Icon 22806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528" y="2305658"/>
            <a:ext cx="1579826" cy="157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-51967" y="4123629"/>
            <a:ext cx="23773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‘Pupils find it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hard to link new ideas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what they already know and understand’</a:t>
            </a:r>
            <a:endParaRPr/>
          </a:p>
        </p:txBody>
      </p:sp>
      <p:pic>
        <p:nvPicPr>
          <p:cNvPr id="137" name="Google Shape;137;p3" descr="exhausted Icon 980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502" y="2359282"/>
            <a:ext cx="1579827" cy="157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>
            <a:off x="9291954" y="4123628"/>
            <a:ext cx="27755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‘These weaknesses mean that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pupils are not prepared effectively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study more demanding concepts in the future’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6533514" y="2093448"/>
            <a:ext cx="2023152" cy="1808500"/>
            <a:chOff x="9240505" y="2648233"/>
            <a:chExt cx="2759176" cy="2283785"/>
          </a:xfrm>
        </p:grpSpPr>
        <p:pic>
          <p:nvPicPr>
            <p:cNvPr id="140" name="Google Shape;140;p3" descr="Warning Icon 3565426"/>
            <p:cNvPicPr preferRelativeResize="0"/>
            <p:nvPr/>
          </p:nvPicPr>
          <p:blipFill rotWithShape="1">
            <a:blip r:embed="rId6">
              <a:alphaModFix/>
            </a:blip>
            <a:srcRect t="8425" b="8803"/>
            <a:stretch/>
          </p:blipFill>
          <p:spPr>
            <a:xfrm>
              <a:off x="9240505" y="2648233"/>
              <a:ext cx="2759176" cy="2283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3" descr="Checklist Icon 32661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66159" y="3236191"/>
              <a:ext cx="1107868" cy="11078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3"/>
          <p:cNvSpPr/>
          <p:nvPr/>
        </p:nvSpPr>
        <p:spPr>
          <a:xfrm>
            <a:off x="6276272" y="4123628"/>
            <a:ext cx="25376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‘Many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teachers do not routinely check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pupils understand what they have learned’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112153" y="4123629"/>
            <a:ext cx="23773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Some teaching is not focused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ensuring that pupils understand and remember’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 descr="focus Icon 37299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70543" y="2337315"/>
            <a:ext cx="1579827" cy="157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-12551" y="5775292"/>
            <a:ext cx="2837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‘Some teaching does not introduce  pupils to content in a useful way’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208745" y="5796557"/>
            <a:ext cx="23773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‘Leaders have not planned pupils’ learning well’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6277710" y="5796557"/>
            <a:ext cx="27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‘Sometimes, pupils’ errors or misconceptions are not corrected’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9558345" y="5801914"/>
            <a:ext cx="24272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‘Gaps in pupils’ understanding’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0" y="5646407"/>
            <a:ext cx="2744971" cy="619346"/>
            <a:chOff x="5147930" y="2771394"/>
            <a:chExt cx="2744971" cy="619346"/>
          </a:xfrm>
        </p:grpSpPr>
        <p:pic>
          <p:nvPicPr>
            <p:cNvPr id="150" name="Google Shape;150;p3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3"/>
            <p:cNvSpPr txBox="1"/>
            <p:nvPr/>
          </p:nvSpPr>
          <p:spPr>
            <a:xfrm>
              <a:off x="5710203" y="2927178"/>
              <a:ext cx="1206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Why Now?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2928322" y="5646406"/>
            <a:ext cx="2897460" cy="619346"/>
            <a:chOff x="5147930" y="2771394"/>
            <a:chExt cx="2897460" cy="619346"/>
          </a:xfrm>
        </p:grpSpPr>
        <p:pic>
          <p:nvPicPr>
            <p:cNvPr id="153" name="Google Shape;153;p3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3"/>
            <p:cNvSpPr txBox="1"/>
            <p:nvPr/>
          </p:nvSpPr>
          <p:spPr>
            <a:xfrm>
              <a:off x="5201470" y="2919203"/>
              <a:ext cx="2843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The LPS Lesson Expectations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6172604" y="5644026"/>
            <a:ext cx="3091037" cy="619346"/>
            <a:chOff x="5147930" y="2771394"/>
            <a:chExt cx="3091037" cy="619346"/>
          </a:xfrm>
        </p:grpSpPr>
        <p:pic>
          <p:nvPicPr>
            <p:cNvPr id="156" name="Google Shape;156;p3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3"/>
            <p:cNvSpPr txBox="1"/>
            <p:nvPr/>
          </p:nvSpPr>
          <p:spPr>
            <a:xfrm>
              <a:off x="5201469" y="2919203"/>
              <a:ext cx="3037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Feedback &amp; Assessment Policy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9261340" y="5721288"/>
            <a:ext cx="2744971" cy="687811"/>
            <a:chOff x="5147930" y="2771394"/>
            <a:chExt cx="2744971" cy="687811"/>
          </a:xfrm>
        </p:grpSpPr>
        <p:pic>
          <p:nvPicPr>
            <p:cNvPr id="159" name="Google Shape;159;p3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"/>
            <p:cNvSpPr txBox="1"/>
            <p:nvPr/>
          </p:nvSpPr>
          <p:spPr>
            <a:xfrm>
              <a:off x="5571341" y="2812874"/>
              <a:ext cx="20479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Stretch + Challenge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&amp; The QET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Why Now?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67" name="Google Shape;167;p4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7977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4737685" y="2933101"/>
            <a:ext cx="2782131" cy="2246769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QET targets by agreeing on standards and expectations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181802" y="2903358"/>
            <a:ext cx="2782131" cy="267765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Begun to embed LPS Lesson Expectations through best practice from WalkThrus2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9191323" y="2903357"/>
            <a:ext cx="2782131" cy="2246769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QET progress and SEND and feedback strategies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554263" y="2360428"/>
            <a:ext cx="2039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we had…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future, we will…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4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693860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now…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5"/>
          <p:cNvGrpSpPr/>
          <p:nvPr/>
        </p:nvGrpSpPr>
        <p:grpSpPr>
          <a:xfrm>
            <a:off x="564149" y="733830"/>
            <a:ext cx="10792788" cy="5969708"/>
            <a:chOff x="-5012621" y="-767998"/>
            <a:chExt cx="10792788" cy="5969708"/>
          </a:xfrm>
        </p:grpSpPr>
        <p:sp>
          <p:nvSpPr>
            <p:cNvPr id="180" name="Google Shape;180;p5"/>
            <p:cNvSpPr/>
            <p:nvPr/>
          </p:nvSpPr>
          <p:spPr>
            <a:xfrm>
              <a:off x="-5012621" y="-767998"/>
              <a:ext cx="5969708" cy="5969708"/>
            </a:xfrm>
            <a:prstGeom prst="blockArc">
              <a:avLst>
                <a:gd name="adj1" fmla="val 18900000"/>
                <a:gd name="adj2" fmla="val 2700000"/>
                <a:gd name="adj3" fmla="val 362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&amp; Local Picture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1344" y="332528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Pedagogy &amp; Strategies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83675" y="1662642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344" y="2992755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5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LPS Book</a:t>
            </a:r>
            <a:endParaRPr/>
          </a:p>
        </p:txBody>
      </p:sp>
      <p:sp>
        <p:nvSpPr>
          <p:cNvPr id="191" name="Google Shape;191;p5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1033133" y="4083217"/>
            <a:ext cx="3682123" cy="166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QET &amp; the LPS Book: standards and expectations</a:t>
            </a:r>
            <a:endParaRPr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 descr="landscape Icon 611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3441" y="1947809"/>
            <a:ext cx="893545" cy="8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 descr="implementation Icon 1765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3441" y="4562747"/>
            <a:ext cx="932087" cy="9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 descr="strategy Icon 18990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7995" y="3287335"/>
            <a:ext cx="745688" cy="74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 descr="Open book fre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37943" y="2726976"/>
            <a:ext cx="1049989" cy="104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6"/>
          <p:cNvGrpSpPr/>
          <p:nvPr/>
        </p:nvGrpSpPr>
        <p:grpSpPr>
          <a:xfrm>
            <a:off x="4145248" y="2028717"/>
            <a:ext cx="3901501" cy="3783451"/>
            <a:chOff x="922416" y="-1101"/>
            <a:chExt cx="3901501" cy="3783451"/>
          </a:xfrm>
        </p:grpSpPr>
        <p:sp>
          <p:nvSpPr>
            <p:cNvPr id="208" name="Google Shape;208;p6"/>
            <p:cNvSpPr/>
            <p:nvPr/>
          </p:nvSpPr>
          <p:spPr>
            <a:xfrm>
              <a:off x="3320630" y="25935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3320630" y="25935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0"/>
                <a:buFont typeface="Calibri"/>
                <a:buNone/>
              </a:pP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116741" y="-1101"/>
              <a:ext cx="3512851" cy="35128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85" y="31614"/>
                  </a:moveTo>
                  <a:lnTo>
                    <a:pt x="108085" y="31614"/>
                  </a:lnTo>
                  <a:cubicBezTo>
                    <a:pt x="112355" y="38847"/>
                    <a:pt x="114938" y="46950"/>
                    <a:pt x="115642" y="55319"/>
                  </a:cubicBezTo>
                  <a:lnTo>
                    <a:pt x="119789" y="55354"/>
                  </a:lnTo>
                  <a:lnTo>
                    <a:pt x="112715" y="60440"/>
                  </a:lnTo>
                  <a:lnTo>
                    <a:pt x="105224" y="55232"/>
                  </a:lnTo>
                  <a:lnTo>
                    <a:pt x="109370" y="55267"/>
                  </a:lnTo>
                  <a:cubicBezTo>
                    <a:pt x="108676" y="48035"/>
                    <a:pt x="106403" y="41044"/>
                    <a:pt x="102710" y="34788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3886771" y="1768339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3886771" y="1768339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0"/>
                <a:buFont typeface="Calibri"/>
                <a:buNone/>
              </a:pP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116741" y="-1101"/>
              <a:ext cx="3512851" cy="35128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260" y="94044"/>
                  </a:moveTo>
                  <a:lnTo>
                    <a:pt x="104260" y="94044"/>
                  </a:lnTo>
                  <a:cubicBezTo>
                    <a:pt x="98355" y="101721"/>
                    <a:pt x="90554" y="107730"/>
                    <a:pt x="81624" y="111481"/>
                  </a:cubicBezTo>
                  <a:lnTo>
                    <a:pt x="82871" y="115437"/>
                  </a:lnTo>
                  <a:lnTo>
                    <a:pt x="75850" y="110278"/>
                  </a:lnTo>
                  <a:lnTo>
                    <a:pt x="78492" y="101545"/>
                  </a:lnTo>
                  <a:lnTo>
                    <a:pt x="79738" y="105499"/>
                  </a:lnTo>
                  <a:cubicBezTo>
                    <a:pt x="87451" y="102153"/>
                    <a:pt x="94186" y="96902"/>
                    <a:pt x="99312" y="90238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2404594" y="2845204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 txBox="1"/>
            <p:nvPr/>
          </p:nvSpPr>
          <p:spPr>
            <a:xfrm>
              <a:off x="2404594" y="2845204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0"/>
                <a:buFont typeface="Calibri"/>
                <a:buNone/>
              </a:pP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116741" y="-1101"/>
              <a:ext cx="3512851" cy="35128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211" y="113255"/>
                  </a:moveTo>
                  <a:cubicBezTo>
                    <a:pt x="33974" y="110343"/>
                    <a:pt x="25653" y="105078"/>
                    <a:pt x="19065" y="97977"/>
                  </a:cubicBezTo>
                  <a:lnTo>
                    <a:pt x="15778" y="100506"/>
                  </a:lnTo>
                  <a:lnTo>
                    <a:pt x="18214" y="92141"/>
                  </a:lnTo>
                  <a:lnTo>
                    <a:pt x="27323" y="91625"/>
                  </a:lnTo>
                  <a:lnTo>
                    <a:pt x="24037" y="94153"/>
                  </a:lnTo>
                  <a:lnTo>
                    <a:pt x="24037" y="94153"/>
                  </a:lnTo>
                  <a:cubicBezTo>
                    <a:pt x="29826" y="100249"/>
                    <a:pt x="37070" y="104773"/>
                    <a:pt x="45088" y="107301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922416" y="1768339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 txBox="1"/>
            <p:nvPr/>
          </p:nvSpPr>
          <p:spPr>
            <a:xfrm>
              <a:off x="922416" y="1768339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0"/>
                <a:buFont typeface="Calibri"/>
                <a:buNone/>
              </a:pP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116741" y="-1101"/>
              <a:ext cx="3512851" cy="35128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64" y="60466"/>
                  </a:moveTo>
                  <a:cubicBezTo>
                    <a:pt x="4093" y="52068"/>
                    <a:pt x="5919" y="43761"/>
                    <a:pt x="9504" y="36166"/>
                  </a:cubicBezTo>
                  <a:lnTo>
                    <a:pt x="5932" y="34058"/>
                  </a:lnTo>
                  <a:lnTo>
                    <a:pt x="14603" y="33201"/>
                  </a:lnTo>
                  <a:lnTo>
                    <a:pt x="18475" y="41462"/>
                  </a:lnTo>
                  <a:lnTo>
                    <a:pt x="14905" y="39355"/>
                  </a:lnTo>
                  <a:lnTo>
                    <a:pt x="14905" y="39355"/>
                  </a:lnTo>
                  <a:cubicBezTo>
                    <a:pt x="11881" y="45960"/>
                    <a:pt x="10345" y="53150"/>
                    <a:pt x="10406" y="60414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488558" y="25935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1488558" y="25935"/>
              <a:ext cx="937146" cy="937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0"/>
                <a:buFont typeface="Calibri"/>
                <a:buNone/>
              </a:pP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116741" y="-1101"/>
              <a:ext cx="3512851" cy="35128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968" y="6513"/>
                  </a:moveTo>
                  <a:lnTo>
                    <a:pt x="43968" y="6513"/>
                  </a:lnTo>
                  <a:cubicBezTo>
                    <a:pt x="52751" y="3880"/>
                    <a:pt x="62047" y="3451"/>
                    <a:pt x="71036" y="5263"/>
                  </a:cubicBezTo>
                  <a:lnTo>
                    <a:pt x="72226" y="1290"/>
                  </a:lnTo>
                  <a:lnTo>
                    <a:pt x="75136" y="9502"/>
                  </a:lnTo>
                  <a:lnTo>
                    <a:pt x="68044" y="15242"/>
                  </a:lnTo>
                  <a:lnTo>
                    <a:pt x="69235" y="11271"/>
                  </a:lnTo>
                  <a:lnTo>
                    <a:pt x="69235" y="11271"/>
                  </a:lnTo>
                  <a:cubicBezTo>
                    <a:pt x="61425" y="9791"/>
                    <a:pt x="53374" y="10210"/>
                    <a:pt x="45760" y="12492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" name="Google Shape;223;p6" descr="Langdon Park School - Stud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5291" y="2694385"/>
            <a:ext cx="2121415" cy="210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 descr="System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091" y="1528992"/>
            <a:ext cx="1065341" cy="106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 descr="Brain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7329" y="1528992"/>
            <a:ext cx="1065341" cy="106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 descr="Challenge fre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7329" y="4166966"/>
            <a:ext cx="1065341" cy="106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 descr="Leadership fre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7091" y="4166966"/>
            <a:ext cx="1065341" cy="106534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National: characteristics of high performing schools</a:t>
            </a:r>
            <a:endParaRPr/>
          </a:p>
        </p:txBody>
      </p:sp>
      <p:sp>
        <p:nvSpPr>
          <p:cNvPr id="229" name="Google Shape;229;p6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6" descr="Logo, company nam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"/>
          <p:cNvSpPr/>
          <p:nvPr/>
        </p:nvSpPr>
        <p:spPr>
          <a:xfrm>
            <a:off x="284435" y="2694385"/>
            <a:ext cx="36205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Insisting on excellence in quality of teaching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are used to audit quality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8573709" y="2680749"/>
            <a:ext cx="36182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aspirations for all students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Knowledgeable of what can and should be achieved at each stage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602310" y="5309334"/>
            <a:ext cx="3107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assessment, challenging targets are to set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55900" y="5311236"/>
            <a:ext cx="3107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‘Leaders rigourously enforce the basics’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21047" y="6071794"/>
            <a:ext cx="772358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Dougill P, Raleigh M, Blatchford R, Fryer L, Dr Robinson C, Richmond J (2010) -  To the next level: good schools becoming outstanding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657448" y="4157325"/>
            <a:ext cx="16834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9092609" y="4157325"/>
            <a:ext cx="26168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3700130" y="4129088"/>
            <a:ext cx="454010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Targets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improvement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‘Systems are used to audit quality’ - QET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QET </a:t>
            </a:r>
            <a:endParaRPr/>
          </a:p>
        </p:txBody>
      </p:sp>
      <p:sp>
        <p:nvSpPr>
          <p:cNvPr id="248" name="Google Shape;248;p7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7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 descr="diagnose Icon 40279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192" y="224159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 descr="cycle Icon 12586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8512" y="2256686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/>
          <p:nvPr/>
        </p:nvSpPr>
        <p:spPr>
          <a:xfrm>
            <a:off x="21047" y="6071794"/>
            <a:ext cx="772358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Dougill P, Raleigh M, Blatchford R, Fryer L, Dr Robinson C, Richmond J (2010) -  To the next level: good schools becoming outstanding</a:t>
            </a:r>
            <a:endParaRPr/>
          </a:p>
        </p:txBody>
      </p:sp>
      <p:pic>
        <p:nvPicPr>
          <p:cNvPr id="257" name="Google Shape;257;p7" descr="https://t3.ftcdn.net/jpg/02/23/39/84/240_F_223398445_wVgNKabXgURGpKrWntNvvUkcfUBVzSym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7352" y="1997489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Local: QET Work Scrutiny Findings &amp; Actions</a:t>
            </a:r>
            <a:endParaRPr/>
          </a:p>
        </p:txBody>
      </p:sp>
      <p:pic>
        <p:nvPicPr>
          <p:cNvPr id="268" name="Google Shape;268;p8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8"/>
          <p:cNvCxnSpPr/>
          <p:nvPr/>
        </p:nvCxnSpPr>
        <p:spPr>
          <a:xfrm>
            <a:off x="7600367" y="1532425"/>
            <a:ext cx="0" cy="46054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8"/>
          <p:cNvSpPr txBox="1"/>
          <p:nvPr/>
        </p:nvSpPr>
        <p:spPr>
          <a:xfrm>
            <a:off x="523325" y="1440466"/>
            <a:ext cx="2581385" cy="36933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Strengths</a:t>
            </a:r>
            <a:endParaRPr/>
          </a:p>
        </p:txBody>
      </p:sp>
      <p:sp>
        <p:nvSpPr>
          <p:cNvPr id="271" name="Google Shape;271;p8"/>
          <p:cNvSpPr txBox="1"/>
          <p:nvPr/>
        </p:nvSpPr>
        <p:spPr>
          <a:xfrm>
            <a:off x="4394068" y="1440466"/>
            <a:ext cx="2376587" cy="36933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Targets</a:t>
            </a:r>
            <a:endParaRPr/>
          </a:p>
        </p:txBody>
      </p:sp>
      <p:cxnSp>
        <p:nvCxnSpPr>
          <p:cNvPr id="272" name="Google Shape;272;p8"/>
          <p:cNvCxnSpPr/>
          <p:nvPr/>
        </p:nvCxnSpPr>
        <p:spPr>
          <a:xfrm>
            <a:off x="3764531" y="1549580"/>
            <a:ext cx="0" cy="46054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8"/>
          <p:cNvSpPr txBox="1"/>
          <p:nvPr/>
        </p:nvSpPr>
        <p:spPr>
          <a:xfrm>
            <a:off x="8504169" y="1456933"/>
            <a:ext cx="2300177" cy="36933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Actions</a:t>
            </a:r>
            <a:endParaRPr/>
          </a:p>
        </p:txBody>
      </p:sp>
      <p:sp>
        <p:nvSpPr>
          <p:cNvPr id="274" name="Google Shape;274;p8"/>
          <p:cNvSpPr txBox="1"/>
          <p:nvPr/>
        </p:nvSpPr>
        <p:spPr>
          <a:xfrm>
            <a:off x="7651623" y="2108810"/>
            <a:ext cx="4540376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a Leadership Review model (part of QET) to quality assure findings and actions. The model aims to look at curriculum impact from students’ perspective.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T&amp;L: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CPD sessions on targets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on capturing learning and Feedback Policy methods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Guidance on SEND resource creation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Designated CPD leads across the school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voice on progress and impact </a:t>
            </a:r>
            <a:endParaRPr/>
          </a:p>
        </p:txBody>
      </p:sp>
      <p:sp>
        <p:nvSpPr>
          <p:cNvPr id="275" name="Google Shape;275;p8"/>
          <p:cNvSpPr txBox="1"/>
          <p:nvPr/>
        </p:nvSpPr>
        <p:spPr>
          <a:xfrm>
            <a:off x="1" y="2167560"/>
            <a:ext cx="376452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 are questioning how they can capture greater evidence of progress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T&amp;L: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Proformas are present and presentation is generally good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is consistently being followed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subjects are excelling in various areas e.g. HPA standards in Maths, modelling in English and extended writing in MFL</a:t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3764531" y="2165512"/>
            <a:ext cx="378458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Rigorous implementation of follow up actions across all Key Stages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T&amp;L: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 of work in books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Capturing of learning/conversations in books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Scaffolding for SEND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increased challenge and expectations for HPAs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 to feedback and self/peer assessment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LPS Book: standards &amp; expectations</a:t>
            </a:r>
            <a:endParaRPr/>
          </a:p>
        </p:txBody>
      </p:sp>
      <p:sp>
        <p:nvSpPr>
          <p:cNvPr id="283" name="Google Shape;283;p9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9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 descr="think Icon 4306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4009" y="1498244"/>
            <a:ext cx="1344373" cy="134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9"/>
          <p:cNvSpPr txBox="1"/>
          <p:nvPr/>
        </p:nvSpPr>
        <p:spPr>
          <a:xfrm>
            <a:off x="2608380" y="2096634"/>
            <a:ext cx="3606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Individually reflect on the questions in boxes 1-4 </a:t>
            </a:r>
            <a:endParaRPr/>
          </a:p>
        </p:txBody>
      </p:sp>
      <p:sp>
        <p:nvSpPr>
          <p:cNvPr id="291" name="Google Shape;291;p9"/>
          <p:cNvSpPr txBox="1"/>
          <p:nvPr/>
        </p:nvSpPr>
        <p:spPr>
          <a:xfrm>
            <a:off x="2608381" y="3609339"/>
            <a:ext cx="3606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your current and future strategies/ideas</a:t>
            </a:r>
            <a:endParaRPr/>
          </a:p>
        </p:txBody>
      </p:sp>
      <p:sp>
        <p:nvSpPr>
          <p:cNvPr id="292" name="Google Shape;292;p9"/>
          <p:cNvSpPr txBox="1"/>
          <p:nvPr/>
        </p:nvSpPr>
        <p:spPr>
          <a:xfrm>
            <a:off x="2608381" y="5405775"/>
            <a:ext cx="36064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strategies with those on your table </a:t>
            </a:r>
            <a:endParaRPr/>
          </a:p>
        </p:txBody>
      </p:sp>
      <p:pic>
        <p:nvPicPr>
          <p:cNvPr id="293" name="Google Shape;293;p9" descr="write Icon 9603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684" y="3177158"/>
            <a:ext cx="1395022" cy="139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9" descr="collaborate Icon 9536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4009" y="4906721"/>
            <a:ext cx="1395022" cy="139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 txBox="1"/>
          <p:nvPr/>
        </p:nvSpPr>
        <p:spPr>
          <a:xfrm>
            <a:off x="6948739" y="2333657"/>
            <a:ext cx="4807831" cy="304698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Stretch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Which impactful strategies have you used in the past or have heard of that could used?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could you lead on these strategies to ensure all teachers in your area regularly implement them?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Widescreen</PresentationFormat>
  <Paragraphs>196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Courier New</vt:lpstr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S Isaac</cp:lastModifiedBy>
  <cp:revision>1</cp:revision>
  <dcterms:created xsi:type="dcterms:W3CDTF">2021-10-25T08:38:44Z</dcterms:created>
  <dcterms:modified xsi:type="dcterms:W3CDTF">2022-11-08T11:36:51Z</dcterms:modified>
</cp:coreProperties>
</file>