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2" autoAdjust="0"/>
    <p:restoredTop sz="95072" autoAdjust="0"/>
  </p:normalViewPr>
  <p:slideViewPr>
    <p:cSldViewPr snapToGrid="0">
      <p:cViewPr varScale="1">
        <p:scale>
          <a:sx n="74" d="100"/>
          <a:sy n="74" d="100"/>
        </p:scale>
        <p:origin x="10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CB873-380A-413A-8A39-60A9FAD10E28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B128BA-2FA6-421A-A527-0D4C42C784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851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we are doing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B128BA-2FA6-421A-A527-0D4C42C7849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7040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we are going to do it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B128BA-2FA6-421A-A527-0D4C42C7849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5878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16FF4-7746-4CEE-9BA7-EBF567DB9A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3AA822-B4B6-4C62-80EE-C8C3C61CB0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FE71DF-5321-4D95-953A-562576411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9A8F3-FEFF-4D46-854D-490E362570AD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02D3C-3F0E-4E77-B735-E3A4B1E79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55EE01-E9BE-4AC9-ABB2-CF2F0B024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BFAFF-B4B0-4143-BD46-5B7111297F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8537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CCC5A-5DF6-4400-B3C2-C31B6C76D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AB506C-5081-4A0D-9099-0D8504DBAC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0955A7-5B7F-44C1-8540-83834B257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9A8F3-FEFF-4D46-854D-490E362570AD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7DA57-B5FF-430A-91B7-8958B1C82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2FB103-3BFE-41B4-BFF0-231C4D53E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BFAFF-B4B0-4143-BD46-5B7111297F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0330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0DDA69-F988-40F0-920B-1B44AF1857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27793A-2A96-4496-A90C-0FC7082C57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B9CABB-7C93-4167-BBAB-2F53D2856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9A8F3-FEFF-4D46-854D-490E362570AD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FDA809-F33A-4E98-91A8-675310D0D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4B64E6-77D2-4F27-AB75-919679682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BFAFF-B4B0-4143-BD46-5B7111297F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7034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DBC16-FAE2-4444-BC82-C702F55E4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FEBA5-2872-4BC7-8E73-061D3FDC32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E36C44-C4D2-432A-9B3C-58600EA4D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9A8F3-FEFF-4D46-854D-490E362570AD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F20A9C-1F4C-45FE-A731-1308D21C3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DC2418-3D0F-4FB7-97D5-B04051047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BFAFF-B4B0-4143-BD46-5B7111297F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844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3F917-151B-4023-B72D-3D66CFD49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A303A5-4D57-4AB0-83F0-265ED2D55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0C5403-50B1-420D-A556-279AB2A6A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9A8F3-FEFF-4D46-854D-490E362570AD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8B4D56-79D8-4B75-A236-C3D55E0FE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C0F1C3-3C77-4C74-A0BA-8F3F59A1D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BFAFF-B4B0-4143-BD46-5B7111297F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540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CAA9D-B551-4739-BDD1-61FF47575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1B665F-95C4-4D7C-A75F-94737BBD49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815C80-C52E-48E1-AA62-4BE5266E00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CED13C-53A0-4370-9D6D-8982FBECA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9A8F3-FEFF-4D46-854D-490E362570AD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3EE69B-E559-414B-8765-AE974A28B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D78817-DA32-4BCA-9C9B-58CBCE828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BFAFF-B4B0-4143-BD46-5B7111297F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5348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4D03A-5B2F-455B-B62F-814697889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D222BA-0DCA-43A8-B87A-19D2408989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A0C4A6-0584-4E56-94E8-DE917BAAAC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2196F0-A1B0-460B-9D60-BE60B90EF6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675265-C53F-45C4-994F-C837378C41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134CFD-D6ED-43D3-B8AE-8BD1E06E0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9A8F3-FEFF-4D46-854D-490E362570AD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D90595-6818-4C30-9B91-31021EEB6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4098D5-E89D-4C98-A0B5-7EC7AEC60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BFAFF-B4B0-4143-BD46-5B7111297F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3899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551BF-6EAD-40F1-96BD-6E884634A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C3D168-8BDF-4085-9FC0-C0F08D85B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9A8F3-FEFF-4D46-854D-490E362570AD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0C7591-524D-4D87-91B4-DB1751055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C9685E-5829-4B71-A695-A27CFA808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BFAFF-B4B0-4143-BD46-5B7111297F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7333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FB117E-7FC7-4B78-B4A8-CDEC10052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9A8F3-FEFF-4D46-854D-490E362570AD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D38C1F-517B-49AF-B26A-EC3FDDB98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806822-B95D-4C82-80CF-952106D1D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BFAFF-B4B0-4143-BD46-5B7111297F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9573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44CCC-36B1-4EC6-B2C0-4C4F71B4E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E65453-0574-4775-BECE-75A2BE2F40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E2D429-37DB-4FA2-A6D8-92BAF717C7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8A9B62-686F-49C6-88C8-0F9A4DA7C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9A8F3-FEFF-4D46-854D-490E362570AD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C73F2F-908F-467E-8149-3765A0A41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97DE81-7F10-4619-BF70-26E4A88E1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BFAFF-B4B0-4143-BD46-5B7111297F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321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E9A6C-A79D-4CE3-B4B8-8804D6CA1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9DFF40-A02C-415C-B20D-EBE224BB05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B066F0-6C76-414D-B41E-9AFFD15403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F47272-0511-4459-A3E0-940B7E294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9A8F3-FEFF-4D46-854D-490E362570AD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9434BC-012A-4B56-86C7-0C112E465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7BC632-07D7-4698-88B0-EFD8E331E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BFAFF-B4B0-4143-BD46-5B7111297F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249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828962-3893-4669-B1BF-9FBD62787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B6D6F1-9432-4B70-ADE3-F9192626FA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F8B59-C86C-452F-B99E-8A30FC22DF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9A8F3-FEFF-4D46-854D-490E362570AD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478E86-6AF8-4F69-9BEE-23B06EF83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C7DF43-9C59-475E-BF60-3B1B461EA5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BFAFF-B4B0-4143-BD46-5B7111297F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050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microsoft.com/office/2007/relationships/hdphoto" Target="../media/hdphoto1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microsoft.com/office/2007/relationships/hdphoto" Target="../media/hdphoto3.wdp"/><Relationship Id="rId4" Type="http://schemas.openxmlformats.org/officeDocument/2006/relationships/image" Target="../media/image6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CD2752E-CC2E-451F-8319-8E0E37E45A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337" y="2153816"/>
            <a:ext cx="9519283" cy="4018383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000" u="sng" dirty="0"/>
              <a:t>Slide Contents</a:t>
            </a:r>
          </a:p>
          <a:p>
            <a:pPr algn="l"/>
            <a:endParaRPr lang="en-US" sz="2000" u="sng" dirty="0"/>
          </a:p>
          <a:p>
            <a:pPr algn="l"/>
            <a:r>
              <a:rPr lang="en-US" sz="2000" dirty="0"/>
              <a:t>Slide 2: session intention and overarching questions (what we are doing)</a:t>
            </a:r>
          </a:p>
          <a:p>
            <a:pPr algn="l"/>
            <a:r>
              <a:rPr lang="en-US" sz="2000" dirty="0"/>
              <a:t>Slide 3: how-to-guide and questions to guide discussions (how we are going to do it)</a:t>
            </a:r>
          </a:p>
          <a:p>
            <a:pPr algn="l"/>
            <a:endParaRPr lang="en-US" sz="2000" dirty="0"/>
          </a:p>
          <a:p>
            <a:pPr algn="l"/>
            <a:r>
              <a:rPr lang="en-US" sz="2000" u="sng" dirty="0"/>
              <a:t>CPD Requirements</a:t>
            </a:r>
            <a:r>
              <a:rPr lang="en-US" sz="2000" dirty="0"/>
              <a:t>:</a:t>
            </a:r>
          </a:p>
          <a:p>
            <a:pPr algn="l"/>
            <a:endParaRPr lang="en-US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Faculties will need a range of </a:t>
            </a:r>
            <a:r>
              <a:rPr lang="en-US" sz="2000" u="sng" dirty="0"/>
              <a:t>LPA, MPA and HPA boys</a:t>
            </a:r>
            <a:r>
              <a:rPr lang="en-US" sz="2000" dirty="0"/>
              <a:t>’ books/folders/performances in Y9, Y11 and Y13.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err="1"/>
              <a:t>HoF</a:t>
            </a:r>
            <a:r>
              <a:rPr lang="en-US" sz="2000" dirty="0"/>
              <a:t> will direct their teams to ensure students’ work has been collated ready for the meeting (Tuesday 14</a:t>
            </a:r>
            <a:r>
              <a:rPr lang="en-US" sz="2000" baseline="30000" dirty="0"/>
              <a:t>th</a:t>
            </a:r>
            <a:r>
              <a:rPr lang="en-US" sz="2000" dirty="0"/>
              <a:t> December)</a:t>
            </a:r>
            <a:endParaRPr lang="en-GB" sz="2000" dirty="0"/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8A28684A-221C-4D6C-90DB-536B812660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85" y="77527"/>
            <a:ext cx="1380458" cy="873140"/>
          </a:xfrm>
          <a:prstGeom prst="rect">
            <a:avLst/>
          </a:prstGeom>
        </p:spPr>
      </p:pic>
      <p:sp>
        <p:nvSpPr>
          <p:cNvPr id="6" name="Google Shape;103;p2">
            <a:extLst>
              <a:ext uri="{FF2B5EF4-FFF2-40B4-BE49-F238E27FC236}">
                <a16:creationId xmlns:a16="http://schemas.microsoft.com/office/drawing/2014/main" id="{DC02C75C-4FB8-4DD6-AF92-2BA67D15BD4D}"/>
              </a:ext>
            </a:extLst>
          </p:cNvPr>
          <p:cNvSpPr/>
          <p:nvPr/>
        </p:nvSpPr>
        <p:spPr>
          <a:xfrm>
            <a:off x="179512" y="6417936"/>
            <a:ext cx="2428870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PROFESSIONALISM</a:t>
            </a:r>
            <a:endParaRPr dirty="0"/>
          </a:p>
        </p:txBody>
      </p:sp>
      <p:sp>
        <p:nvSpPr>
          <p:cNvPr id="7" name="Google Shape;104;p2">
            <a:extLst>
              <a:ext uri="{FF2B5EF4-FFF2-40B4-BE49-F238E27FC236}">
                <a16:creationId xmlns:a16="http://schemas.microsoft.com/office/drawing/2014/main" id="{C958B178-F6BE-4A02-940E-A453ABAA975B}"/>
              </a:ext>
            </a:extLst>
          </p:cNvPr>
          <p:cNvSpPr/>
          <p:nvPr/>
        </p:nvSpPr>
        <p:spPr>
          <a:xfrm>
            <a:off x="3904964" y="6417936"/>
            <a:ext cx="1531188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INCLUSION</a:t>
            </a:r>
            <a:endParaRPr dirty="0"/>
          </a:p>
        </p:txBody>
      </p:sp>
      <p:sp>
        <p:nvSpPr>
          <p:cNvPr id="8" name="Google Shape;105;p2">
            <a:extLst>
              <a:ext uri="{FF2B5EF4-FFF2-40B4-BE49-F238E27FC236}">
                <a16:creationId xmlns:a16="http://schemas.microsoft.com/office/drawing/2014/main" id="{1A39EB49-A6DC-4349-A0CE-861B316DC0B1}"/>
              </a:ext>
            </a:extLst>
          </p:cNvPr>
          <p:cNvSpPr/>
          <p:nvPr/>
        </p:nvSpPr>
        <p:spPr>
          <a:xfrm>
            <a:off x="6939928" y="6417936"/>
            <a:ext cx="1633781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PEDAGOGY</a:t>
            </a:r>
            <a:endParaRPr dirty="0"/>
          </a:p>
        </p:txBody>
      </p:sp>
      <p:sp>
        <p:nvSpPr>
          <p:cNvPr id="9" name="Google Shape;106;p2">
            <a:extLst>
              <a:ext uri="{FF2B5EF4-FFF2-40B4-BE49-F238E27FC236}">
                <a16:creationId xmlns:a16="http://schemas.microsoft.com/office/drawing/2014/main" id="{18510AC6-9C19-4AC2-8BDD-D93BDD91AC2E}"/>
              </a:ext>
            </a:extLst>
          </p:cNvPr>
          <p:cNvSpPr/>
          <p:nvPr/>
        </p:nvSpPr>
        <p:spPr>
          <a:xfrm>
            <a:off x="9887654" y="6417936"/>
            <a:ext cx="1789272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CURRICULUM</a:t>
            </a:r>
            <a:endParaRPr dirty="0"/>
          </a:p>
        </p:txBody>
      </p:sp>
      <p:sp>
        <p:nvSpPr>
          <p:cNvPr id="10" name="Google Shape;102;p2">
            <a:extLst>
              <a:ext uri="{FF2B5EF4-FFF2-40B4-BE49-F238E27FC236}">
                <a16:creationId xmlns:a16="http://schemas.microsoft.com/office/drawing/2014/main" id="{CD83B1BE-2526-40BE-94D9-AF3EFB387434}"/>
              </a:ext>
            </a:extLst>
          </p:cNvPr>
          <p:cNvSpPr/>
          <p:nvPr/>
        </p:nvSpPr>
        <p:spPr>
          <a:xfrm rot="10800000" flipH="1">
            <a:off x="0" y="6361490"/>
            <a:ext cx="12192000" cy="45719"/>
          </a:xfrm>
          <a:prstGeom prst="rect">
            <a:avLst/>
          </a:prstGeom>
          <a:solidFill>
            <a:srgbClr val="2D3157">
              <a:alpha val="8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B36A779-C261-4016-975B-7B6320B2ED73}"/>
              </a:ext>
            </a:extLst>
          </p:cNvPr>
          <p:cNvSpPr txBox="1">
            <a:spLocks/>
          </p:cNvSpPr>
          <p:nvPr/>
        </p:nvSpPr>
        <p:spPr>
          <a:xfrm>
            <a:off x="1745600" y="138959"/>
            <a:ext cx="10149913" cy="745688"/>
          </a:xfrm>
          <a:prstGeom prst="rect">
            <a:avLst/>
          </a:prstGeom>
          <a:solidFill>
            <a:srgbClr val="002060"/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QET CPD: What does students’ success look like in KS3-5?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CA6A319-BBFD-40EC-B443-24E826D45A65}"/>
              </a:ext>
            </a:extLst>
          </p:cNvPr>
          <p:cNvSpPr/>
          <p:nvPr/>
        </p:nvSpPr>
        <p:spPr>
          <a:xfrm>
            <a:off x="1476843" y="1065007"/>
            <a:ext cx="97365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Intent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to identify what success looks like for LPA, MPA and HPA students at the end of each Key Stage and ensure all teachers are using this knowledge to inform their practice</a:t>
            </a:r>
          </a:p>
        </p:txBody>
      </p:sp>
    </p:spTree>
    <p:extLst>
      <p:ext uri="{BB962C8B-B14F-4D97-AF65-F5344CB8AC3E}">
        <p14:creationId xmlns:p14="http://schemas.microsoft.com/office/powerpoint/2010/main" val="499975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853FE9B-B495-4328-9BC9-6E00C031A721}"/>
              </a:ext>
            </a:extLst>
          </p:cNvPr>
          <p:cNvSpPr txBox="1">
            <a:spLocks/>
          </p:cNvSpPr>
          <p:nvPr/>
        </p:nvSpPr>
        <p:spPr>
          <a:xfrm>
            <a:off x="1745600" y="138959"/>
            <a:ext cx="10149913" cy="745688"/>
          </a:xfrm>
          <a:prstGeom prst="rect">
            <a:avLst/>
          </a:prstGeom>
          <a:solidFill>
            <a:srgbClr val="002060"/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QET CPD: What does students’ success look like in KS3-5?</a:t>
            </a:r>
            <a:endParaRPr lang="en-US" dirty="0"/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C3F05AF7-572E-44BA-83C9-4190AD28A9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85" y="77527"/>
            <a:ext cx="1380458" cy="873140"/>
          </a:xfrm>
          <a:prstGeom prst="rect">
            <a:avLst/>
          </a:prstGeom>
        </p:spPr>
      </p:pic>
      <p:sp>
        <p:nvSpPr>
          <p:cNvPr id="6" name="Google Shape;103;p2">
            <a:extLst>
              <a:ext uri="{FF2B5EF4-FFF2-40B4-BE49-F238E27FC236}">
                <a16:creationId xmlns:a16="http://schemas.microsoft.com/office/drawing/2014/main" id="{0F30F3F8-8961-4DD5-9A7A-07734A53307B}"/>
              </a:ext>
            </a:extLst>
          </p:cNvPr>
          <p:cNvSpPr/>
          <p:nvPr/>
        </p:nvSpPr>
        <p:spPr>
          <a:xfrm>
            <a:off x="179512" y="6417936"/>
            <a:ext cx="2428870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PROFESSIONALISM</a:t>
            </a:r>
            <a:endParaRPr dirty="0"/>
          </a:p>
        </p:txBody>
      </p:sp>
      <p:sp>
        <p:nvSpPr>
          <p:cNvPr id="7" name="Google Shape;104;p2">
            <a:extLst>
              <a:ext uri="{FF2B5EF4-FFF2-40B4-BE49-F238E27FC236}">
                <a16:creationId xmlns:a16="http://schemas.microsoft.com/office/drawing/2014/main" id="{CCE025AD-C6D7-48EE-8E03-0B494FF8CEA6}"/>
              </a:ext>
            </a:extLst>
          </p:cNvPr>
          <p:cNvSpPr/>
          <p:nvPr/>
        </p:nvSpPr>
        <p:spPr>
          <a:xfrm>
            <a:off x="3904964" y="6417936"/>
            <a:ext cx="1531188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INCLUSION</a:t>
            </a:r>
            <a:endParaRPr dirty="0"/>
          </a:p>
        </p:txBody>
      </p:sp>
      <p:sp>
        <p:nvSpPr>
          <p:cNvPr id="8" name="Google Shape;105;p2">
            <a:extLst>
              <a:ext uri="{FF2B5EF4-FFF2-40B4-BE49-F238E27FC236}">
                <a16:creationId xmlns:a16="http://schemas.microsoft.com/office/drawing/2014/main" id="{56C9F201-EF07-48DD-B355-B3B69999CB9F}"/>
              </a:ext>
            </a:extLst>
          </p:cNvPr>
          <p:cNvSpPr/>
          <p:nvPr/>
        </p:nvSpPr>
        <p:spPr>
          <a:xfrm>
            <a:off x="6939928" y="6417936"/>
            <a:ext cx="1633781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PEDAGOGY</a:t>
            </a:r>
            <a:endParaRPr dirty="0"/>
          </a:p>
        </p:txBody>
      </p:sp>
      <p:sp>
        <p:nvSpPr>
          <p:cNvPr id="9" name="Google Shape;106;p2">
            <a:extLst>
              <a:ext uri="{FF2B5EF4-FFF2-40B4-BE49-F238E27FC236}">
                <a16:creationId xmlns:a16="http://schemas.microsoft.com/office/drawing/2014/main" id="{E5325339-EA88-4E8E-ADA2-855BB5D6E09D}"/>
              </a:ext>
            </a:extLst>
          </p:cNvPr>
          <p:cNvSpPr/>
          <p:nvPr/>
        </p:nvSpPr>
        <p:spPr>
          <a:xfrm>
            <a:off x="9887654" y="6417936"/>
            <a:ext cx="1789272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CURRICULUM</a:t>
            </a:r>
            <a:endParaRPr dirty="0"/>
          </a:p>
        </p:txBody>
      </p:sp>
      <p:sp>
        <p:nvSpPr>
          <p:cNvPr id="10" name="Google Shape;102;p2">
            <a:extLst>
              <a:ext uri="{FF2B5EF4-FFF2-40B4-BE49-F238E27FC236}">
                <a16:creationId xmlns:a16="http://schemas.microsoft.com/office/drawing/2014/main" id="{38AB569C-5499-4A75-A4F4-C8F0C6405B3D}"/>
              </a:ext>
            </a:extLst>
          </p:cNvPr>
          <p:cNvSpPr/>
          <p:nvPr/>
        </p:nvSpPr>
        <p:spPr>
          <a:xfrm rot="10800000" flipH="1">
            <a:off x="0" y="6361490"/>
            <a:ext cx="12192000" cy="45719"/>
          </a:xfrm>
          <a:prstGeom prst="rect">
            <a:avLst/>
          </a:prstGeom>
          <a:solidFill>
            <a:srgbClr val="2D3157">
              <a:alpha val="8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5A455EA-ED8D-4968-9887-C62A759A6002}"/>
              </a:ext>
            </a:extLst>
          </p:cNvPr>
          <p:cNvSpPr/>
          <p:nvPr/>
        </p:nvSpPr>
        <p:spPr>
          <a:xfrm>
            <a:off x="367414" y="1070874"/>
            <a:ext cx="114571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Intent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to identify what success looks like for LPA, MPA and HPA students at the end of each Key Stage and ensure all teachers are using this knowledge to inform their practice</a:t>
            </a: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en-GB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Key question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what does success look like for LPA, MPA and HPA students at the end of each Key Stage? </a:t>
            </a:r>
          </a:p>
        </p:txBody>
      </p:sp>
      <p:pic>
        <p:nvPicPr>
          <p:cNvPr id="1032" name="Picture 8" descr="Survey free icon">
            <a:extLst>
              <a:ext uri="{FF2B5EF4-FFF2-40B4-BE49-F238E27FC236}">
                <a16:creationId xmlns:a16="http://schemas.microsoft.com/office/drawing/2014/main" id="{69A0B7D3-14A9-4CE2-B8E2-70A102C2AA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9492" y="2669610"/>
            <a:ext cx="1860792" cy="1860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408779BE-904D-48B6-A8D4-040EC67BD430}"/>
              </a:ext>
            </a:extLst>
          </p:cNvPr>
          <p:cNvSpPr/>
          <p:nvPr/>
        </p:nvSpPr>
        <p:spPr>
          <a:xfrm>
            <a:off x="754379" y="4547436"/>
            <a:ext cx="300609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en-GB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each Key Stage, how have successful students been supported to be successful?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45BAEB3-B0F0-42E4-8A71-2D6A267799D0}"/>
              </a:ext>
            </a:extLst>
          </p:cNvPr>
          <p:cNvSpPr/>
          <p:nvPr/>
        </p:nvSpPr>
        <p:spPr>
          <a:xfrm>
            <a:off x="4366260" y="4556511"/>
            <a:ext cx="37490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en-GB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students who are not yet successful, what are they not yet experiencing, knowing or doing to evidence being successful at the end of their key stage?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448D956-37C8-4E3D-9923-798841155F37}"/>
              </a:ext>
            </a:extLst>
          </p:cNvPr>
          <p:cNvSpPr/>
          <p:nvPr/>
        </p:nvSpPr>
        <p:spPr>
          <a:xfrm>
            <a:off x="8573709" y="4556511"/>
            <a:ext cx="32508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en-GB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Which daily and long term actions are needed for underachievement to be  addressed?</a:t>
            </a:r>
          </a:p>
        </p:txBody>
      </p:sp>
      <p:pic>
        <p:nvPicPr>
          <p:cNvPr id="20" name="Picture 2" descr="Numbers free icon">
            <a:extLst>
              <a:ext uri="{FF2B5EF4-FFF2-40B4-BE49-F238E27FC236}">
                <a16:creationId xmlns:a16="http://schemas.microsoft.com/office/drawing/2014/main" id="{9B39C650-FEE1-4BF1-BA54-CF4AD364536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229" b="53815"/>
          <a:stretch/>
        </p:blipFill>
        <p:spPr bwMode="auto">
          <a:xfrm>
            <a:off x="654575" y="2723708"/>
            <a:ext cx="354904" cy="402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Numbers free icon">
            <a:extLst>
              <a:ext uri="{FF2B5EF4-FFF2-40B4-BE49-F238E27FC236}">
                <a16:creationId xmlns:a16="http://schemas.microsoft.com/office/drawing/2014/main" id="{6D63752D-B14C-425C-9A8A-1972B2BCB3A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230" b="53815"/>
          <a:stretch/>
        </p:blipFill>
        <p:spPr bwMode="auto">
          <a:xfrm>
            <a:off x="4704859" y="2723707"/>
            <a:ext cx="354904" cy="402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6" descr="Numbers free icon">
            <a:extLst>
              <a:ext uri="{FF2B5EF4-FFF2-40B4-BE49-F238E27FC236}">
                <a16:creationId xmlns:a16="http://schemas.microsoft.com/office/drawing/2014/main" id="{C1AC3D52-BB51-4B35-9620-1DBBFC57C4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97" t="53815" r="30232"/>
          <a:stretch/>
        </p:blipFill>
        <p:spPr bwMode="auto">
          <a:xfrm>
            <a:off x="8924588" y="2723707"/>
            <a:ext cx="354904" cy="402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https://t4.ftcdn.net/jpg/02/76/96/01/240_F_276960150_TzqP7id5wURILke1IzzWqxM4FDfslxJ5.jpg">
            <a:extLst>
              <a:ext uri="{FF2B5EF4-FFF2-40B4-BE49-F238E27FC236}">
                <a16:creationId xmlns:a16="http://schemas.microsoft.com/office/drawing/2014/main" id="{837A9054-FD38-4362-A121-AAD68C5D8FE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168" t="12170" b="9396"/>
          <a:stretch/>
        </p:blipFill>
        <p:spPr bwMode="auto">
          <a:xfrm>
            <a:off x="1364383" y="2669610"/>
            <a:ext cx="1939255" cy="1793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 descr="126380004">
            <a:extLst>
              <a:ext uri="{FF2B5EF4-FFF2-40B4-BE49-F238E27FC236}">
                <a16:creationId xmlns:a16="http://schemas.microsoft.com/office/drawing/2014/main" id="{06524789-F622-4D54-9368-6DE5B6C68D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7367" y="2468396"/>
            <a:ext cx="2286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1337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C795A6A6-AABE-4AB8-B942-232C61FC6B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85" y="77527"/>
            <a:ext cx="1380458" cy="873140"/>
          </a:xfrm>
          <a:prstGeom prst="rect">
            <a:avLst/>
          </a:prstGeom>
        </p:spPr>
      </p:pic>
      <p:sp>
        <p:nvSpPr>
          <p:cNvPr id="6" name="Google Shape;103;p2">
            <a:extLst>
              <a:ext uri="{FF2B5EF4-FFF2-40B4-BE49-F238E27FC236}">
                <a16:creationId xmlns:a16="http://schemas.microsoft.com/office/drawing/2014/main" id="{A83D6E02-05CA-4076-8060-254FD72C235C}"/>
              </a:ext>
            </a:extLst>
          </p:cNvPr>
          <p:cNvSpPr/>
          <p:nvPr/>
        </p:nvSpPr>
        <p:spPr>
          <a:xfrm>
            <a:off x="179512" y="6417936"/>
            <a:ext cx="2428870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PROFESSIONALISM</a:t>
            </a:r>
            <a:endParaRPr dirty="0"/>
          </a:p>
        </p:txBody>
      </p:sp>
      <p:sp>
        <p:nvSpPr>
          <p:cNvPr id="7" name="Google Shape;104;p2">
            <a:extLst>
              <a:ext uri="{FF2B5EF4-FFF2-40B4-BE49-F238E27FC236}">
                <a16:creationId xmlns:a16="http://schemas.microsoft.com/office/drawing/2014/main" id="{4C7DE517-1D06-413E-955E-87F07751A788}"/>
              </a:ext>
            </a:extLst>
          </p:cNvPr>
          <p:cNvSpPr/>
          <p:nvPr/>
        </p:nvSpPr>
        <p:spPr>
          <a:xfrm>
            <a:off x="3904964" y="6417936"/>
            <a:ext cx="1531188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INCLUSION</a:t>
            </a:r>
            <a:endParaRPr dirty="0"/>
          </a:p>
        </p:txBody>
      </p:sp>
      <p:sp>
        <p:nvSpPr>
          <p:cNvPr id="8" name="Google Shape;105;p2">
            <a:extLst>
              <a:ext uri="{FF2B5EF4-FFF2-40B4-BE49-F238E27FC236}">
                <a16:creationId xmlns:a16="http://schemas.microsoft.com/office/drawing/2014/main" id="{DE235B10-94D8-4686-B1DB-840EA6A1BA7E}"/>
              </a:ext>
            </a:extLst>
          </p:cNvPr>
          <p:cNvSpPr/>
          <p:nvPr/>
        </p:nvSpPr>
        <p:spPr>
          <a:xfrm>
            <a:off x="6939928" y="6417936"/>
            <a:ext cx="1633781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PEDAGOGY</a:t>
            </a:r>
            <a:endParaRPr dirty="0"/>
          </a:p>
        </p:txBody>
      </p:sp>
      <p:sp>
        <p:nvSpPr>
          <p:cNvPr id="9" name="Google Shape;106;p2">
            <a:extLst>
              <a:ext uri="{FF2B5EF4-FFF2-40B4-BE49-F238E27FC236}">
                <a16:creationId xmlns:a16="http://schemas.microsoft.com/office/drawing/2014/main" id="{3131C5C1-9237-4F4D-876A-60033518CFF0}"/>
              </a:ext>
            </a:extLst>
          </p:cNvPr>
          <p:cNvSpPr/>
          <p:nvPr/>
        </p:nvSpPr>
        <p:spPr>
          <a:xfrm>
            <a:off x="9213877" y="6417936"/>
            <a:ext cx="1789272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CURRICULUM</a:t>
            </a:r>
            <a:endParaRPr dirty="0"/>
          </a:p>
        </p:txBody>
      </p:sp>
      <p:sp>
        <p:nvSpPr>
          <p:cNvPr id="10" name="Google Shape;102;p2">
            <a:extLst>
              <a:ext uri="{FF2B5EF4-FFF2-40B4-BE49-F238E27FC236}">
                <a16:creationId xmlns:a16="http://schemas.microsoft.com/office/drawing/2014/main" id="{D8D2EA8B-801D-4B5F-AD38-23954B2995F0}"/>
              </a:ext>
            </a:extLst>
          </p:cNvPr>
          <p:cNvSpPr/>
          <p:nvPr/>
        </p:nvSpPr>
        <p:spPr>
          <a:xfrm rot="10800000" flipH="1">
            <a:off x="0" y="6361490"/>
            <a:ext cx="12192000" cy="45719"/>
          </a:xfrm>
          <a:prstGeom prst="rect">
            <a:avLst/>
          </a:prstGeom>
          <a:solidFill>
            <a:srgbClr val="2D3157">
              <a:alpha val="8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0C8128E-48CD-464C-8F04-97238EA44226}"/>
              </a:ext>
            </a:extLst>
          </p:cNvPr>
          <p:cNvSpPr txBox="1"/>
          <p:nvPr/>
        </p:nvSpPr>
        <p:spPr>
          <a:xfrm>
            <a:off x="106384" y="930829"/>
            <a:ext cx="2677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002060"/>
                </a:solidFill>
              </a:rPr>
              <a:t>Together as a faculty:</a:t>
            </a:r>
            <a:endParaRPr lang="en-GB" u="sng" dirty="0">
              <a:solidFill>
                <a:srgbClr val="00206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75DD95E-4284-4A6E-A4CF-515AABBD3539}"/>
              </a:ext>
            </a:extLst>
          </p:cNvPr>
          <p:cNvSpPr/>
          <p:nvPr/>
        </p:nvSpPr>
        <p:spPr>
          <a:xfrm>
            <a:off x="248316" y="3477907"/>
            <a:ext cx="329362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b="1" dirty="0"/>
              <a:t>Select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a range of LPA, MPA and HPA books/performances/folders from both Y9, Y11 &amp; Y13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E3C38AE-C8C1-4572-AD0A-7F0B5B8BA989}"/>
              </a:ext>
            </a:extLst>
          </p:cNvPr>
          <p:cNvSpPr/>
          <p:nvPr/>
        </p:nvSpPr>
        <p:spPr>
          <a:xfrm>
            <a:off x="3683873" y="3465540"/>
            <a:ext cx="383202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b="1" dirty="0"/>
              <a:t>Identify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one LPA, MPA and HPA </a:t>
            </a:r>
            <a:r>
              <a:rPr lang="en-US" u="sng" dirty="0">
                <a:solidFill>
                  <a:schemeClr val="bg1">
                    <a:lumMod val="50000"/>
                  </a:schemeClr>
                </a:solidFill>
              </a:rPr>
              <a:t>boy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in Y9, Y11 and Y13 </a:t>
            </a:r>
            <a:r>
              <a:rPr lang="en-US" u="sng" dirty="0">
                <a:solidFill>
                  <a:schemeClr val="bg1">
                    <a:lumMod val="50000"/>
                  </a:schemeClr>
                </a:solidFill>
              </a:rPr>
              <a:t>who is succeeding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based upon your curriculum intentions and their KS4/5 target grades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F50A20F-F4D1-465C-B045-5DD913B8C314}"/>
              </a:ext>
            </a:extLst>
          </p:cNvPr>
          <p:cNvSpPr/>
          <p:nvPr/>
        </p:nvSpPr>
        <p:spPr>
          <a:xfrm>
            <a:off x="2714795" y="5068712"/>
            <a:ext cx="317840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b="1" dirty="0"/>
              <a:t>Discuss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step 1 – 4 to ensure knowledge and best practice are disseminated across the department/faculty</a:t>
            </a:r>
          </a:p>
        </p:txBody>
      </p:sp>
      <p:pic>
        <p:nvPicPr>
          <p:cNvPr id="18" name="Picture 4" descr="https://t3.ftcdn.net/jpg/01/82/06/86/240_F_182068684_piNspZxkMGImscVfMZA9jfi7ErJzdpEI.jpg">
            <a:extLst>
              <a:ext uri="{FF2B5EF4-FFF2-40B4-BE49-F238E27FC236}">
                <a16:creationId xmlns:a16="http://schemas.microsoft.com/office/drawing/2014/main" id="{379595EF-BACF-486B-8F42-91822B4010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591" y="1257927"/>
            <a:ext cx="2505075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Recruitment free icon">
            <a:extLst>
              <a:ext uri="{FF2B5EF4-FFF2-40B4-BE49-F238E27FC236}">
                <a16:creationId xmlns:a16="http://schemas.microsoft.com/office/drawing/2014/main" id="{0634D41D-FB68-4A68-95C8-5D0E678FD1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0360" y="1399698"/>
            <a:ext cx="1879048" cy="1879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Numbers free icon">
            <a:extLst>
              <a:ext uri="{FF2B5EF4-FFF2-40B4-BE49-F238E27FC236}">
                <a16:creationId xmlns:a16="http://schemas.microsoft.com/office/drawing/2014/main" id="{B572EBD5-1F7D-456C-9252-ADEE468CD81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229" b="53815"/>
          <a:stretch/>
        </p:blipFill>
        <p:spPr bwMode="auto">
          <a:xfrm>
            <a:off x="536100" y="1481678"/>
            <a:ext cx="354904" cy="402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4" descr="Numbers free icon">
            <a:extLst>
              <a:ext uri="{FF2B5EF4-FFF2-40B4-BE49-F238E27FC236}">
                <a16:creationId xmlns:a16="http://schemas.microsoft.com/office/drawing/2014/main" id="{FCC8DAB3-1E62-4FAA-A91F-80578CF245A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230" b="53815"/>
          <a:stretch/>
        </p:blipFill>
        <p:spPr bwMode="auto">
          <a:xfrm>
            <a:off x="4458487" y="1465342"/>
            <a:ext cx="354904" cy="402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6" descr="Numbers free icon">
            <a:extLst>
              <a:ext uri="{FF2B5EF4-FFF2-40B4-BE49-F238E27FC236}">
                <a16:creationId xmlns:a16="http://schemas.microsoft.com/office/drawing/2014/main" id="{063AFF12-094F-48A8-9E89-D1C478E0968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97" t="53815" r="30232"/>
          <a:stretch/>
        </p:blipFill>
        <p:spPr bwMode="auto">
          <a:xfrm>
            <a:off x="2569434" y="5062608"/>
            <a:ext cx="354904" cy="402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https://t3.ftcdn.net/jpg/01/79/47/10/240_F_179471029_oHnXqXpepKE9fKMt2StkiMZVmguDDJcr.jpg">
            <a:extLst>
              <a:ext uri="{FF2B5EF4-FFF2-40B4-BE49-F238E27FC236}">
                <a16:creationId xmlns:a16="http://schemas.microsoft.com/office/drawing/2014/main" id="{5077A825-223B-43EA-9DDB-8919F9654B5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91" t="11191" r="50467" b="50334"/>
          <a:stretch/>
        </p:blipFill>
        <p:spPr bwMode="auto">
          <a:xfrm>
            <a:off x="7962996" y="1002485"/>
            <a:ext cx="842211" cy="879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4" descr="https://t3.ftcdn.net/jpg/01/79/47/10/240_F_179471029_oHnXqXpepKE9fKMt2StkiMZVmguDDJcr.jpg">
            <a:extLst>
              <a:ext uri="{FF2B5EF4-FFF2-40B4-BE49-F238E27FC236}">
                <a16:creationId xmlns:a16="http://schemas.microsoft.com/office/drawing/2014/main" id="{81FC637C-3BED-4F78-9A75-6B18E7E754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11020" r="13158" b="50505"/>
          <a:stretch/>
        </p:blipFill>
        <p:spPr bwMode="auto">
          <a:xfrm>
            <a:off x="7962996" y="1969928"/>
            <a:ext cx="842211" cy="879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6" descr="https://t3.ftcdn.net/jpg/01/79/47/10/240_F_179471029_oHnXqXpepKE9fKMt2StkiMZVmguDDJcr.jpg">
            <a:extLst>
              <a:ext uri="{FF2B5EF4-FFF2-40B4-BE49-F238E27FC236}">
                <a16:creationId xmlns:a16="http://schemas.microsoft.com/office/drawing/2014/main" id="{5AE3422A-81F6-470D-990D-8BE2DB65247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66" t="50057" r="52950" b="12024"/>
          <a:stretch/>
        </p:blipFill>
        <p:spPr bwMode="auto">
          <a:xfrm>
            <a:off x="7993209" y="3126856"/>
            <a:ext cx="770021" cy="866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8" descr="https://t3.ftcdn.net/jpg/01/79/47/10/240_F_179471029_oHnXqXpepKE9fKMt2StkiMZVmguDDJcr.jpg">
            <a:extLst>
              <a:ext uri="{FF2B5EF4-FFF2-40B4-BE49-F238E27FC236}">
                <a16:creationId xmlns:a16="http://schemas.microsoft.com/office/drawing/2014/main" id="{2C1687AD-4083-456E-8C95-0EC7D63E06D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628" t="49917" r="13741" b="10795"/>
          <a:stretch/>
        </p:blipFill>
        <p:spPr bwMode="auto">
          <a:xfrm>
            <a:off x="8015948" y="4366115"/>
            <a:ext cx="745958" cy="898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55EC8991-4C91-41AD-9483-D9559457E561}"/>
              </a:ext>
            </a:extLst>
          </p:cNvPr>
          <p:cNvSpPr txBox="1"/>
          <p:nvPr/>
        </p:nvSpPr>
        <p:spPr>
          <a:xfrm>
            <a:off x="8805207" y="1055498"/>
            <a:ext cx="31846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What suggests these LPA, MPA &amp; HPA students are succeeding? 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E00027A-DFD2-43FB-BBF8-5210E2426EAC}"/>
              </a:ext>
            </a:extLst>
          </p:cNvPr>
          <p:cNvSpPr txBox="1"/>
          <p:nvPr/>
        </p:nvSpPr>
        <p:spPr>
          <a:xfrm>
            <a:off x="8764025" y="1923409"/>
            <a:ext cx="33537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What will need to be experienced, learnt, done for these students to continue succeeding in the next Key Stage? </a:t>
            </a:r>
          </a:p>
          <a:p>
            <a:endParaRPr lang="en-GB" sz="16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C645F3E-575D-4EA5-8308-E8A51894C5F4}"/>
              </a:ext>
            </a:extLst>
          </p:cNvPr>
          <p:cNvSpPr txBox="1"/>
          <p:nvPr/>
        </p:nvSpPr>
        <p:spPr>
          <a:xfrm>
            <a:off x="8719708" y="3140906"/>
            <a:ext cx="32701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What needs to be experienced, learnt or done by the LPA, MPA, &amp; HPA students in each key stage who are not currently succeeding?</a:t>
            </a:r>
          </a:p>
          <a:p>
            <a:endParaRPr lang="en-GB" sz="16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109E33F-880B-4B1D-9D5D-8373A70604D1}"/>
              </a:ext>
            </a:extLst>
          </p:cNvPr>
          <p:cNvSpPr/>
          <p:nvPr/>
        </p:nvSpPr>
        <p:spPr>
          <a:xfrm>
            <a:off x="8761906" y="4435243"/>
            <a:ext cx="322799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What are the actions moving forward to ensure all teachers are aware and can confidently lead students of all prior ability groups to success in each Key Stage?</a:t>
            </a:r>
          </a:p>
        </p:txBody>
      </p:sp>
      <p:pic>
        <p:nvPicPr>
          <p:cNvPr id="29" name="Picture 2" descr="Bracket free icon">
            <a:extLst>
              <a:ext uri="{FF2B5EF4-FFF2-40B4-BE49-F238E27FC236}">
                <a16:creationId xmlns:a16="http://schemas.microsoft.com/office/drawing/2014/main" id="{79692C90-AA90-4923-A6C6-E7705B549BF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348"/>
          <a:stretch/>
        </p:blipFill>
        <p:spPr bwMode="auto">
          <a:xfrm>
            <a:off x="7598933" y="1002484"/>
            <a:ext cx="557254" cy="4943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6DCF33FF-4B93-4848-BF79-3D0EE61BE1FC}"/>
              </a:ext>
            </a:extLst>
          </p:cNvPr>
          <p:cNvSpPr txBox="1">
            <a:spLocks/>
          </p:cNvSpPr>
          <p:nvPr/>
        </p:nvSpPr>
        <p:spPr>
          <a:xfrm>
            <a:off x="1745600" y="138959"/>
            <a:ext cx="10149913" cy="745688"/>
          </a:xfrm>
          <a:prstGeom prst="rect">
            <a:avLst/>
          </a:prstGeom>
          <a:solidFill>
            <a:srgbClr val="002060"/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QET CPD: What does students’ success look like in KS3-5?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388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461</Words>
  <Application>Microsoft Office PowerPoint</Application>
  <PresentationFormat>Widescreen</PresentationFormat>
  <Paragraphs>43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Afolabi Joseph</dc:creator>
  <cp:lastModifiedBy>S Isaac</cp:lastModifiedBy>
  <cp:revision>16</cp:revision>
  <dcterms:created xsi:type="dcterms:W3CDTF">2021-12-02T14:08:13Z</dcterms:created>
  <dcterms:modified xsi:type="dcterms:W3CDTF">2022-11-08T11:39:45Z</dcterms:modified>
</cp:coreProperties>
</file>