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R/7NvCbMx+GWAHc+8jA/ecTne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8422FF6-1D53-4FE8-8742-D272DECEB3DF}">
  <a:tblStyle styleId="{48422FF6-1D53-4FE8-8742-D272DECEB3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2tic4wvo1iusb.cloudfront.net/guidance-reports/a-schools-guide-to-implementation/EEF_Implementation_Guidance_Report_2019.pdf" TargetMode="Externa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s://d2tic4wvo1iusb.cloudfront.net/guidance-reports/a-schools-guide-to-implementation/EEF_Implementation_Guidance_Report_2019.pdf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9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Safeguarding education: raising standards and expectations</a:t>
            </a:r>
            <a:endParaRPr/>
          </a:p>
        </p:txBody>
      </p:sp>
      <p:sp>
        <p:nvSpPr>
          <p:cNvPr id="89" name="Google Shape;89;p1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1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 descr="Langdon Park School - Stud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48799" y="1613068"/>
            <a:ext cx="4094402" cy="40568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8684627" y="3065616"/>
            <a:ext cx="1624291" cy="1151742"/>
            <a:chOff x="10864158" y="2769843"/>
            <a:chExt cx="706171" cy="659157"/>
          </a:xfrm>
        </p:grpSpPr>
        <p:cxnSp>
          <p:nvCxnSpPr>
            <p:cNvPr id="97" name="Google Shape;97;p1"/>
            <p:cNvCxnSpPr/>
            <p:nvPr/>
          </p:nvCxnSpPr>
          <p:spPr>
            <a:xfrm>
              <a:off x="10864158" y="3429000"/>
              <a:ext cx="70617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98" name="Google Shape;98;p1"/>
            <p:cNvCxnSpPr/>
            <p:nvPr/>
          </p:nvCxnSpPr>
          <p:spPr>
            <a:xfrm>
              <a:off x="10864158" y="2769843"/>
              <a:ext cx="706171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9" name="Google Shape;99;p1"/>
          <p:cNvSpPr txBox="1"/>
          <p:nvPr/>
        </p:nvSpPr>
        <p:spPr>
          <a:xfrm>
            <a:off x="8597264" y="3225989"/>
            <a:ext cx="179901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Child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Every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Lesson</a:t>
            </a:r>
            <a:endParaRPr sz="2400" b="0" i="0" u="none" strike="noStrike" cap="non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179512" y="2224650"/>
            <a:ext cx="3415224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1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‘What is clear from more fine-grained analysis carried out over recent years is that it matters very much which teachers are teaching you.’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Dylan Wiliam – The Importance of Teaching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LPS Lesson Expectations x Teaching Walkthrus 2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0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0"/>
          <p:cNvSpPr/>
          <p:nvPr/>
        </p:nvSpPr>
        <p:spPr>
          <a:xfrm>
            <a:off x="2332641" y="1438508"/>
            <a:ext cx="3510597" cy="22291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can/could I do?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0"/>
          <p:cNvSpPr/>
          <p:nvPr/>
        </p:nvSpPr>
        <p:spPr>
          <a:xfrm>
            <a:off x="6348762" y="1438508"/>
            <a:ext cx="3510597" cy="22291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else could I do?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0"/>
          <p:cNvSpPr/>
          <p:nvPr/>
        </p:nvSpPr>
        <p:spPr>
          <a:xfrm>
            <a:off x="2332640" y="3951764"/>
            <a:ext cx="3510597" cy="22291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where will I apply these strategies in the short term: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0"/>
          <p:cNvSpPr/>
          <p:nvPr/>
        </p:nvSpPr>
        <p:spPr>
          <a:xfrm>
            <a:off x="6348761" y="3963978"/>
            <a:ext cx="3510597" cy="222912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and where will I apply these strategies in the long term: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6761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1" descr="Link f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7374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1" descr="Undo fre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848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1" descr="Interview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756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1" descr="Clipboard fre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8098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1" descr="Struggle fre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11172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1" descr="Demonstration premium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2972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1"/>
          <p:cNvSpPr txBox="1"/>
          <p:nvPr/>
        </p:nvSpPr>
        <p:spPr>
          <a:xfrm>
            <a:off x="81316" y="2726695"/>
            <a:ext cx="30153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 - Think Hard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116-117, 122-123, 128-129</a:t>
            </a:r>
            <a:endParaRPr/>
          </a:p>
        </p:txBody>
      </p:sp>
      <p:sp>
        <p:nvSpPr>
          <p:cNvPr id="301" name="Google Shape;301;p11"/>
          <p:cNvSpPr txBox="1"/>
          <p:nvPr/>
        </p:nvSpPr>
        <p:spPr>
          <a:xfrm>
            <a:off x="3355190" y="2726694"/>
            <a:ext cx="22288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Link present to past and future learning</a:t>
            </a:r>
            <a:endParaRPr/>
          </a:p>
        </p:txBody>
      </p:sp>
      <p:sp>
        <p:nvSpPr>
          <p:cNvPr id="302" name="Google Shape;302;p11"/>
          <p:cNvSpPr txBox="1"/>
          <p:nvPr/>
        </p:nvSpPr>
        <p:spPr>
          <a:xfrm>
            <a:off x="6200329" y="2726694"/>
            <a:ext cx="26261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Self/Peer Assessment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110-113</a:t>
            </a:r>
            <a:endParaRPr/>
          </a:p>
        </p:txBody>
      </p:sp>
      <p:sp>
        <p:nvSpPr>
          <p:cNvPr id="303" name="Google Shape;303;p11"/>
          <p:cNvSpPr txBox="1"/>
          <p:nvPr/>
        </p:nvSpPr>
        <p:spPr>
          <a:xfrm>
            <a:off x="9484567" y="2726694"/>
            <a:ext cx="26261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84-87, 94-95</a:t>
            </a:r>
            <a:endParaRPr/>
          </a:p>
        </p:txBody>
      </p:sp>
      <p:sp>
        <p:nvSpPr>
          <p:cNvPr id="304" name="Google Shape;304;p11"/>
          <p:cNvSpPr txBox="1"/>
          <p:nvPr/>
        </p:nvSpPr>
        <p:spPr>
          <a:xfrm>
            <a:off x="-27700" y="5533290"/>
            <a:ext cx="23615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54-55, 100-101</a:t>
            </a:r>
            <a:endParaRPr sz="9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1"/>
          <p:cNvSpPr txBox="1"/>
          <p:nvPr/>
        </p:nvSpPr>
        <p:spPr>
          <a:xfrm>
            <a:off x="2725161" y="5533290"/>
            <a:ext cx="31382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 + Challenge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68-71 </a:t>
            </a:r>
            <a:endParaRPr/>
          </a:p>
        </p:txBody>
      </p:sp>
      <p:sp>
        <p:nvSpPr>
          <p:cNvPr id="306" name="Google Shape;306;p11"/>
          <p:cNvSpPr txBox="1"/>
          <p:nvPr/>
        </p:nvSpPr>
        <p:spPr>
          <a:xfrm>
            <a:off x="8574034" y="5533290"/>
            <a:ext cx="374930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 + reward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64-65, 110-111</a:t>
            </a:r>
            <a:endParaRPr sz="9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1"/>
          <p:cNvSpPr txBox="1"/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LPS Lesson Expectations x Teaching Walkthrus 2</a:t>
            </a:r>
            <a:endParaRPr/>
          </a:p>
        </p:txBody>
      </p:sp>
      <p:pic>
        <p:nvPicPr>
          <p:cNvPr id="308" name="Google Shape;308;p11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177" y="234732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" descr="Jigsaw free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30778" y="4286301"/>
            <a:ext cx="1382303" cy="132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1" descr="Studying free ic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93348" y="4286301"/>
            <a:ext cx="1325564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1"/>
          <p:cNvSpPr txBox="1"/>
          <p:nvPr/>
        </p:nvSpPr>
        <p:spPr>
          <a:xfrm>
            <a:off x="6018028" y="5533290"/>
            <a:ext cx="27040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Work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42-45, 144-145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" name="Google Shape;316;p12"/>
          <p:cNvCxnSpPr/>
          <p:nvPr/>
        </p:nvCxnSpPr>
        <p:spPr>
          <a:xfrm>
            <a:off x="6210677" y="1367073"/>
            <a:ext cx="0" cy="4789283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7" name="Google Shape;317;p12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2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2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2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2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1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2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LPS Lesson Expectations x Teaching Walkthrus 2: </a:t>
            </a:r>
            <a:r>
              <a:rPr lang="en-US" sz="28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Takeaway actions</a:t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24" name="Google Shape;324;p12"/>
          <p:cNvSpPr txBox="1"/>
          <p:nvPr/>
        </p:nvSpPr>
        <p:spPr>
          <a:xfrm>
            <a:off x="488719" y="2385178"/>
            <a:ext cx="885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Reflect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12" descr="create Icon 14096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9144" y="1470484"/>
            <a:ext cx="1029078" cy="1029078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12"/>
          <p:cNvSpPr txBox="1"/>
          <p:nvPr/>
        </p:nvSpPr>
        <p:spPr>
          <a:xfrm>
            <a:off x="6496175" y="2385178"/>
            <a:ext cx="7990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2"/>
          <p:cNvSpPr/>
          <p:nvPr/>
        </p:nvSpPr>
        <p:spPr>
          <a:xfrm>
            <a:off x="488719" y="2983960"/>
            <a:ext cx="4991396" cy="2572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“Every teacher needs to improve, not because they are not good enough, but because they can be even better.”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Dylan Wiliam</a:t>
            </a:r>
            <a:b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794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12" descr="Reflect Icon 278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8719" y="1498323"/>
            <a:ext cx="922047" cy="92204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12"/>
          <p:cNvSpPr/>
          <p:nvPr/>
        </p:nvSpPr>
        <p:spPr>
          <a:xfrm>
            <a:off x="6496175" y="2983960"/>
            <a:ext cx="4991396" cy="993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opportunities for your students to excel everyday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30" name="Google Shape;330;p12"/>
          <p:cNvGraphicFramePr/>
          <p:nvPr/>
        </p:nvGraphicFramePr>
        <p:xfrm>
          <a:off x="8573709" y="40970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{48422FF6-1D53-4FE8-8742-D272DECEB3DF}</a:tableStyleId>
              </a:tblPr>
              <a:tblGrid>
                <a:gridCol w="1632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2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 u="none" strike="noStrike" cap="none"/>
                        <a:t>What can/could I do?</a:t>
                      </a:r>
                      <a:endParaRPr sz="10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What else could I do?</a:t>
                      </a:r>
                      <a:endParaRPr sz="10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Implementation short term: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/>
                        <a:t>Implementation long term: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Safeguarding education: raising standards and expectations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" descr="Broken Link Icon 228069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528" y="2305658"/>
            <a:ext cx="1579826" cy="15798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-51967" y="4123629"/>
            <a:ext cx="23773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‘Pupils find it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hard to link new ideas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what they already know and understand’</a:t>
            </a:r>
            <a:endParaRPr/>
          </a:p>
        </p:txBody>
      </p:sp>
      <p:pic>
        <p:nvPicPr>
          <p:cNvPr id="115" name="Google Shape;115;p2" descr="exhausted Icon 98017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94502" y="2359282"/>
            <a:ext cx="1579827" cy="157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>
            <a:off x="9291954" y="4123628"/>
            <a:ext cx="277551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‘These weaknesses mean that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pupils are not prepared effectively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study more demanding concepts in the future’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6533514" y="2093448"/>
            <a:ext cx="2023152" cy="1808500"/>
            <a:chOff x="9240505" y="2648233"/>
            <a:chExt cx="2759176" cy="2283785"/>
          </a:xfrm>
        </p:grpSpPr>
        <p:pic>
          <p:nvPicPr>
            <p:cNvPr id="118" name="Google Shape;118;p2" descr="Warning Icon 3565426"/>
            <p:cNvPicPr preferRelativeResize="0"/>
            <p:nvPr/>
          </p:nvPicPr>
          <p:blipFill rotWithShape="1">
            <a:blip r:embed="rId6">
              <a:alphaModFix/>
            </a:blip>
            <a:srcRect t="8425" b="8803"/>
            <a:stretch/>
          </p:blipFill>
          <p:spPr>
            <a:xfrm>
              <a:off x="9240505" y="2648233"/>
              <a:ext cx="2759176" cy="22837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2" descr="Checklist Icon 326618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0066159" y="3236191"/>
              <a:ext cx="1107868" cy="110786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2"/>
          <p:cNvSpPr/>
          <p:nvPr/>
        </p:nvSpPr>
        <p:spPr>
          <a:xfrm>
            <a:off x="6276272" y="4123628"/>
            <a:ext cx="253763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‘Many 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teachers do not routinely check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pupils understand what they have learned’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3112153" y="4123629"/>
            <a:ext cx="23773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800" b="1" i="1" u="sng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Some teaching is not focused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ensuring that pupils understand and remember’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" descr="focus Icon 37299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70543" y="2337315"/>
            <a:ext cx="1579827" cy="1579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Why Now?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29" name="Google Shape;129;p3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7977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"/>
          <p:cNvSpPr txBox="1"/>
          <p:nvPr/>
        </p:nvSpPr>
        <p:spPr>
          <a:xfrm>
            <a:off x="4737685" y="2933101"/>
            <a:ext cx="2782131" cy="267765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Embedding lesson expectations through best practice from WalkThrus2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3"/>
          <p:cNvSpPr txBox="1"/>
          <p:nvPr/>
        </p:nvSpPr>
        <p:spPr>
          <a:xfrm>
            <a:off x="181802" y="2903358"/>
            <a:ext cx="2782131" cy="267765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Started improving students’ exposure to higher order thinking skills and expectations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9009606" y="2903357"/>
            <a:ext cx="3091441" cy="2677656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QET targets &amp; embed lesson expectations through best practice from across the school 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554263" y="2360428"/>
            <a:ext cx="213122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Previously we have…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the future, we will…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3" descr="Arrow Back Icon 769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693860" y="3001777"/>
            <a:ext cx="1188153" cy="118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are now…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4"/>
          <p:cNvGrpSpPr/>
          <p:nvPr/>
        </p:nvGrpSpPr>
        <p:grpSpPr>
          <a:xfrm>
            <a:off x="564149" y="733830"/>
            <a:ext cx="10792788" cy="5969708"/>
            <a:chOff x="-5012621" y="-767998"/>
            <a:chExt cx="10792788" cy="5969708"/>
          </a:xfrm>
        </p:grpSpPr>
        <p:sp>
          <p:nvSpPr>
            <p:cNvPr id="142" name="Google Shape;142;p4"/>
            <p:cNvSpPr/>
            <p:nvPr/>
          </p:nvSpPr>
          <p:spPr>
            <a:xfrm>
              <a:off x="-5012621" y="-767998"/>
              <a:ext cx="5969708" cy="5969708"/>
            </a:xfrm>
            <a:prstGeom prst="blockArc">
              <a:avLst>
                <a:gd name="adj1" fmla="val 18900000"/>
                <a:gd name="adj2" fmla="val 2700000"/>
                <a:gd name="adj3" fmla="val 362"/>
              </a:avLst>
            </a:prstGeom>
            <a:noFill/>
            <a:ln w="12700" cap="flat" cmpd="sng">
              <a:solidFill>
                <a:srgbClr val="487AA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 txBox="1"/>
            <p:nvPr/>
          </p:nvSpPr>
          <p:spPr>
            <a:xfrm>
              <a:off x="615558" y="443371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National &amp; Local Picture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61344" y="332528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937889" y="1773484"/>
              <a:ext cx="4842278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Pedagogy &amp; Strategies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83675" y="1662642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 txBox="1"/>
            <p:nvPr/>
          </p:nvSpPr>
          <p:spPr>
            <a:xfrm>
              <a:off x="615558" y="3103598"/>
              <a:ext cx="5164609" cy="8867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03850" tIns="88900" rIns="88900" bIns="88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500"/>
                <a:buFont typeface="Calibri"/>
                <a:buNone/>
              </a:pPr>
              <a:r>
                <a:rPr lang="en-US" sz="3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61344" y="2992755"/>
              <a:ext cx="1108428" cy="110842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2" name="Google Shape;152;p4"/>
          <p:cNvSpPr txBox="1"/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LPS Lesson Expectations </a:t>
            </a:r>
            <a:endParaRPr/>
          </a:p>
        </p:txBody>
      </p:sp>
      <p:sp>
        <p:nvSpPr>
          <p:cNvPr id="153" name="Google Shape;153;p4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4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1033133" y="4083217"/>
            <a:ext cx="3682123" cy="166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Collaboratively pursuing excellence together</a:t>
            </a:r>
            <a:endParaRPr/>
          </a:p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4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4" descr="landscape Icon 611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3441" y="1947809"/>
            <a:ext cx="893545" cy="8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4" descr="implementation Icon 17650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3441" y="4562747"/>
            <a:ext cx="932087" cy="932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4" descr="strategy Icon 189908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57995" y="3287335"/>
            <a:ext cx="745688" cy="74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4" descr="team work Icon 13147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130053" y="2458610"/>
            <a:ext cx="1665770" cy="1665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"/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5"/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entury Gothic"/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5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450790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5"/>
          <p:cNvSpPr txBox="1"/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Landscape: what is the national picture?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39346" y="1285838"/>
            <a:ext cx="5019675" cy="474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5"/>
          <p:cNvSpPr/>
          <p:nvPr/>
        </p:nvSpPr>
        <p:spPr>
          <a:xfrm>
            <a:off x="373406" y="2536957"/>
            <a:ext cx="3465940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Implementing change in schools is challenging. </a:t>
            </a:r>
            <a:r>
              <a:rPr lang="en-US" sz="18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One of the characteristics that distinguishes effective and less-effective schools, in addition to what they implement, is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en-US" sz="18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they put those new approaches into practice.’</a:t>
            </a:r>
            <a:endParaRPr sz="1800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5"/>
          <p:cNvSpPr txBox="1"/>
          <p:nvPr/>
        </p:nvSpPr>
        <p:spPr>
          <a:xfrm>
            <a:off x="85447" y="5897216"/>
            <a:ext cx="120211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EEF (2019) </a:t>
            </a: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Putting Evidence to Work: A School’s Guide to Implementation.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https://d2tic4wvo1iusb.cloudfront.net/guidance-reports/a-schools-guide-to-implementation/EEF_Implementation_Guidance_Report_2019.pdf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(last accessed October 2021)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6"/>
          <p:cNvSpPr/>
          <p:nvPr/>
        </p:nvSpPr>
        <p:spPr>
          <a:xfrm>
            <a:off x="445047" y="2082735"/>
            <a:ext cx="286903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Treat implementation as a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process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not an event; plan and execute it in stages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4429472" y="2077058"/>
            <a:ext cx="28690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leadership environment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school climate that is conducive to good implementation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8249286" y="2077058"/>
            <a:ext cx="34973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Define the problem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want to solve and identify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appropriate programmes or practices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implement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8261496" y="4983205"/>
            <a:ext cx="37171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Plan for sustaining and scaling 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intervention from the outset and continually acknowledge and nurture its use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335148" y="4983205"/>
            <a:ext cx="33330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a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clear implementation plan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judge the readiness of the school to deliver that plan, then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prepare staff and resources</a:t>
            </a:r>
            <a:endParaRPr sz="1800" b="1" i="1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 txBox="1"/>
          <p:nvPr/>
        </p:nvSpPr>
        <p:spPr>
          <a:xfrm>
            <a:off x="85447" y="6359425"/>
            <a:ext cx="1202110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EEF (2019) </a:t>
            </a:r>
            <a:r>
              <a:rPr lang="en-US" sz="1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Putting Evidence to Work: A School’s Guide to Implementation.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See: </a:t>
            </a:r>
            <a:r>
              <a:rPr lang="en-US" sz="11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https://d2tic4wvo1iusb.cloudfront.net/guidance-reports/a-schools-guide-to-implementation/EEF_Implementation_Guidance_Report_2019.pdf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(last accessed October 2021)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 descr="Logo, company nam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52686"/>
            <a:ext cx="1380458" cy="87314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1828727" y="114118"/>
            <a:ext cx="10149913" cy="710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Landscape: what is the national picture?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191" name="Google Shape;191;p6"/>
          <p:cNvSpPr/>
          <p:nvPr/>
        </p:nvSpPr>
        <p:spPr>
          <a:xfrm>
            <a:off x="4551582" y="4983205"/>
            <a:ext cx="286903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staff,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monitor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progress,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solve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problems, and </a:t>
            </a:r>
            <a:r>
              <a:rPr lang="en-US" sz="1800" b="1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adapt</a:t>
            </a:r>
            <a:r>
              <a:rPr lang="en-US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strategies as the approach is used for the first time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6" descr="process Icon 32498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9927" y="994725"/>
            <a:ext cx="1077597" cy="107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 descr="leadership Icon 207588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7390" y="925826"/>
            <a:ext cx="1117251" cy="111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 descr="Problem Solving Icon 39956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453435" y="890237"/>
            <a:ext cx="1117251" cy="111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 descr="path Icon 20498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08879" y="3845304"/>
            <a:ext cx="1077598" cy="1077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63418" y="3782063"/>
            <a:ext cx="1201142" cy="120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 descr="growth Icon 394038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53461" y="3725436"/>
            <a:ext cx="1201142" cy="120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" descr="Link f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7374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Undo fre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848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7" descr="Interview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756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 descr="Clipboard fre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8098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7" descr="Struggle fre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11172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7" descr="Demonstration premium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2972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7"/>
          <p:cNvSpPr txBox="1"/>
          <p:nvPr/>
        </p:nvSpPr>
        <p:spPr>
          <a:xfrm>
            <a:off x="81316" y="2726695"/>
            <a:ext cx="30153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 - Think Hard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Starter questions: last lesson; week/fortnight; term; year</a:t>
            </a:r>
            <a:endParaRPr/>
          </a:p>
        </p:txBody>
      </p:sp>
      <p:sp>
        <p:nvSpPr>
          <p:cNvPr id="209" name="Google Shape;209;p7"/>
          <p:cNvSpPr txBox="1"/>
          <p:nvPr/>
        </p:nvSpPr>
        <p:spPr>
          <a:xfrm>
            <a:off x="3355190" y="2726694"/>
            <a:ext cx="22288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Link present to past and future learning</a:t>
            </a:r>
            <a:endParaRPr/>
          </a:p>
        </p:txBody>
      </p:sp>
      <p:sp>
        <p:nvSpPr>
          <p:cNvPr id="210" name="Google Shape;210;p7"/>
          <p:cNvSpPr txBox="1"/>
          <p:nvPr/>
        </p:nvSpPr>
        <p:spPr>
          <a:xfrm>
            <a:off x="6200329" y="2726694"/>
            <a:ext cx="26261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Self/Peer Assessment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Reflection &amp; feedback on past or current learning </a:t>
            </a:r>
            <a:endParaRPr/>
          </a:p>
        </p:txBody>
      </p:sp>
      <p:sp>
        <p:nvSpPr>
          <p:cNvPr id="211" name="Google Shape;211;p7"/>
          <p:cNvSpPr txBox="1"/>
          <p:nvPr/>
        </p:nvSpPr>
        <p:spPr>
          <a:xfrm>
            <a:off x="9484567" y="2726694"/>
            <a:ext cx="26261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Models/modelling of new knowledge or skills</a:t>
            </a:r>
            <a:endParaRPr/>
          </a:p>
        </p:txBody>
      </p:sp>
      <p:sp>
        <p:nvSpPr>
          <p:cNvPr id="212" name="Google Shape;212;p7"/>
          <p:cNvSpPr txBox="1"/>
          <p:nvPr/>
        </p:nvSpPr>
        <p:spPr>
          <a:xfrm>
            <a:off x="-27700" y="5533290"/>
            <a:ext cx="236158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Think (wait), Pair, Prepare (write*), Share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*In applicable subjects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7"/>
          <p:cNvSpPr txBox="1"/>
          <p:nvPr/>
        </p:nvSpPr>
        <p:spPr>
          <a:xfrm>
            <a:off x="2725161" y="5533290"/>
            <a:ext cx="31382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 + Challenge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‘Teach to the top’ with separate S &amp; C tasks/questions </a:t>
            </a:r>
            <a:endParaRPr/>
          </a:p>
        </p:txBody>
      </p:sp>
      <p:sp>
        <p:nvSpPr>
          <p:cNvPr id="214" name="Google Shape;214;p7"/>
          <p:cNvSpPr txBox="1"/>
          <p:nvPr/>
        </p:nvSpPr>
        <p:spPr>
          <a:xfrm>
            <a:off x="8574034" y="5533290"/>
            <a:ext cx="3749303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 + reward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Review learning; discuss next steps; celebrate good work &amp; the 4BEs*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*Award achievement points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7"/>
          <p:cNvSpPr txBox="1"/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Landscape: what is the local picture?</a:t>
            </a:r>
            <a:endParaRPr/>
          </a:p>
        </p:txBody>
      </p:sp>
      <p:pic>
        <p:nvPicPr>
          <p:cNvPr id="216" name="Google Shape;216;p7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177" y="234732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 descr="Jigsaw free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30778" y="4286301"/>
            <a:ext cx="1382303" cy="132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 descr="Studying free ic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93348" y="4286301"/>
            <a:ext cx="1325564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7"/>
          <p:cNvSpPr txBox="1"/>
          <p:nvPr/>
        </p:nvSpPr>
        <p:spPr>
          <a:xfrm>
            <a:off x="6018028" y="5533290"/>
            <a:ext cx="270408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Work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Expect, direct &amp; manage  independent application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8" descr="Link f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7374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8" descr="Undo fre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848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8" descr="Interview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756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8" descr="Clipboard fre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8098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8" descr="Struggle fre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11172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8" descr="Demonstration premium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2972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8"/>
          <p:cNvSpPr txBox="1"/>
          <p:nvPr/>
        </p:nvSpPr>
        <p:spPr>
          <a:xfrm>
            <a:off x="81316" y="2726695"/>
            <a:ext cx="301536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 - Think Hard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93%</a:t>
            </a:r>
            <a:endParaRPr/>
          </a:p>
        </p:txBody>
      </p:sp>
      <p:sp>
        <p:nvSpPr>
          <p:cNvPr id="231" name="Google Shape;231;p8"/>
          <p:cNvSpPr txBox="1"/>
          <p:nvPr/>
        </p:nvSpPr>
        <p:spPr>
          <a:xfrm>
            <a:off x="3355190" y="2726694"/>
            <a:ext cx="222885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72.2%</a:t>
            </a:r>
            <a:endParaRPr/>
          </a:p>
        </p:txBody>
      </p:sp>
      <p:sp>
        <p:nvSpPr>
          <p:cNvPr id="232" name="Google Shape;232;p8"/>
          <p:cNvSpPr txBox="1"/>
          <p:nvPr/>
        </p:nvSpPr>
        <p:spPr>
          <a:xfrm>
            <a:off x="6200329" y="2726694"/>
            <a:ext cx="26261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Self/Peer Assessment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68.4%</a:t>
            </a:r>
            <a:endParaRPr/>
          </a:p>
        </p:txBody>
      </p:sp>
      <p:sp>
        <p:nvSpPr>
          <p:cNvPr id="233" name="Google Shape;233;p8"/>
          <p:cNvSpPr txBox="1"/>
          <p:nvPr/>
        </p:nvSpPr>
        <p:spPr>
          <a:xfrm>
            <a:off x="9484567" y="2726694"/>
            <a:ext cx="26261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55.3%</a:t>
            </a:r>
            <a:endParaRPr/>
          </a:p>
        </p:txBody>
      </p:sp>
      <p:sp>
        <p:nvSpPr>
          <p:cNvPr id="234" name="Google Shape;234;p8"/>
          <p:cNvSpPr txBox="1"/>
          <p:nvPr/>
        </p:nvSpPr>
        <p:spPr>
          <a:xfrm>
            <a:off x="-27700" y="5533290"/>
            <a:ext cx="23615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67.7%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8"/>
          <p:cNvSpPr txBox="1"/>
          <p:nvPr/>
        </p:nvSpPr>
        <p:spPr>
          <a:xfrm>
            <a:off x="2725161" y="5533290"/>
            <a:ext cx="31382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 + Challenge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75.2%</a:t>
            </a:r>
            <a:endParaRPr/>
          </a:p>
        </p:txBody>
      </p:sp>
      <p:sp>
        <p:nvSpPr>
          <p:cNvPr id="236" name="Google Shape;236;p8"/>
          <p:cNvSpPr txBox="1"/>
          <p:nvPr/>
        </p:nvSpPr>
        <p:spPr>
          <a:xfrm>
            <a:off x="8574034" y="5533290"/>
            <a:ext cx="374930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 + reward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30.5%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 Picture: 256 students’ responses</a:t>
            </a:r>
            <a:endParaRPr/>
          </a:p>
        </p:txBody>
      </p:sp>
      <p:pic>
        <p:nvPicPr>
          <p:cNvPr id="238" name="Google Shape;238;p8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177" y="234732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 descr="Jigsaw free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30778" y="4286301"/>
            <a:ext cx="1382303" cy="132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8" descr="Studying free ic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93348" y="4286301"/>
            <a:ext cx="1325564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8"/>
          <p:cNvSpPr txBox="1"/>
          <p:nvPr/>
        </p:nvSpPr>
        <p:spPr>
          <a:xfrm>
            <a:off x="6018028" y="5533290"/>
            <a:ext cx="27040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Work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Yes or Mostly: 84.2%</a:t>
            </a:r>
            <a:endParaRPr/>
          </a:p>
        </p:txBody>
      </p:sp>
      <p:grpSp>
        <p:nvGrpSpPr>
          <p:cNvPr id="242" name="Google Shape;242;p8"/>
          <p:cNvGrpSpPr/>
          <p:nvPr/>
        </p:nvGrpSpPr>
        <p:grpSpPr>
          <a:xfrm>
            <a:off x="5679226" y="4400839"/>
            <a:ext cx="588363" cy="855452"/>
            <a:chOff x="5415516" y="4639893"/>
            <a:chExt cx="588363" cy="855452"/>
          </a:xfrm>
        </p:grpSpPr>
        <p:pic>
          <p:nvPicPr>
            <p:cNvPr id="243" name="Google Shape;243;p8" descr="Calculator free icon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436152" y="4639893"/>
              <a:ext cx="567727" cy="567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4" name="Google Shape;244;p8"/>
            <p:cNvSpPr txBox="1"/>
            <p:nvPr/>
          </p:nvSpPr>
          <p:spPr>
            <a:xfrm>
              <a:off x="5415516" y="5218346"/>
              <a:ext cx="5693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56.9%</a:t>
              </a:r>
              <a:endParaRPr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5689544" y="3258119"/>
            <a:ext cx="567727" cy="807334"/>
            <a:chOff x="5343784" y="3986675"/>
            <a:chExt cx="567727" cy="807334"/>
          </a:xfrm>
        </p:grpSpPr>
        <p:pic>
          <p:nvPicPr>
            <p:cNvPr id="246" name="Google Shape;246;p8" descr="Atom free icon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5343784" y="3986675"/>
              <a:ext cx="567727" cy="567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8"/>
            <p:cNvSpPr/>
            <p:nvPr/>
          </p:nvSpPr>
          <p:spPr>
            <a:xfrm>
              <a:off x="5352442" y="4517010"/>
              <a:ext cx="45236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77%</a:t>
              </a:r>
              <a:endParaRPr/>
            </a:p>
          </p:txBody>
        </p:sp>
      </p:grpSp>
      <p:grpSp>
        <p:nvGrpSpPr>
          <p:cNvPr id="248" name="Google Shape;248;p8"/>
          <p:cNvGrpSpPr/>
          <p:nvPr/>
        </p:nvGrpSpPr>
        <p:grpSpPr>
          <a:xfrm>
            <a:off x="5698202" y="2035430"/>
            <a:ext cx="569387" cy="855452"/>
            <a:chOff x="5352442" y="2763986"/>
            <a:chExt cx="569387" cy="855452"/>
          </a:xfrm>
        </p:grpSpPr>
        <p:pic>
          <p:nvPicPr>
            <p:cNvPr id="249" name="Google Shape;249;p8" descr="Literature free icon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5354102" y="2763986"/>
              <a:ext cx="567727" cy="5677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0" name="Google Shape;250;p8"/>
            <p:cNvSpPr/>
            <p:nvPr/>
          </p:nvSpPr>
          <p:spPr>
            <a:xfrm>
              <a:off x="5352442" y="3342439"/>
              <a:ext cx="56938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78.2%</a:t>
              </a:r>
              <a:endParaRPr/>
            </a:p>
          </p:txBody>
        </p:sp>
      </p:grpSp>
      <p:pic>
        <p:nvPicPr>
          <p:cNvPr id="251" name="Google Shape;251;p8" descr="King free icon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562435" y="1019940"/>
            <a:ext cx="802967" cy="802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9" descr="Link free ic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7374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 descr="Undo free ic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848" y="133859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 descr="Interview free ic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756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9" descr="Clipboard free ic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38098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9" descr="Struggle free icon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11172" y="4157746"/>
            <a:ext cx="1325563" cy="132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9" descr="Demonstration premium ic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2972" y="1338595"/>
            <a:ext cx="1325563" cy="132556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9"/>
          <p:cNvSpPr txBox="1"/>
          <p:nvPr/>
        </p:nvSpPr>
        <p:spPr>
          <a:xfrm>
            <a:off x="81316" y="2726695"/>
            <a:ext cx="30153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Retrieval - Think Hard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116-117, 122-123, 128-129</a:t>
            </a:r>
            <a:endParaRPr/>
          </a:p>
        </p:txBody>
      </p:sp>
      <p:sp>
        <p:nvSpPr>
          <p:cNvPr id="263" name="Google Shape;263;p9"/>
          <p:cNvSpPr txBox="1"/>
          <p:nvPr/>
        </p:nvSpPr>
        <p:spPr>
          <a:xfrm>
            <a:off x="3355190" y="2726694"/>
            <a:ext cx="222885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Now?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Link present to past and future learning</a:t>
            </a:r>
            <a:endParaRPr/>
          </a:p>
        </p:txBody>
      </p:sp>
      <p:sp>
        <p:nvSpPr>
          <p:cNvPr id="264" name="Google Shape;264;p9"/>
          <p:cNvSpPr txBox="1"/>
          <p:nvPr/>
        </p:nvSpPr>
        <p:spPr>
          <a:xfrm>
            <a:off x="6200329" y="2726694"/>
            <a:ext cx="26261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Self/Peer Assessment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110-113</a:t>
            </a:r>
            <a:endParaRPr/>
          </a:p>
        </p:txBody>
      </p:sp>
      <p:sp>
        <p:nvSpPr>
          <p:cNvPr id="265" name="Google Shape;265;p9"/>
          <p:cNvSpPr txBox="1"/>
          <p:nvPr/>
        </p:nvSpPr>
        <p:spPr>
          <a:xfrm>
            <a:off x="9484567" y="2726694"/>
            <a:ext cx="262611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84-87, 94-95</a:t>
            </a:r>
            <a:endParaRPr/>
          </a:p>
        </p:txBody>
      </p:sp>
      <p:sp>
        <p:nvSpPr>
          <p:cNvPr id="266" name="Google Shape;266;p9"/>
          <p:cNvSpPr txBox="1"/>
          <p:nvPr/>
        </p:nvSpPr>
        <p:spPr>
          <a:xfrm>
            <a:off x="-27700" y="5533290"/>
            <a:ext cx="236158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Partners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54-55, 100-101</a:t>
            </a:r>
            <a:endParaRPr sz="9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9"/>
          <p:cNvSpPr txBox="1"/>
          <p:nvPr/>
        </p:nvSpPr>
        <p:spPr>
          <a:xfrm>
            <a:off x="2725161" y="5533290"/>
            <a:ext cx="31382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Stretch + Challenge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68-71 </a:t>
            </a:r>
            <a:endParaRPr/>
          </a:p>
        </p:txBody>
      </p:sp>
      <p:sp>
        <p:nvSpPr>
          <p:cNvPr id="268" name="Google Shape;268;p9"/>
          <p:cNvSpPr txBox="1"/>
          <p:nvPr/>
        </p:nvSpPr>
        <p:spPr>
          <a:xfrm>
            <a:off x="8574034" y="5533290"/>
            <a:ext cx="374930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Consolidate + reward learning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64-65, 110-111</a:t>
            </a:r>
            <a:endParaRPr sz="9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9"/>
          <p:cNvSpPr txBox="1"/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LPS Lesson Expectations x Teaching Walkthrus 2</a:t>
            </a:r>
            <a:endParaRPr/>
          </a:p>
        </p:txBody>
      </p:sp>
      <p:pic>
        <p:nvPicPr>
          <p:cNvPr id="270" name="Google Shape;270;p9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69177" y="234732"/>
            <a:ext cx="1380458" cy="87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9" descr="Jigsaw free ico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830778" y="4286301"/>
            <a:ext cx="1382303" cy="1325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9" descr="Studying free icon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93348" y="4286301"/>
            <a:ext cx="1325564" cy="132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9"/>
          <p:cNvSpPr txBox="1"/>
          <p:nvPr/>
        </p:nvSpPr>
        <p:spPr>
          <a:xfrm>
            <a:off x="6018028" y="5533290"/>
            <a:ext cx="27040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Independent Work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757070"/>
                </a:solidFill>
                <a:latin typeface="Calibri"/>
                <a:ea typeface="Calibri"/>
                <a:cs typeface="Calibri"/>
                <a:sym typeface="Calibri"/>
              </a:rPr>
              <a:t>Page 42-45, 144-145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Widescreen</PresentationFormat>
  <Paragraphs>203</Paragraphs>
  <Slides>12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Arial</vt:lpstr>
      <vt:lpstr>Century Gothic</vt:lpstr>
      <vt:lpstr>Office Theme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S Isaac</cp:lastModifiedBy>
  <cp:revision>1</cp:revision>
  <dcterms:created xsi:type="dcterms:W3CDTF">2021-07-20T15:13:16Z</dcterms:created>
  <dcterms:modified xsi:type="dcterms:W3CDTF">2022-11-08T11:34:59Z</dcterms:modified>
</cp:coreProperties>
</file>