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46" r:id="rId2"/>
    <p:sldId id="271" r:id="rId3"/>
    <p:sldId id="403" r:id="rId4"/>
    <p:sldId id="441" r:id="rId5"/>
    <p:sldId id="410" r:id="rId6"/>
    <p:sldId id="411" r:id="rId7"/>
    <p:sldId id="443" r:id="rId8"/>
    <p:sldId id="442" r:id="rId9"/>
    <p:sldId id="41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0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D99CD1-E821-457E-8ED3-545957F59B72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GB"/>
        </a:p>
      </dgm:t>
    </dgm:pt>
    <dgm:pt modelId="{2726A38F-6713-4217-812A-4F1A748BA3D9}">
      <dgm:prSet phldrT="[Text]"/>
      <dgm:spPr>
        <a:ln>
          <a:solidFill>
            <a:srgbClr val="002060"/>
          </a:solidFill>
        </a:ln>
      </dgm:spPr>
      <dgm:t>
        <a:bodyPr/>
        <a:lstStyle/>
        <a:p>
          <a:r>
            <a:rPr lang="en-US" dirty="0"/>
            <a:t>National &amp; Local Picture</a:t>
          </a:r>
        </a:p>
      </dgm:t>
    </dgm:pt>
    <dgm:pt modelId="{8EB71261-8FA0-4BF2-A71B-339E7E44A96E}" type="parTrans" cxnId="{8AE2C937-68E7-474C-BCE3-EEA611BB91DA}">
      <dgm:prSet/>
      <dgm:spPr/>
      <dgm:t>
        <a:bodyPr/>
        <a:lstStyle/>
        <a:p>
          <a:endParaRPr lang="en-GB"/>
        </a:p>
      </dgm:t>
    </dgm:pt>
    <dgm:pt modelId="{379A63C3-5D72-47F9-B312-F085127B778D}" type="sibTrans" cxnId="{8AE2C937-68E7-474C-BCE3-EEA611BB91DA}">
      <dgm:prSet/>
      <dgm:spPr/>
      <dgm:t>
        <a:bodyPr/>
        <a:lstStyle/>
        <a:p>
          <a:endParaRPr lang="en-GB"/>
        </a:p>
      </dgm:t>
    </dgm:pt>
    <dgm:pt modelId="{39A431AC-353D-4C29-943E-288C0B0692D0}">
      <dgm:prSet phldrT="[Text]"/>
      <dgm:spPr>
        <a:ln>
          <a:solidFill>
            <a:srgbClr val="002060"/>
          </a:solidFill>
        </a:ln>
      </dgm:spPr>
      <dgm:t>
        <a:bodyPr/>
        <a:lstStyle/>
        <a:p>
          <a:r>
            <a:rPr lang="en-US" dirty="0"/>
            <a:t>QET Progress Review</a:t>
          </a:r>
        </a:p>
      </dgm:t>
    </dgm:pt>
    <dgm:pt modelId="{4427B6DA-1930-4D8E-8067-AA925FF74B64}" type="parTrans" cxnId="{78260805-3F7D-4E13-966C-90BC440209E4}">
      <dgm:prSet/>
      <dgm:spPr/>
      <dgm:t>
        <a:bodyPr/>
        <a:lstStyle/>
        <a:p>
          <a:endParaRPr lang="en-GB"/>
        </a:p>
      </dgm:t>
    </dgm:pt>
    <dgm:pt modelId="{1D1A8801-096E-48E0-B44B-53EFB187E036}" type="sibTrans" cxnId="{78260805-3F7D-4E13-966C-90BC440209E4}">
      <dgm:prSet/>
      <dgm:spPr/>
      <dgm:t>
        <a:bodyPr/>
        <a:lstStyle/>
        <a:p>
          <a:endParaRPr lang="en-GB"/>
        </a:p>
      </dgm:t>
    </dgm:pt>
    <dgm:pt modelId="{D66C1E5B-DF96-4826-BD7E-CB9584EF1DB2}">
      <dgm:prSet phldrT="[Text]"/>
      <dgm:spPr>
        <a:ln>
          <a:solidFill>
            <a:srgbClr val="002060"/>
          </a:solidFill>
        </a:ln>
      </dgm:spPr>
      <dgm:t>
        <a:bodyPr/>
        <a:lstStyle/>
        <a:p>
          <a:r>
            <a:rPr lang="en-US" dirty="0"/>
            <a:t>Faculty reflection</a:t>
          </a:r>
          <a:endParaRPr lang="en-GB" dirty="0"/>
        </a:p>
      </dgm:t>
    </dgm:pt>
    <dgm:pt modelId="{05C9D1A5-72C0-4DDA-8C53-77C54D90C8AE}" type="parTrans" cxnId="{0A2A3948-467E-4559-B7F2-8B31AEAE41F4}">
      <dgm:prSet/>
      <dgm:spPr/>
      <dgm:t>
        <a:bodyPr/>
        <a:lstStyle/>
        <a:p>
          <a:endParaRPr lang="en-GB"/>
        </a:p>
      </dgm:t>
    </dgm:pt>
    <dgm:pt modelId="{900CFD97-F242-423B-8A29-E009894E6EAB}" type="sibTrans" cxnId="{0A2A3948-467E-4559-B7F2-8B31AEAE41F4}">
      <dgm:prSet/>
      <dgm:spPr/>
      <dgm:t>
        <a:bodyPr/>
        <a:lstStyle/>
        <a:p>
          <a:endParaRPr lang="en-GB"/>
        </a:p>
      </dgm:t>
    </dgm:pt>
    <dgm:pt modelId="{3B0B6834-9A15-4432-8658-A7FAF385EB70}" type="pres">
      <dgm:prSet presAssocID="{4DD99CD1-E821-457E-8ED3-545957F59B72}" presName="Name0" presStyleCnt="0">
        <dgm:presLayoutVars>
          <dgm:chMax val="7"/>
          <dgm:chPref val="7"/>
          <dgm:dir/>
        </dgm:presLayoutVars>
      </dgm:prSet>
      <dgm:spPr/>
    </dgm:pt>
    <dgm:pt modelId="{33DFFB5C-7F80-42C4-81E2-53AB669831EA}" type="pres">
      <dgm:prSet presAssocID="{4DD99CD1-E821-457E-8ED3-545957F59B72}" presName="Name1" presStyleCnt="0"/>
      <dgm:spPr/>
    </dgm:pt>
    <dgm:pt modelId="{61261F67-DFC5-4901-9605-4B2CCC416415}" type="pres">
      <dgm:prSet presAssocID="{4DD99CD1-E821-457E-8ED3-545957F59B72}" presName="cycle" presStyleCnt="0"/>
      <dgm:spPr/>
    </dgm:pt>
    <dgm:pt modelId="{F35567E6-79A9-4A3A-881F-26FEBF10AB43}" type="pres">
      <dgm:prSet presAssocID="{4DD99CD1-E821-457E-8ED3-545957F59B72}" presName="srcNode" presStyleLbl="node1" presStyleIdx="0" presStyleCnt="3"/>
      <dgm:spPr/>
    </dgm:pt>
    <dgm:pt modelId="{AE022B87-B7A9-427E-8141-5F7D6A864367}" type="pres">
      <dgm:prSet presAssocID="{4DD99CD1-E821-457E-8ED3-545957F59B72}" presName="conn" presStyleLbl="parChTrans1D2" presStyleIdx="0" presStyleCnt="1"/>
      <dgm:spPr/>
    </dgm:pt>
    <dgm:pt modelId="{F3C4990E-84DD-49ED-9DDB-9DAAFD70D521}" type="pres">
      <dgm:prSet presAssocID="{4DD99CD1-E821-457E-8ED3-545957F59B72}" presName="extraNode" presStyleLbl="node1" presStyleIdx="0" presStyleCnt="3"/>
      <dgm:spPr/>
    </dgm:pt>
    <dgm:pt modelId="{739E5859-1C50-49C6-B746-FEF5CA6BF440}" type="pres">
      <dgm:prSet presAssocID="{4DD99CD1-E821-457E-8ED3-545957F59B72}" presName="dstNode" presStyleLbl="node1" presStyleIdx="0" presStyleCnt="3"/>
      <dgm:spPr/>
    </dgm:pt>
    <dgm:pt modelId="{C41C2120-E366-463F-9AE7-33CCF36FF617}" type="pres">
      <dgm:prSet presAssocID="{2726A38F-6713-4217-812A-4F1A748BA3D9}" presName="text_1" presStyleLbl="node1" presStyleIdx="0" presStyleCnt="3">
        <dgm:presLayoutVars>
          <dgm:bulletEnabled val="1"/>
        </dgm:presLayoutVars>
      </dgm:prSet>
      <dgm:spPr/>
    </dgm:pt>
    <dgm:pt modelId="{B7FE5175-799E-4776-A014-8A816EC6E9C3}" type="pres">
      <dgm:prSet presAssocID="{2726A38F-6713-4217-812A-4F1A748BA3D9}" presName="accent_1" presStyleCnt="0"/>
      <dgm:spPr/>
    </dgm:pt>
    <dgm:pt modelId="{73362C4C-5898-46C9-A55D-0FBB047C3077}" type="pres">
      <dgm:prSet presAssocID="{2726A38F-6713-4217-812A-4F1A748BA3D9}" presName="accentRepeatNode" presStyleLbl="solidFgAcc1" presStyleIdx="0" presStyleCnt="3"/>
      <dgm:spPr>
        <a:ln>
          <a:solidFill>
            <a:srgbClr val="002060"/>
          </a:solidFill>
        </a:ln>
      </dgm:spPr>
    </dgm:pt>
    <dgm:pt modelId="{BFF2DA3E-9D10-4757-A54B-C9CF83EE7827}" type="pres">
      <dgm:prSet presAssocID="{39A431AC-353D-4C29-943E-288C0B0692D0}" presName="text_2" presStyleLbl="node1" presStyleIdx="1" presStyleCnt="3">
        <dgm:presLayoutVars>
          <dgm:bulletEnabled val="1"/>
        </dgm:presLayoutVars>
      </dgm:prSet>
      <dgm:spPr/>
    </dgm:pt>
    <dgm:pt modelId="{6811F41A-ED6B-4F0F-8C5D-AB1F4E412BF3}" type="pres">
      <dgm:prSet presAssocID="{39A431AC-353D-4C29-943E-288C0B0692D0}" presName="accent_2" presStyleCnt="0"/>
      <dgm:spPr/>
    </dgm:pt>
    <dgm:pt modelId="{9F66316A-A092-4CEF-9C64-07C8F450475D}" type="pres">
      <dgm:prSet presAssocID="{39A431AC-353D-4C29-943E-288C0B0692D0}" presName="accentRepeatNode" presStyleLbl="solidFgAcc1" presStyleIdx="1" presStyleCnt="3"/>
      <dgm:spPr>
        <a:ln>
          <a:solidFill>
            <a:srgbClr val="002060"/>
          </a:solidFill>
        </a:ln>
      </dgm:spPr>
    </dgm:pt>
    <dgm:pt modelId="{52247862-3B69-40D9-BC70-F4C2582E7021}" type="pres">
      <dgm:prSet presAssocID="{D66C1E5B-DF96-4826-BD7E-CB9584EF1DB2}" presName="text_3" presStyleLbl="node1" presStyleIdx="2" presStyleCnt="3">
        <dgm:presLayoutVars>
          <dgm:bulletEnabled val="1"/>
        </dgm:presLayoutVars>
      </dgm:prSet>
      <dgm:spPr/>
    </dgm:pt>
    <dgm:pt modelId="{8FB919EC-ED04-40AE-9B52-D58F3DE951A2}" type="pres">
      <dgm:prSet presAssocID="{D66C1E5B-DF96-4826-BD7E-CB9584EF1DB2}" presName="accent_3" presStyleCnt="0"/>
      <dgm:spPr/>
    </dgm:pt>
    <dgm:pt modelId="{16E6EE64-4841-4A3A-8960-79E569D5465B}" type="pres">
      <dgm:prSet presAssocID="{D66C1E5B-DF96-4826-BD7E-CB9584EF1DB2}" presName="accentRepeatNode" presStyleLbl="solidFgAcc1" presStyleIdx="2" presStyleCnt="3"/>
      <dgm:spPr>
        <a:ln>
          <a:solidFill>
            <a:srgbClr val="002060"/>
          </a:solidFill>
        </a:ln>
      </dgm:spPr>
    </dgm:pt>
  </dgm:ptLst>
  <dgm:cxnLst>
    <dgm:cxn modelId="{78260805-3F7D-4E13-966C-90BC440209E4}" srcId="{4DD99CD1-E821-457E-8ED3-545957F59B72}" destId="{39A431AC-353D-4C29-943E-288C0B0692D0}" srcOrd="1" destOrd="0" parTransId="{4427B6DA-1930-4D8E-8067-AA925FF74B64}" sibTransId="{1D1A8801-096E-48E0-B44B-53EFB187E036}"/>
    <dgm:cxn modelId="{1A58890B-21DE-417C-9BD4-8224401EA60B}" type="presOf" srcId="{379A63C3-5D72-47F9-B312-F085127B778D}" destId="{AE022B87-B7A9-427E-8141-5F7D6A864367}" srcOrd="0" destOrd="0" presId="urn:microsoft.com/office/officeart/2008/layout/VerticalCurvedList"/>
    <dgm:cxn modelId="{CB7A1719-769E-46D1-B653-B5C153BEF780}" type="presOf" srcId="{D66C1E5B-DF96-4826-BD7E-CB9584EF1DB2}" destId="{52247862-3B69-40D9-BC70-F4C2582E7021}" srcOrd="0" destOrd="0" presId="urn:microsoft.com/office/officeart/2008/layout/VerticalCurvedList"/>
    <dgm:cxn modelId="{4F9FB027-E882-42D5-B499-CCAB21F5982B}" type="presOf" srcId="{39A431AC-353D-4C29-943E-288C0B0692D0}" destId="{BFF2DA3E-9D10-4757-A54B-C9CF83EE7827}" srcOrd="0" destOrd="0" presId="urn:microsoft.com/office/officeart/2008/layout/VerticalCurvedList"/>
    <dgm:cxn modelId="{8AE2C937-68E7-474C-BCE3-EEA611BB91DA}" srcId="{4DD99CD1-E821-457E-8ED3-545957F59B72}" destId="{2726A38F-6713-4217-812A-4F1A748BA3D9}" srcOrd="0" destOrd="0" parTransId="{8EB71261-8FA0-4BF2-A71B-339E7E44A96E}" sibTransId="{379A63C3-5D72-47F9-B312-F085127B778D}"/>
    <dgm:cxn modelId="{0A2A3948-467E-4559-B7F2-8B31AEAE41F4}" srcId="{4DD99CD1-E821-457E-8ED3-545957F59B72}" destId="{D66C1E5B-DF96-4826-BD7E-CB9584EF1DB2}" srcOrd="2" destOrd="0" parTransId="{05C9D1A5-72C0-4DDA-8C53-77C54D90C8AE}" sibTransId="{900CFD97-F242-423B-8A29-E009894E6EAB}"/>
    <dgm:cxn modelId="{B7955475-D582-42AD-BE8E-A7ACB102B094}" type="presOf" srcId="{2726A38F-6713-4217-812A-4F1A748BA3D9}" destId="{C41C2120-E366-463F-9AE7-33CCF36FF617}" srcOrd="0" destOrd="0" presId="urn:microsoft.com/office/officeart/2008/layout/VerticalCurvedList"/>
    <dgm:cxn modelId="{51F051CB-FC1A-487E-817F-CA6277E48FB8}" type="presOf" srcId="{4DD99CD1-E821-457E-8ED3-545957F59B72}" destId="{3B0B6834-9A15-4432-8658-A7FAF385EB70}" srcOrd="0" destOrd="0" presId="urn:microsoft.com/office/officeart/2008/layout/VerticalCurvedList"/>
    <dgm:cxn modelId="{5A58A9C7-1FC6-48C7-A6C2-F6DF702CF3C2}" type="presParOf" srcId="{3B0B6834-9A15-4432-8658-A7FAF385EB70}" destId="{33DFFB5C-7F80-42C4-81E2-53AB669831EA}" srcOrd="0" destOrd="0" presId="urn:microsoft.com/office/officeart/2008/layout/VerticalCurvedList"/>
    <dgm:cxn modelId="{F89BBD9B-0AC6-4219-B9B3-89A39547163B}" type="presParOf" srcId="{33DFFB5C-7F80-42C4-81E2-53AB669831EA}" destId="{61261F67-DFC5-4901-9605-4B2CCC416415}" srcOrd="0" destOrd="0" presId="urn:microsoft.com/office/officeart/2008/layout/VerticalCurvedList"/>
    <dgm:cxn modelId="{9EDD3B1A-3BB5-48C5-832D-CDF3CAA8D3CC}" type="presParOf" srcId="{61261F67-DFC5-4901-9605-4B2CCC416415}" destId="{F35567E6-79A9-4A3A-881F-26FEBF10AB43}" srcOrd="0" destOrd="0" presId="urn:microsoft.com/office/officeart/2008/layout/VerticalCurvedList"/>
    <dgm:cxn modelId="{B73778DD-725C-4CB7-9DA8-41FB96046D59}" type="presParOf" srcId="{61261F67-DFC5-4901-9605-4B2CCC416415}" destId="{AE022B87-B7A9-427E-8141-5F7D6A864367}" srcOrd="1" destOrd="0" presId="urn:microsoft.com/office/officeart/2008/layout/VerticalCurvedList"/>
    <dgm:cxn modelId="{43DBCFBE-58CC-4066-8D37-CB2AAFAF34A2}" type="presParOf" srcId="{61261F67-DFC5-4901-9605-4B2CCC416415}" destId="{F3C4990E-84DD-49ED-9DDB-9DAAFD70D521}" srcOrd="2" destOrd="0" presId="urn:microsoft.com/office/officeart/2008/layout/VerticalCurvedList"/>
    <dgm:cxn modelId="{FCB70A87-4A36-44F2-A18E-5219C23180C8}" type="presParOf" srcId="{61261F67-DFC5-4901-9605-4B2CCC416415}" destId="{739E5859-1C50-49C6-B746-FEF5CA6BF440}" srcOrd="3" destOrd="0" presId="urn:microsoft.com/office/officeart/2008/layout/VerticalCurvedList"/>
    <dgm:cxn modelId="{3D4C4F8E-EFEA-4AF2-A923-55FC25CF9485}" type="presParOf" srcId="{33DFFB5C-7F80-42C4-81E2-53AB669831EA}" destId="{C41C2120-E366-463F-9AE7-33CCF36FF617}" srcOrd="1" destOrd="0" presId="urn:microsoft.com/office/officeart/2008/layout/VerticalCurvedList"/>
    <dgm:cxn modelId="{BD682506-6EEA-404E-9737-B6777EC99F68}" type="presParOf" srcId="{33DFFB5C-7F80-42C4-81E2-53AB669831EA}" destId="{B7FE5175-799E-4776-A014-8A816EC6E9C3}" srcOrd="2" destOrd="0" presId="urn:microsoft.com/office/officeart/2008/layout/VerticalCurvedList"/>
    <dgm:cxn modelId="{0E9526AE-A147-40DD-9290-C73D1001C8BF}" type="presParOf" srcId="{B7FE5175-799E-4776-A014-8A816EC6E9C3}" destId="{73362C4C-5898-46C9-A55D-0FBB047C3077}" srcOrd="0" destOrd="0" presId="urn:microsoft.com/office/officeart/2008/layout/VerticalCurvedList"/>
    <dgm:cxn modelId="{FB598C4F-CAD7-4168-BF50-CF37E578E962}" type="presParOf" srcId="{33DFFB5C-7F80-42C4-81E2-53AB669831EA}" destId="{BFF2DA3E-9D10-4757-A54B-C9CF83EE7827}" srcOrd="3" destOrd="0" presId="urn:microsoft.com/office/officeart/2008/layout/VerticalCurvedList"/>
    <dgm:cxn modelId="{6875055A-24C9-4589-9EAB-38CD8C8CED40}" type="presParOf" srcId="{33DFFB5C-7F80-42C4-81E2-53AB669831EA}" destId="{6811F41A-ED6B-4F0F-8C5D-AB1F4E412BF3}" srcOrd="4" destOrd="0" presId="urn:microsoft.com/office/officeart/2008/layout/VerticalCurvedList"/>
    <dgm:cxn modelId="{82A02B11-96DA-4F37-949E-E75D876EEBED}" type="presParOf" srcId="{6811F41A-ED6B-4F0F-8C5D-AB1F4E412BF3}" destId="{9F66316A-A092-4CEF-9C64-07C8F450475D}" srcOrd="0" destOrd="0" presId="urn:microsoft.com/office/officeart/2008/layout/VerticalCurvedList"/>
    <dgm:cxn modelId="{8146831E-5C0D-4374-8D06-87E61357A8AB}" type="presParOf" srcId="{33DFFB5C-7F80-42C4-81E2-53AB669831EA}" destId="{52247862-3B69-40D9-BC70-F4C2582E7021}" srcOrd="5" destOrd="0" presId="urn:microsoft.com/office/officeart/2008/layout/VerticalCurvedList"/>
    <dgm:cxn modelId="{A898070F-E27E-459F-8C8D-DD8841083D85}" type="presParOf" srcId="{33DFFB5C-7F80-42C4-81E2-53AB669831EA}" destId="{8FB919EC-ED04-40AE-9B52-D58F3DE951A2}" srcOrd="6" destOrd="0" presId="urn:microsoft.com/office/officeart/2008/layout/VerticalCurvedList"/>
    <dgm:cxn modelId="{FABE8AC9-8F9E-4EA0-8C24-7E122AD5DA35}" type="presParOf" srcId="{8FB919EC-ED04-40AE-9B52-D58F3DE951A2}" destId="{16E6EE64-4841-4A3A-8960-79E569D5465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022B87-B7A9-427E-8141-5F7D6A864367}">
      <dsp:nvSpPr>
        <dsp:cNvPr id="0" name=""/>
        <dsp:cNvSpPr/>
      </dsp:nvSpPr>
      <dsp:spPr>
        <a:xfrm>
          <a:off x="-5012621" y="-767998"/>
          <a:ext cx="5969708" cy="5969708"/>
        </a:xfrm>
        <a:prstGeom prst="blockArc">
          <a:avLst>
            <a:gd name="adj1" fmla="val 18900000"/>
            <a:gd name="adj2" fmla="val 2700000"/>
            <a:gd name="adj3" fmla="val 362"/>
          </a:avLst>
        </a:pr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1C2120-E366-463F-9AE7-33CCF36FF617}">
      <dsp:nvSpPr>
        <dsp:cNvPr id="0" name=""/>
        <dsp:cNvSpPr/>
      </dsp:nvSpPr>
      <dsp:spPr>
        <a:xfrm>
          <a:off x="615558" y="443371"/>
          <a:ext cx="5164609" cy="886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3852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National &amp; Local Picture</a:t>
          </a:r>
        </a:p>
      </dsp:txBody>
      <dsp:txXfrm>
        <a:off x="615558" y="443371"/>
        <a:ext cx="5164609" cy="886742"/>
      </dsp:txXfrm>
    </dsp:sp>
    <dsp:sp modelId="{73362C4C-5898-46C9-A55D-0FBB047C3077}">
      <dsp:nvSpPr>
        <dsp:cNvPr id="0" name=""/>
        <dsp:cNvSpPr/>
      </dsp:nvSpPr>
      <dsp:spPr>
        <a:xfrm>
          <a:off x="61344" y="332528"/>
          <a:ext cx="1108428" cy="11084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F2DA3E-9D10-4757-A54B-C9CF83EE7827}">
      <dsp:nvSpPr>
        <dsp:cNvPr id="0" name=""/>
        <dsp:cNvSpPr/>
      </dsp:nvSpPr>
      <dsp:spPr>
        <a:xfrm>
          <a:off x="937889" y="1773484"/>
          <a:ext cx="4842278" cy="886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3852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QET Progress Review</a:t>
          </a:r>
        </a:p>
      </dsp:txBody>
      <dsp:txXfrm>
        <a:off x="937889" y="1773484"/>
        <a:ext cx="4842278" cy="886742"/>
      </dsp:txXfrm>
    </dsp:sp>
    <dsp:sp modelId="{9F66316A-A092-4CEF-9C64-07C8F450475D}">
      <dsp:nvSpPr>
        <dsp:cNvPr id="0" name=""/>
        <dsp:cNvSpPr/>
      </dsp:nvSpPr>
      <dsp:spPr>
        <a:xfrm>
          <a:off x="383675" y="1662642"/>
          <a:ext cx="1108428" cy="11084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47862-3B69-40D9-BC70-F4C2582E7021}">
      <dsp:nvSpPr>
        <dsp:cNvPr id="0" name=""/>
        <dsp:cNvSpPr/>
      </dsp:nvSpPr>
      <dsp:spPr>
        <a:xfrm>
          <a:off x="615558" y="3103598"/>
          <a:ext cx="5164609" cy="886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3852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Faculty reflection</a:t>
          </a:r>
          <a:endParaRPr lang="en-GB" sz="3500" kern="1200" dirty="0"/>
        </a:p>
      </dsp:txBody>
      <dsp:txXfrm>
        <a:off x="615558" y="3103598"/>
        <a:ext cx="5164609" cy="886742"/>
      </dsp:txXfrm>
    </dsp:sp>
    <dsp:sp modelId="{16E6EE64-4841-4A3A-8960-79E569D5465B}">
      <dsp:nvSpPr>
        <dsp:cNvPr id="0" name=""/>
        <dsp:cNvSpPr/>
      </dsp:nvSpPr>
      <dsp:spPr>
        <a:xfrm>
          <a:off x="61344" y="2992755"/>
          <a:ext cx="1108428" cy="11084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778B6-9284-415F-8FD1-3CA18BC8FAA2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F0F1A-A16A-401E-95CC-3F02B786A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095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527CB2-FBD6-449B-95AF-A5FC69E134B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891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531E1-700C-4C4B-BB5C-5E3082548E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4F501E-3540-4880-89F0-78395FEF8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A0238-FE6E-4190-BB48-176579E54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3EAF-DC4D-4FB8-9019-50DB95D603BB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0271E-EA6B-49E6-91EB-273160F2E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EE124-4338-439D-9B9E-CB3A7A725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49F6-9216-4FB5-BC0C-7BB59AEF3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830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3ADC1-D393-4F68-B4AA-8C8823287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C182F-8C99-4CC0-A264-412BBE493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89A33-F341-41D9-B290-9CDEDDB34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3EAF-DC4D-4FB8-9019-50DB95D603BB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E3BDD-EAE6-42DF-BC6E-C9FD0798D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1EE0A-6251-4673-976E-759D01AE7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49F6-9216-4FB5-BC0C-7BB59AEF3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301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74DEBD-FB01-46E7-9915-D06066C76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A2682E-1792-4983-89E5-F5A081E569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75D10-06FA-4B43-B8B6-6750BB49D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3EAF-DC4D-4FB8-9019-50DB95D603BB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6DDB9-3125-4411-A816-30D1A15B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DF4D4-EB53-4391-B19A-593EDE7A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49F6-9216-4FB5-BC0C-7BB59AEF3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075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00DD9-5EF0-49E7-818D-E16E9832E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30225-5CD4-4F12-8D21-029491BA4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C45C3-706F-4312-9085-2F2D0869F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3EAF-DC4D-4FB8-9019-50DB95D603BB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CB693-7C07-4194-946D-D6FBCD551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9BB7B-E017-47E3-A070-819286E31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49F6-9216-4FB5-BC0C-7BB59AEF3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395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AF4F4-E28C-4451-AC95-C246804B0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480704-3ED0-4D44-9CD5-20F072E14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6CBFA-6FEF-4606-9C85-3EBE131C6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3EAF-DC4D-4FB8-9019-50DB95D603BB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F712-789B-4CE7-9DBF-BCB24E594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FD43F-5B60-4435-9951-93964E687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49F6-9216-4FB5-BC0C-7BB59AEF3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272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E0EEC-C7A1-42FE-B776-391FCF7C8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89BF0-342C-4457-85BF-7C47A45AE0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3CBDDE-EC47-435D-983F-F56AA22CA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8F9AF-36E7-4BD4-AD86-3B02E6A0B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3EAF-DC4D-4FB8-9019-50DB95D603BB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9182C-586B-4BF4-9544-EA391993F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5AAC1E-8ED2-4F21-B7B9-E59585148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49F6-9216-4FB5-BC0C-7BB59AEF3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92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D16F6-0093-4CCD-8CB2-BA10C6694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A64CA-E48A-40EE-A252-B8726851E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A8B50-5955-4AE4-B035-7B8BA3006E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4AAB4C-A0A1-4F61-82D5-32456B836F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0CF5C3-0FAF-4284-A520-F0EC658872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813AFE-B1A4-43F3-BFFF-1446740F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3EAF-DC4D-4FB8-9019-50DB95D603BB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3F4DDB-8A43-469C-A823-DA1CEC7E5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8BC1C3-237E-4FD3-A4AF-8DFED8342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49F6-9216-4FB5-BC0C-7BB59AEF3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032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23679-05FE-4B1A-B92D-43FA0D075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410EC5-76EF-4265-8A50-7E709922C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3EAF-DC4D-4FB8-9019-50DB95D603BB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43510E-003F-4D59-9BEC-02579B6E8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78962-CAF1-46F4-9500-44E492AB2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49F6-9216-4FB5-BC0C-7BB59AEF3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359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F3348F-B415-4168-AF9A-552007823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3EAF-DC4D-4FB8-9019-50DB95D603BB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685EB8-ACF2-4972-82F9-C848AB9A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F94B1B-3D33-4B0D-8729-1A2226160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49F6-9216-4FB5-BC0C-7BB59AEF3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484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0EB78-7919-40B1-A80B-4B8A52558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64C43-730E-4DB3-85BF-A7E6636A6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8A295C-4C42-441F-95F7-2E0A3B52F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1854B8-6397-4489-826B-AA7433DCD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3EAF-DC4D-4FB8-9019-50DB95D603BB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D4789-ED73-4A63-82A0-7EED6A45B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0914E-9C58-4941-A67B-C3D63A6C1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49F6-9216-4FB5-BC0C-7BB59AEF3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26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0BAE0-310B-42C4-8FA1-9942CCA3D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A5D36E-9935-473F-A448-A78F465F93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F82741-1426-4B54-A637-A4FB097CB4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263B2D-E2D3-4946-85EC-86DDDF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3EAF-DC4D-4FB8-9019-50DB95D603BB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1522BD-9F9E-4144-8F75-F4DD17BB2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2A372C-34B8-4DC8-9E37-DEA901258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49F6-9216-4FB5-BC0C-7BB59AEF3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16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76BDAB-2976-4415-A687-519A29F24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3A32E4-3104-4233-AEC2-8101658EC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2E0DD-4C96-4F9E-BE47-6BA11D0D12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D3EAF-DC4D-4FB8-9019-50DB95D603BB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EA537-95F8-46E2-BDC4-CF45E0938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6B486-2773-41F1-89C4-377175CA8D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A49F6-9216-4FB5-BC0C-7BB59AEF3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4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png"/><Relationship Id="rId7" Type="http://schemas.openxmlformats.org/officeDocument/2006/relationships/hyperlink" Target="https://www.sas.rochester.edu/psy/people/faculty/reis_harry/assets/pdf/Reis_2007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2li97073Mc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9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14.png"/><Relationship Id="rId2" Type="http://schemas.openxmlformats.org/officeDocument/2006/relationships/hyperlink" Target="https://assets.publishing.service.gov.uk/government/uploads/system/uploads/attachment_data/file/408909/The_most_able_students_an_update_on_progress_since_June_201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7.emf"/><Relationship Id="rId4" Type="http://schemas.openxmlformats.org/officeDocument/2006/relationships/package" Target="../embeddings/Microsoft_Word_Document.docx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10" Type="http://schemas.openxmlformats.org/officeDocument/2006/relationships/image" Target="../media/image24.png"/><Relationship Id="rId4" Type="http://schemas.openxmlformats.org/officeDocument/2006/relationships/image" Target="../media/image19.gif"/><Relationship Id="rId9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189627B-0646-4C11-8920-60C7D6B6EC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764" b="15350"/>
          <a:stretch/>
        </p:blipFill>
        <p:spPr>
          <a:xfrm>
            <a:off x="1050409" y="1766885"/>
            <a:ext cx="2355545" cy="20506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F466F39-29DF-4CBC-A243-1EB0D0CDE62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275" b="12573"/>
          <a:stretch/>
        </p:blipFill>
        <p:spPr>
          <a:xfrm>
            <a:off x="4963190" y="1920063"/>
            <a:ext cx="2134066" cy="19289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EE6D753-6DCD-4FB8-9538-C259BBF0759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3275" b="12573"/>
          <a:stretch/>
        </p:blipFill>
        <p:spPr>
          <a:xfrm>
            <a:off x="8897680" y="1775859"/>
            <a:ext cx="2134066" cy="1928917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6054661-F392-4EF3-A1DC-CD0309A8A052}"/>
              </a:ext>
            </a:extLst>
          </p:cNvPr>
          <p:cNvSpPr txBox="1">
            <a:spLocks/>
          </p:cNvSpPr>
          <p:nvPr/>
        </p:nvSpPr>
        <p:spPr>
          <a:xfrm>
            <a:off x="1828727" y="512222"/>
            <a:ext cx="10149913" cy="745688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Safeguarding education: raising standards and expectations</a:t>
            </a:r>
          </a:p>
        </p:txBody>
      </p:sp>
      <p:sp>
        <p:nvSpPr>
          <p:cNvPr id="9" name="Google Shape;103;p2">
            <a:extLst>
              <a:ext uri="{FF2B5EF4-FFF2-40B4-BE49-F238E27FC236}">
                <a16:creationId xmlns:a16="http://schemas.microsoft.com/office/drawing/2014/main" id="{4630ADA4-DD78-496A-ABDA-B118636732A9}"/>
              </a:ext>
            </a:extLst>
          </p:cNvPr>
          <p:cNvSpPr/>
          <p:nvPr/>
        </p:nvSpPr>
        <p:spPr>
          <a:xfrm>
            <a:off x="179512" y="6417936"/>
            <a:ext cx="242887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PROFESSIONALISM</a:t>
            </a:r>
            <a:endParaRPr dirty="0"/>
          </a:p>
        </p:txBody>
      </p:sp>
      <p:sp>
        <p:nvSpPr>
          <p:cNvPr id="10" name="Google Shape;104;p2">
            <a:extLst>
              <a:ext uri="{FF2B5EF4-FFF2-40B4-BE49-F238E27FC236}">
                <a16:creationId xmlns:a16="http://schemas.microsoft.com/office/drawing/2014/main" id="{B4A5548B-7DE2-43DF-943F-107CB7560BB8}"/>
              </a:ext>
            </a:extLst>
          </p:cNvPr>
          <p:cNvSpPr/>
          <p:nvPr/>
        </p:nvSpPr>
        <p:spPr>
          <a:xfrm>
            <a:off x="3904964" y="6417936"/>
            <a:ext cx="1531188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INCLUSION</a:t>
            </a:r>
            <a:endParaRPr dirty="0"/>
          </a:p>
        </p:txBody>
      </p:sp>
      <p:sp>
        <p:nvSpPr>
          <p:cNvPr id="11" name="Google Shape;105;p2">
            <a:extLst>
              <a:ext uri="{FF2B5EF4-FFF2-40B4-BE49-F238E27FC236}">
                <a16:creationId xmlns:a16="http://schemas.microsoft.com/office/drawing/2014/main" id="{C08D8687-6356-4F5C-9B7E-91BD7844F357}"/>
              </a:ext>
            </a:extLst>
          </p:cNvPr>
          <p:cNvSpPr/>
          <p:nvPr/>
        </p:nvSpPr>
        <p:spPr>
          <a:xfrm>
            <a:off x="6939928" y="6417936"/>
            <a:ext cx="163378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PEDAGOGY</a:t>
            </a:r>
            <a:endParaRPr dirty="0"/>
          </a:p>
        </p:txBody>
      </p:sp>
      <p:sp>
        <p:nvSpPr>
          <p:cNvPr id="12" name="Google Shape;106;p2">
            <a:extLst>
              <a:ext uri="{FF2B5EF4-FFF2-40B4-BE49-F238E27FC236}">
                <a16:creationId xmlns:a16="http://schemas.microsoft.com/office/drawing/2014/main" id="{0BB0E9DE-B1C6-4C67-9DD7-68EECB384223}"/>
              </a:ext>
            </a:extLst>
          </p:cNvPr>
          <p:cNvSpPr/>
          <p:nvPr/>
        </p:nvSpPr>
        <p:spPr>
          <a:xfrm>
            <a:off x="9887654" y="6417936"/>
            <a:ext cx="178927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CURRICULUM</a:t>
            </a:r>
            <a:endParaRPr dirty="0"/>
          </a:p>
        </p:txBody>
      </p:sp>
      <p:sp>
        <p:nvSpPr>
          <p:cNvPr id="13" name="Google Shape;102;p2">
            <a:extLst>
              <a:ext uri="{FF2B5EF4-FFF2-40B4-BE49-F238E27FC236}">
                <a16:creationId xmlns:a16="http://schemas.microsoft.com/office/drawing/2014/main" id="{CAF6218F-FC57-435F-BC5C-94AD7D067B66}"/>
              </a:ext>
            </a:extLst>
          </p:cNvPr>
          <p:cNvSpPr/>
          <p:nvPr/>
        </p:nvSpPr>
        <p:spPr>
          <a:xfrm rot="10800000" flipH="1">
            <a:off x="0" y="6361490"/>
            <a:ext cx="12192000" cy="45719"/>
          </a:xfrm>
          <a:prstGeom prst="rect">
            <a:avLst/>
          </a:prstGeom>
          <a:solidFill>
            <a:srgbClr val="2D3157">
              <a:alpha val="8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" name="Picture 13" descr="Logo, company name&#10;&#10;Description automatically generated">
            <a:extLst>
              <a:ext uri="{FF2B5EF4-FFF2-40B4-BE49-F238E27FC236}">
                <a16:creationId xmlns:a16="http://schemas.microsoft.com/office/drawing/2014/main" id="{8AEC93F9-17A9-4504-BA36-656D0C2978B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512" y="450790"/>
            <a:ext cx="1380458" cy="87314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9183FAF-994E-4E62-9614-6369FE1044CF}"/>
              </a:ext>
            </a:extLst>
          </p:cNvPr>
          <p:cNvSpPr/>
          <p:nvPr/>
        </p:nvSpPr>
        <p:spPr>
          <a:xfrm>
            <a:off x="628178" y="3741326"/>
            <a:ext cx="32203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Responsiveness</a:t>
            </a:r>
            <a:r>
              <a:rPr lang="en-US" sz="2000" dirty="0"/>
              <a:t> </a:t>
            </a:r>
          </a:p>
          <a:p>
            <a:pPr algn="ctr"/>
            <a:r>
              <a:rPr lang="en-US" sz="2000" dirty="0"/>
              <a:t>which improves relationships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B6965A-61B0-45FE-BAC3-F10904E0D5FC}"/>
              </a:ext>
            </a:extLst>
          </p:cNvPr>
          <p:cNvSpPr/>
          <p:nvPr/>
        </p:nvSpPr>
        <p:spPr>
          <a:xfrm>
            <a:off x="4502383" y="3739998"/>
            <a:ext cx="31252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Unresponsiveness</a:t>
            </a:r>
            <a:r>
              <a:rPr lang="en-US" sz="2000" dirty="0"/>
              <a:t> </a:t>
            </a:r>
          </a:p>
          <a:p>
            <a:pPr algn="ctr"/>
            <a:r>
              <a:rPr lang="en-US" sz="2000" dirty="0"/>
              <a:t>which worsens relationships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3FAC60A-7334-4533-9B53-A0ADEFB1E377}"/>
              </a:ext>
            </a:extLst>
          </p:cNvPr>
          <p:cNvSpPr/>
          <p:nvPr/>
        </p:nvSpPr>
        <p:spPr>
          <a:xfrm>
            <a:off x="8343454" y="3739998"/>
            <a:ext cx="38485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Blindly offering care</a:t>
            </a:r>
            <a:r>
              <a:rPr lang="en-US" sz="2000" dirty="0"/>
              <a:t> </a:t>
            </a:r>
          </a:p>
          <a:p>
            <a:pPr algn="ctr"/>
            <a:r>
              <a:rPr lang="en-US" sz="2000" dirty="0"/>
              <a:t>which is egoistical for the giver, and does not improve relationships.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669789-37B3-4E72-9CFE-492EEB309AA7}"/>
              </a:ext>
            </a:extLst>
          </p:cNvPr>
          <p:cNvSpPr/>
          <p:nvPr/>
        </p:nvSpPr>
        <p:spPr>
          <a:xfrm>
            <a:off x="207046" y="1385114"/>
            <a:ext cx="37063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Professor Reis distinguishes between: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281CB76-21D1-4102-A107-67E6568706FC}"/>
              </a:ext>
            </a:extLst>
          </p:cNvPr>
          <p:cNvSpPr/>
          <p:nvPr/>
        </p:nvSpPr>
        <p:spPr>
          <a:xfrm>
            <a:off x="0" y="5911273"/>
            <a:ext cx="24242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0093C2"/>
                </a:solidFill>
                <a:latin typeface="Lato"/>
                <a:hlinkClick r:id="rId7"/>
              </a:rPr>
              <a:t>Reis, H. (2007). Steps toward the ripening of relationship science. Personal Relationships, 14, pp.1–23</a:t>
            </a:r>
            <a:endParaRPr lang="en-GB" sz="800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7EAF6D5-E33A-4448-8014-137F9440FC17}"/>
              </a:ext>
            </a:extLst>
          </p:cNvPr>
          <p:cNvGrpSpPr/>
          <p:nvPr/>
        </p:nvGrpSpPr>
        <p:grpSpPr>
          <a:xfrm>
            <a:off x="4758953" y="4880030"/>
            <a:ext cx="2997865" cy="1420997"/>
            <a:chOff x="3016434" y="1763496"/>
            <a:chExt cx="6585783" cy="3901770"/>
          </a:xfrm>
        </p:grpSpPr>
        <p:pic>
          <p:nvPicPr>
            <p:cNvPr id="21" name="Picture 2" descr="White Background Images for Desktop or Mobile | Cool Backgrounds">
              <a:extLst>
                <a:ext uri="{FF2B5EF4-FFF2-40B4-BE49-F238E27FC236}">
                  <a16:creationId xmlns:a16="http://schemas.microsoft.com/office/drawing/2014/main" id="{AADB8F28-42EE-4960-8899-CA5E0C9C666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010" t="22277" r="20537" b="22344"/>
            <a:stretch/>
          </p:blipFill>
          <p:spPr bwMode="auto">
            <a:xfrm>
              <a:off x="3500950" y="1763496"/>
              <a:ext cx="6101267" cy="32226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Online Media 3">
              <a:hlinkClick r:id="" action="ppaction://media"/>
              <a:extLst>
                <a:ext uri="{FF2B5EF4-FFF2-40B4-BE49-F238E27FC236}">
                  <a16:creationId xmlns:a16="http://schemas.microsoft.com/office/drawing/2014/main" id="{19C3E0AA-CFFA-44A4-812C-F69309A67F05}"/>
                </a:ext>
              </a:extLst>
            </p:cNvPr>
            <p:cNvPicPr>
              <a:picLocks noRot="1" noChangeAspect="1"/>
            </p:cNvPicPr>
            <p:nvPr>
              <a:videoFile r:link="rId1"/>
            </p:nvPr>
          </p:nvPicPr>
          <p:blipFill>
            <a:blip r:embed="rId9"/>
            <a:stretch>
              <a:fillRect/>
            </a:stretch>
          </p:blipFill>
          <p:spPr>
            <a:xfrm>
              <a:off x="3016434" y="2221446"/>
              <a:ext cx="6237672" cy="3443820"/>
            </a:xfrm>
            <a:prstGeom prst="rect">
              <a:avLst/>
            </a:prstGeom>
          </p:spPr>
        </p:pic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4967CE30-BFE3-4DFA-B3AA-9096188FB261}"/>
              </a:ext>
            </a:extLst>
          </p:cNvPr>
          <p:cNvSpPr txBox="1"/>
          <p:nvPr/>
        </p:nvSpPr>
        <p:spPr>
          <a:xfrm>
            <a:off x="4502383" y="4795106"/>
            <a:ext cx="3377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We will be starting in…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491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B842436-F06F-421D-A5C4-6B65D4551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9563716"/>
              </p:ext>
            </p:extLst>
          </p:nvPr>
        </p:nvGraphicFramePr>
        <p:xfrm>
          <a:off x="5576770" y="1501828"/>
          <a:ext cx="5841194" cy="4433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9CA1DE0-6762-457E-A9F9-59248D450136}"/>
              </a:ext>
            </a:extLst>
          </p:cNvPr>
          <p:cNvSpPr txBox="1">
            <a:spLocks/>
          </p:cNvSpPr>
          <p:nvPr/>
        </p:nvSpPr>
        <p:spPr>
          <a:xfrm>
            <a:off x="1828727" y="512222"/>
            <a:ext cx="10149913" cy="745688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QET &amp; The LPS Book</a:t>
            </a:r>
          </a:p>
        </p:txBody>
      </p:sp>
      <p:sp>
        <p:nvSpPr>
          <p:cNvPr id="9" name="Google Shape;103;p2">
            <a:extLst>
              <a:ext uri="{FF2B5EF4-FFF2-40B4-BE49-F238E27FC236}">
                <a16:creationId xmlns:a16="http://schemas.microsoft.com/office/drawing/2014/main" id="{CC2CFA57-F698-4D8B-BD24-1832D969E9A4}"/>
              </a:ext>
            </a:extLst>
          </p:cNvPr>
          <p:cNvSpPr/>
          <p:nvPr/>
        </p:nvSpPr>
        <p:spPr>
          <a:xfrm>
            <a:off x="179512" y="6417936"/>
            <a:ext cx="242887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PROFESSIONALISM</a:t>
            </a:r>
            <a:endParaRPr dirty="0"/>
          </a:p>
        </p:txBody>
      </p:sp>
      <p:sp>
        <p:nvSpPr>
          <p:cNvPr id="10" name="Google Shape;104;p2">
            <a:extLst>
              <a:ext uri="{FF2B5EF4-FFF2-40B4-BE49-F238E27FC236}">
                <a16:creationId xmlns:a16="http://schemas.microsoft.com/office/drawing/2014/main" id="{09BD5D37-A1D7-43BC-A3AB-37969A47DE52}"/>
              </a:ext>
            </a:extLst>
          </p:cNvPr>
          <p:cNvSpPr/>
          <p:nvPr/>
        </p:nvSpPr>
        <p:spPr>
          <a:xfrm>
            <a:off x="3904964" y="6417936"/>
            <a:ext cx="1531188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INCLUSION</a:t>
            </a:r>
            <a:endParaRPr dirty="0"/>
          </a:p>
        </p:txBody>
      </p:sp>
      <p:sp>
        <p:nvSpPr>
          <p:cNvPr id="11" name="Google Shape;105;p2">
            <a:extLst>
              <a:ext uri="{FF2B5EF4-FFF2-40B4-BE49-F238E27FC236}">
                <a16:creationId xmlns:a16="http://schemas.microsoft.com/office/drawing/2014/main" id="{19349709-2B5C-46D2-A77C-32A1F6712540}"/>
              </a:ext>
            </a:extLst>
          </p:cNvPr>
          <p:cNvSpPr/>
          <p:nvPr/>
        </p:nvSpPr>
        <p:spPr>
          <a:xfrm>
            <a:off x="6939928" y="6417936"/>
            <a:ext cx="163378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PEDAGOGY</a:t>
            </a:r>
            <a:endParaRPr dirty="0"/>
          </a:p>
        </p:txBody>
      </p:sp>
      <p:sp>
        <p:nvSpPr>
          <p:cNvPr id="12" name="Google Shape;106;p2">
            <a:extLst>
              <a:ext uri="{FF2B5EF4-FFF2-40B4-BE49-F238E27FC236}">
                <a16:creationId xmlns:a16="http://schemas.microsoft.com/office/drawing/2014/main" id="{9594C5B3-9D75-43AC-AD87-B0FD87545AE3}"/>
              </a:ext>
            </a:extLst>
          </p:cNvPr>
          <p:cNvSpPr/>
          <p:nvPr/>
        </p:nvSpPr>
        <p:spPr>
          <a:xfrm>
            <a:off x="9887654" y="6417936"/>
            <a:ext cx="178927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CURRICULUM</a:t>
            </a:r>
            <a:endParaRPr dirty="0"/>
          </a:p>
        </p:txBody>
      </p:sp>
      <p:sp>
        <p:nvSpPr>
          <p:cNvPr id="13" name="Google Shape;102;p2">
            <a:extLst>
              <a:ext uri="{FF2B5EF4-FFF2-40B4-BE49-F238E27FC236}">
                <a16:creationId xmlns:a16="http://schemas.microsoft.com/office/drawing/2014/main" id="{D076DBFB-4E17-47A9-86EC-6A795215FEEB}"/>
              </a:ext>
            </a:extLst>
          </p:cNvPr>
          <p:cNvSpPr/>
          <p:nvPr/>
        </p:nvSpPr>
        <p:spPr>
          <a:xfrm rot="10800000" flipH="1">
            <a:off x="0" y="6361490"/>
            <a:ext cx="12192000" cy="45719"/>
          </a:xfrm>
          <a:prstGeom prst="rect">
            <a:avLst/>
          </a:prstGeom>
          <a:solidFill>
            <a:srgbClr val="2D3157">
              <a:alpha val="8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72B71E4-24EB-48CF-8B41-5294069F9D13}"/>
              </a:ext>
            </a:extLst>
          </p:cNvPr>
          <p:cNvSpPr/>
          <p:nvPr/>
        </p:nvSpPr>
        <p:spPr>
          <a:xfrm>
            <a:off x="2130053" y="2436389"/>
            <a:ext cx="1665770" cy="1636102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19" name="Content Placeholder 14">
            <a:extLst>
              <a:ext uri="{FF2B5EF4-FFF2-40B4-BE49-F238E27FC236}">
                <a16:creationId xmlns:a16="http://schemas.microsoft.com/office/drawing/2014/main" id="{9D480A55-AFD1-4513-BEE0-DCFA1F8639CE}"/>
              </a:ext>
            </a:extLst>
          </p:cNvPr>
          <p:cNvSpPr txBox="1">
            <a:spLocks/>
          </p:cNvSpPr>
          <p:nvPr/>
        </p:nvSpPr>
        <p:spPr>
          <a:xfrm>
            <a:off x="1033133" y="4083217"/>
            <a:ext cx="3682123" cy="69482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QET &amp; The LPS Book: standards and expectations</a:t>
            </a:r>
          </a:p>
          <a:p>
            <a:pPr marL="0" indent="0" algn="ctr">
              <a:buNone/>
            </a:pPr>
            <a:endParaRPr lang="en-US" sz="1800" u="sng" dirty="0"/>
          </a:p>
        </p:txBody>
      </p:sp>
      <p:pic>
        <p:nvPicPr>
          <p:cNvPr id="21" name="Picture 20" descr="Logo, company name&#10;&#10;Description automatically generated">
            <a:extLst>
              <a:ext uri="{FF2B5EF4-FFF2-40B4-BE49-F238E27FC236}">
                <a16:creationId xmlns:a16="http://schemas.microsoft.com/office/drawing/2014/main" id="{0406C46A-C9A5-491C-824F-0C71DEF8FBE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9512" y="450790"/>
            <a:ext cx="1380458" cy="873140"/>
          </a:xfrm>
          <a:prstGeom prst="rect">
            <a:avLst/>
          </a:prstGeom>
        </p:spPr>
      </p:pic>
      <p:pic>
        <p:nvPicPr>
          <p:cNvPr id="1028" name="Picture 4" descr="landscape Icon 611216">
            <a:extLst>
              <a:ext uri="{FF2B5EF4-FFF2-40B4-BE49-F238E27FC236}">
                <a16:creationId xmlns:a16="http://schemas.microsoft.com/office/drawing/2014/main" id="{5E10F903-D768-4219-A750-6E0EAB05B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441" y="1947809"/>
            <a:ext cx="893545" cy="893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Open book free icon">
            <a:extLst>
              <a:ext uri="{FF2B5EF4-FFF2-40B4-BE49-F238E27FC236}">
                <a16:creationId xmlns:a16="http://schemas.microsoft.com/office/drawing/2014/main" id="{7C8C5C50-DFDE-48EE-AA85-B3F6D5CAA1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7943" y="2726976"/>
            <a:ext cx="1049989" cy="1049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Open book free icon">
            <a:extLst>
              <a:ext uri="{FF2B5EF4-FFF2-40B4-BE49-F238E27FC236}">
                <a16:creationId xmlns:a16="http://schemas.microsoft.com/office/drawing/2014/main" id="{69440CD0-3C1F-45DC-B7C2-0CFDB6364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213" y="3369244"/>
            <a:ext cx="665613" cy="66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collaborate Icon 953673">
            <a:extLst>
              <a:ext uri="{FF2B5EF4-FFF2-40B4-BE49-F238E27FC236}">
                <a16:creationId xmlns:a16="http://schemas.microsoft.com/office/drawing/2014/main" id="{0807CB76-DCCE-4F17-A2EC-3CFF19781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736" y="4618772"/>
            <a:ext cx="778573" cy="778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761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9A9DD-A412-46AA-B510-1DC2D9A419FA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Why Now?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1026" name="Picture 2" descr="Arrow Back Icon 76997">
            <a:extLst>
              <a:ext uri="{FF2B5EF4-FFF2-40B4-BE49-F238E27FC236}">
                <a16:creationId xmlns:a16="http://schemas.microsoft.com/office/drawing/2014/main" id="{59072EB6-459F-4B31-A73B-E19145479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77" y="3001777"/>
            <a:ext cx="1188153" cy="118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E0CA878-5C79-4019-9596-E6D2E612CDD6}"/>
              </a:ext>
            </a:extLst>
          </p:cNvPr>
          <p:cNvSpPr txBox="1"/>
          <p:nvPr/>
        </p:nvSpPr>
        <p:spPr>
          <a:xfrm>
            <a:off x="4431638" y="2933101"/>
            <a:ext cx="3367730" cy="138499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Reviewing the progress of QET targets</a:t>
            </a:r>
            <a:endParaRPr lang="en-GB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334D47-5136-4B99-A527-7E41594D64E5}"/>
              </a:ext>
            </a:extLst>
          </p:cNvPr>
          <p:cNvSpPr txBox="1"/>
          <p:nvPr/>
        </p:nvSpPr>
        <p:spPr>
          <a:xfrm>
            <a:off x="181802" y="2903358"/>
            <a:ext cx="2921009" cy="267765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Reviewed how the Lesson Expectations can be used as response teaching tools 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E87CEE-5EED-43B5-A420-B36981BE6E66}"/>
              </a:ext>
            </a:extLst>
          </p:cNvPr>
          <p:cNvSpPr txBox="1"/>
          <p:nvPr/>
        </p:nvSpPr>
        <p:spPr>
          <a:xfrm>
            <a:off x="9128195" y="2903357"/>
            <a:ext cx="2971656" cy="181588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/>
              <a:t>Analyse</a:t>
            </a:r>
            <a:r>
              <a:rPr lang="en-US" sz="2800" dirty="0"/>
              <a:t> KS5 standards and facilitate subject-specific CPD</a:t>
            </a:r>
            <a:endParaRPr lang="en-GB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3CB6BA-52FC-4F59-AADD-66A01F30131C}"/>
              </a:ext>
            </a:extLst>
          </p:cNvPr>
          <p:cNvSpPr txBox="1"/>
          <p:nvPr/>
        </p:nvSpPr>
        <p:spPr>
          <a:xfrm>
            <a:off x="554263" y="2360428"/>
            <a:ext cx="2131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Previously we have…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434043-B7C8-4C19-A122-5EABB10C6B6A}"/>
              </a:ext>
            </a:extLst>
          </p:cNvPr>
          <p:cNvSpPr txBox="1"/>
          <p:nvPr/>
        </p:nvSpPr>
        <p:spPr>
          <a:xfrm>
            <a:off x="9628197" y="2360428"/>
            <a:ext cx="2345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the future, we will…</a:t>
            </a:r>
            <a:endParaRPr lang="en-GB" dirty="0"/>
          </a:p>
        </p:txBody>
      </p:sp>
      <p:pic>
        <p:nvPicPr>
          <p:cNvPr id="11" name="Picture 2" descr="Arrow Back Icon 76997">
            <a:extLst>
              <a:ext uri="{FF2B5EF4-FFF2-40B4-BE49-F238E27FC236}">
                <a16:creationId xmlns:a16="http://schemas.microsoft.com/office/drawing/2014/main" id="{E19FA1A9-5AE4-481E-8D13-8E88EA8F6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69705" y="3001777"/>
            <a:ext cx="1188153" cy="118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569BF65-DF1B-42CB-919E-14DA73D3AC12}"/>
              </a:ext>
            </a:extLst>
          </p:cNvPr>
          <p:cNvSpPr txBox="1"/>
          <p:nvPr/>
        </p:nvSpPr>
        <p:spPr>
          <a:xfrm>
            <a:off x="5333387" y="2360428"/>
            <a:ext cx="1525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are now…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703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3;p2">
            <a:extLst>
              <a:ext uri="{FF2B5EF4-FFF2-40B4-BE49-F238E27FC236}">
                <a16:creationId xmlns:a16="http://schemas.microsoft.com/office/drawing/2014/main" id="{239444CB-B723-4F79-8C1E-56FB9556EB57}"/>
              </a:ext>
            </a:extLst>
          </p:cNvPr>
          <p:cNvSpPr/>
          <p:nvPr/>
        </p:nvSpPr>
        <p:spPr>
          <a:xfrm>
            <a:off x="179512" y="6417936"/>
            <a:ext cx="242887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PROFESSIONALISM</a:t>
            </a:r>
            <a:endParaRPr dirty="0"/>
          </a:p>
        </p:txBody>
      </p:sp>
      <p:sp>
        <p:nvSpPr>
          <p:cNvPr id="5" name="Google Shape;104;p2">
            <a:extLst>
              <a:ext uri="{FF2B5EF4-FFF2-40B4-BE49-F238E27FC236}">
                <a16:creationId xmlns:a16="http://schemas.microsoft.com/office/drawing/2014/main" id="{48CC231A-15C3-43B6-A6E7-9FE7E0E118F8}"/>
              </a:ext>
            </a:extLst>
          </p:cNvPr>
          <p:cNvSpPr/>
          <p:nvPr/>
        </p:nvSpPr>
        <p:spPr>
          <a:xfrm>
            <a:off x="3904964" y="6417936"/>
            <a:ext cx="1531188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INCLUSION</a:t>
            </a:r>
            <a:endParaRPr dirty="0"/>
          </a:p>
        </p:txBody>
      </p:sp>
      <p:sp>
        <p:nvSpPr>
          <p:cNvPr id="6" name="Google Shape;105;p2">
            <a:extLst>
              <a:ext uri="{FF2B5EF4-FFF2-40B4-BE49-F238E27FC236}">
                <a16:creationId xmlns:a16="http://schemas.microsoft.com/office/drawing/2014/main" id="{9D1AD920-0CFE-40BF-9A24-7678433F9BF8}"/>
              </a:ext>
            </a:extLst>
          </p:cNvPr>
          <p:cNvSpPr/>
          <p:nvPr/>
        </p:nvSpPr>
        <p:spPr>
          <a:xfrm>
            <a:off x="6939928" y="6417936"/>
            <a:ext cx="163378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PEDAGOGY</a:t>
            </a:r>
            <a:endParaRPr dirty="0"/>
          </a:p>
        </p:txBody>
      </p:sp>
      <p:sp>
        <p:nvSpPr>
          <p:cNvPr id="7" name="Google Shape;106;p2">
            <a:extLst>
              <a:ext uri="{FF2B5EF4-FFF2-40B4-BE49-F238E27FC236}">
                <a16:creationId xmlns:a16="http://schemas.microsoft.com/office/drawing/2014/main" id="{A4BDFAA3-4701-4066-8FA4-4E849B76225F}"/>
              </a:ext>
            </a:extLst>
          </p:cNvPr>
          <p:cNvSpPr/>
          <p:nvPr/>
        </p:nvSpPr>
        <p:spPr>
          <a:xfrm>
            <a:off x="9887654" y="6417936"/>
            <a:ext cx="178927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CURRICULUM</a:t>
            </a:r>
            <a:endParaRPr dirty="0"/>
          </a:p>
        </p:txBody>
      </p:sp>
      <p:sp>
        <p:nvSpPr>
          <p:cNvPr id="8" name="Google Shape;102;p2">
            <a:extLst>
              <a:ext uri="{FF2B5EF4-FFF2-40B4-BE49-F238E27FC236}">
                <a16:creationId xmlns:a16="http://schemas.microsoft.com/office/drawing/2014/main" id="{40E9D19F-F6AC-4C3F-94EE-E52AB73BBC51}"/>
              </a:ext>
            </a:extLst>
          </p:cNvPr>
          <p:cNvSpPr/>
          <p:nvPr/>
        </p:nvSpPr>
        <p:spPr>
          <a:xfrm rot="10800000" flipH="1">
            <a:off x="0" y="6361490"/>
            <a:ext cx="12192000" cy="45719"/>
          </a:xfrm>
          <a:prstGeom prst="rect">
            <a:avLst/>
          </a:prstGeom>
          <a:solidFill>
            <a:srgbClr val="2D3157">
              <a:alpha val="8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6B8D450C-C533-4855-89F3-8EE70BE8C9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50790"/>
            <a:ext cx="1380458" cy="8731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AB03EA8-440C-40BD-96F1-EB53D3424357}"/>
              </a:ext>
            </a:extLst>
          </p:cNvPr>
          <p:cNvSpPr txBox="1">
            <a:spLocks/>
          </p:cNvSpPr>
          <p:nvPr/>
        </p:nvSpPr>
        <p:spPr>
          <a:xfrm>
            <a:off x="1828727" y="512222"/>
            <a:ext cx="10149913" cy="710600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Landscape: what is the local picture?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8AC973-0F65-4B5A-A284-2686C83F5957}"/>
              </a:ext>
            </a:extLst>
          </p:cNvPr>
          <p:cNvSpPr txBox="1"/>
          <p:nvPr/>
        </p:nvSpPr>
        <p:spPr>
          <a:xfrm>
            <a:off x="2193913" y="1420207"/>
            <a:ext cx="78041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What percentage of our Year 10s are HPAs?</a:t>
            </a:r>
            <a:endParaRPr lang="en-GB" sz="44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39C5A8B-C1D3-4432-A1A8-69D88FF98D75}"/>
              </a:ext>
            </a:extLst>
          </p:cNvPr>
          <p:cNvSpPr/>
          <p:nvPr/>
        </p:nvSpPr>
        <p:spPr>
          <a:xfrm>
            <a:off x="2530487" y="3360960"/>
            <a:ext cx="1748790" cy="1126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30%</a:t>
            </a:r>
            <a:endParaRPr lang="en-GB" sz="44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A96CEBB-DD14-4EC8-A0BE-F12F43C0D4F0}"/>
              </a:ext>
            </a:extLst>
          </p:cNvPr>
          <p:cNvSpPr/>
          <p:nvPr/>
        </p:nvSpPr>
        <p:spPr>
          <a:xfrm>
            <a:off x="5414657" y="3360960"/>
            <a:ext cx="1748790" cy="1126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40%</a:t>
            </a:r>
            <a:endParaRPr lang="en-GB" sz="44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FE3ADB-541C-44B4-A245-69F2C031D86F}"/>
              </a:ext>
            </a:extLst>
          </p:cNvPr>
          <p:cNvSpPr/>
          <p:nvPr/>
        </p:nvSpPr>
        <p:spPr>
          <a:xfrm>
            <a:off x="8298827" y="3360960"/>
            <a:ext cx="1748790" cy="1126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50%</a:t>
            </a:r>
            <a:endParaRPr lang="en-GB" sz="44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D43A8453-7BCC-4D66-8C27-9F7831849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020" y="4714518"/>
            <a:ext cx="5406390" cy="14233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Year 9 = 44.7%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85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4F370F-FC55-4B22-8B27-59EEAD09CDDE}"/>
              </a:ext>
            </a:extLst>
          </p:cNvPr>
          <p:cNvSpPr/>
          <p:nvPr/>
        </p:nvSpPr>
        <p:spPr>
          <a:xfrm>
            <a:off x="445047" y="2082735"/>
            <a:ext cx="28690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/>
              <a:t>Most able students nationally </a:t>
            </a:r>
            <a:r>
              <a:rPr lang="en-US" b="1" i="1" dirty="0">
                <a:solidFill>
                  <a:srgbClr val="002060"/>
                </a:solidFill>
              </a:rPr>
              <a:t>perform reasonably well </a:t>
            </a:r>
            <a:r>
              <a:rPr lang="en-US" i="1" dirty="0"/>
              <a:t>compared to national standards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A0CCA1-F19D-4490-85F4-BDE35A0F1157}"/>
              </a:ext>
            </a:extLst>
          </p:cNvPr>
          <p:cNvSpPr/>
          <p:nvPr/>
        </p:nvSpPr>
        <p:spPr>
          <a:xfrm>
            <a:off x="4429472" y="2077058"/>
            <a:ext cx="28690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/>
              <a:t>However do </a:t>
            </a:r>
            <a:r>
              <a:rPr lang="en-US" b="1" i="1" dirty="0">
                <a:solidFill>
                  <a:srgbClr val="002060"/>
                </a:solidFill>
              </a:rPr>
              <a:t>fail to reach their potential</a:t>
            </a:r>
            <a:r>
              <a:rPr lang="en-US" i="1" dirty="0"/>
              <a:t>; this is particularly evident with </a:t>
            </a:r>
            <a:r>
              <a:rPr lang="en-US" b="1" i="1" dirty="0">
                <a:solidFill>
                  <a:srgbClr val="002060"/>
                </a:solidFill>
              </a:rPr>
              <a:t>disadvantaged students</a:t>
            </a:r>
            <a:r>
              <a:rPr lang="en-US" i="1" dirty="0"/>
              <a:t>. 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BF83516-B0BC-40C8-8B03-F1883786EDD4}"/>
              </a:ext>
            </a:extLst>
          </p:cNvPr>
          <p:cNvSpPr/>
          <p:nvPr/>
        </p:nvSpPr>
        <p:spPr>
          <a:xfrm>
            <a:off x="8249286" y="2077058"/>
            <a:ext cx="34973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/>
              <a:t>Leaders had not embedded an ethos in which </a:t>
            </a:r>
            <a:r>
              <a:rPr lang="en-US" b="1" i="1" dirty="0">
                <a:solidFill>
                  <a:srgbClr val="002060"/>
                </a:solidFill>
              </a:rPr>
              <a:t>academic excellence </a:t>
            </a:r>
            <a:r>
              <a:rPr lang="en-US" i="1" dirty="0"/>
              <a:t>was championed with sufficient urgency</a:t>
            </a:r>
            <a:endParaRPr lang="en-GB" i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1F7DA9-4DC4-4104-A70A-C61EC3C0849F}"/>
              </a:ext>
            </a:extLst>
          </p:cNvPr>
          <p:cNvSpPr/>
          <p:nvPr/>
        </p:nvSpPr>
        <p:spPr>
          <a:xfrm>
            <a:off x="8261496" y="4983205"/>
            <a:ext cx="37171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/>
              <a:t>Inspectors found that the </a:t>
            </a:r>
            <a:r>
              <a:rPr lang="en-US" b="1" i="1" dirty="0">
                <a:solidFill>
                  <a:srgbClr val="002060"/>
                </a:solidFill>
              </a:rPr>
              <a:t>secondary schools visited were not using transition information</a:t>
            </a:r>
            <a:r>
              <a:rPr lang="en-US" i="1" dirty="0"/>
              <a:t> from primary schools effectively to get the most able off to a flying start in Key Stage 3</a:t>
            </a:r>
            <a:endParaRPr lang="en-GB" i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967113-EE4B-47FD-8797-3301FB7FAF75}"/>
              </a:ext>
            </a:extLst>
          </p:cNvPr>
          <p:cNvSpPr/>
          <p:nvPr/>
        </p:nvSpPr>
        <p:spPr>
          <a:xfrm>
            <a:off x="335148" y="4983205"/>
            <a:ext cx="33330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/>
              <a:t>Too often, the </a:t>
            </a:r>
            <a:r>
              <a:rPr lang="en-US" b="1" i="1" dirty="0">
                <a:solidFill>
                  <a:srgbClr val="002060"/>
                </a:solidFill>
              </a:rPr>
              <a:t>curriculum did not ensure that work was hard enough </a:t>
            </a:r>
            <a:r>
              <a:rPr lang="en-US" i="1" dirty="0"/>
              <a:t>for the most able students in Key Stage 3</a:t>
            </a:r>
            <a:endParaRPr lang="en-GB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0698AB-D6A7-451F-9B9A-6BFA2EC2275E}"/>
              </a:ext>
            </a:extLst>
          </p:cNvPr>
          <p:cNvSpPr txBox="1"/>
          <p:nvPr/>
        </p:nvSpPr>
        <p:spPr>
          <a:xfrm>
            <a:off x="85447" y="6359425"/>
            <a:ext cx="120211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Ofsted (2015) </a:t>
            </a:r>
            <a:r>
              <a:rPr lang="en-GB" sz="1100" i="1" dirty="0"/>
              <a:t>The most able students. An update on progress since June 2013. </a:t>
            </a:r>
            <a:r>
              <a:rPr lang="en-GB" sz="1100" dirty="0"/>
              <a:t>See: </a:t>
            </a:r>
            <a:r>
              <a:rPr lang="en-US" sz="1100" dirty="0">
                <a:hlinkClick r:id="rId2"/>
              </a:rPr>
              <a:t>https://assets.publishing.service.gov.uk/government/uploads/system/uploads/attachment_data/file/408909/The_most_able_students_an_update_on_progress_since_June_2013.pdf</a:t>
            </a:r>
            <a:r>
              <a:rPr lang="en-US" sz="1100" dirty="0"/>
              <a:t> </a:t>
            </a:r>
            <a:r>
              <a:rPr lang="en-GB" sz="1100" dirty="0"/>
              <a:t>(last accessed July 2021)</a:t>
            </a:r>
          </a:p>
        </p:txBody>
      </p:sp>
      <p:pic>
        <p:nvPicPr>
          <p:cNvPr id="12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652A127A-5518-4FB4-8067-D7243B8F7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52686"/>
            <a:ext cx="1380458" cy="873140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E43BB33-7660-4286-8C1F-678456495B81}"/>
              </a:ext>
            </a:extLst>
          </p:cNvPr>
          <p:cNvSpPr txBox="1">
            <a:spLocks/>
          </p:cNvSpPr>
          <p:nvPr/>
        </p:nvSpPr>
        <p:spPr>
          <a:xfrm>
            <a:off x="1828727" y="114118"/>
            <a:ext cx="10149913" cy="710600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Landscape: what is the national picture?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BED36AE-A2FA-4EB0-B100-7251DC4CC6BF}"/>
              </a:ext>
            </a:extLst>
          </p:cNvPr>
          <p:cNvSpPr/>
          <p:nvPr/>
        </p:nvSpPr>
        <p:spPr>
          <a:xfrm>
            <a:off x="4551582" y="4983205"/>
            <a:ext cx="28690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/>
              <a:t>In some schools, </a:t>
            </a:r>
            <a:r>
              <a:rPr lang="en-US" b="1" i="1" dirty="0">
                <a:solidFill>
                  <a:srgbClr val="002060"/>
                </a:solidFill>
              </a:rPr>
              <a:t>teaching for the most able lacked sufficient challenge </a:t>
            </a:r>
            <a:r>
              <a:rPr lang="en-US" i="1" dirty="0"/>
              <a:t>in Key Stage 3</a:t>
            </a:r>
            <a:endParaRPr lang="en-GB" i="1" dirty="0"/>
          </a:p>
        </p:txBody>
      </p:sp>
      <p:pic>
        <p:nvPicPr>
          <p:cNvPr id="3074" name="Picture 2" descr="standard Icon 823075">
            <a:extLst>
              <a:ext uri="{FF2B5EF4-FFF2-40B4-BE49-F238E27FC236}">
                <a16:creationId xmlns:a16="http://schemas.microsoft.com/office/drawing/2014/main" id="{FF41003C-3796-4478-A127-68D95969D7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928" y="965482"/>
            <a:ext cx="1077597" cy="1077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ail Icon 1715963">
            <a:extLst>
              <a:ext uri="{FF2B5EF4-FFF2-40B4-BE49-F238E27FC236}">
                <a16:creationId xmlns:a16="http://schemas.microsoft.com/office/drawing/2014/main" id="{63B14377-4867-480D-9812-A45CC5B6D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190" y="965481"/>
            <a:ext cx="1077597" cy="1077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eniority Icon 2172498">
            <a:extLst>
              <a:ext uri="{FF2B5EF4-FFF2-40B4-BE49-F238E27FC236}">
                <a16:creationId xmlns:a16="http://schemas.microsoft.com/office/drawing/2014/main" id="{4C39D8A5-ED35-4364-BFCF-2DBCD0CC94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4506" y="965480"/>
            <a:ext cx="1077597" cy="1077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Easy free icon">
            <a:extLst>
              <a:ext uri="{FF2B5EF4-FFF2-40B4-BE49-F238E27FC236}">
                <a16:creationId xmlns:a16="http://schemas.microsoft.com/office/drawing/2014/main" id="{D0B564DA-A77E-4BF9-8103-9C8B5D6D8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190" y="3990928"/>
            <a:ext cx="1077597" cy="1077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Trash free icon">
            <a:extLst>
              <a:ext uri="{FF2B5EF4-FFF2-40B4-BE49-F238E27FC236}">
                <a16:creationId xmlns:a16="http://schemas.microsoft.com/office/drawing/2014/main" id="{6F5A7D01-143D-4D02-B287-87170CF16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269" y="3817662"/>
            <a:ext cx="1077597" cy="1077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A04B315-0F73-4EF5-B9E5-5C741E7AE6A5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b="18483"/>
          <a:stretch/>
        </p:blipFill>
        <p:spPr>
          <a:xfrm>
            <a:off x="1270931" y="4007864"/>
            <a:ext cx="1217265" cy="992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48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3;p2">
            <a:extLst>
              <a:ext uri="{FF2B5EF4-FFF2-40B4-BE49-F238E27FC236}">
                <a16:creationId xmlns:a16="http://schemas.microsoft.com/office/drawing/2014/main" id="{6F159105-E079-4701-8796-763F63409F8A}"/>
              </a:ext>
            </a:extLst>
          </p:cNvPr>
          <p:cNvSpPr/>
          <p:nvPr/>
        </p:nvSpPr>
        <p:spPr>
          <a:xfrm>
            <a:off x="179512" y="6417936"/>
            <a:ext cx="242887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PROFESSIONALISM</a:t>
            </a:r>
            <a:endParaRPr dirty="0"/>
          </a:p>
        </p:txBody>
      </p:sp>
      <p:sp>
        <p:nvSpPr>
          <p:cNvPr id="5" name="Google Shape;104;p2">
            <a:extLst>
              <a:ext uri="{FF2B5EF4-FFF2-40B4-BE49-F238E27FC236}">
                <a16:creationId xmlns:a16="http://schemas.microsoft.com/office/drawing/2014/main" id="{2C0F4D74-6934-4B80-B63C-B2009020D198}"/>
              </a:ext>
            </a:extLst>
          </p:cNvPr>
          <p:cNvSpPr/>
          <p:nvPr/>
        </p:nvSpPr>
        <p:spPr>
          <a:xfrm>
            <a:off x="3904964" y="6417936"/>
            <a:ext cx="1531188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INCLUSION</a:t>
            </a:r>
            <a:endParaRPr dirty="0"/>
          </a:p>
        </p:txBody>
      </p:sp>
      <p:sp>
        <p:nvSpPr>
          <p:cNvPr id="6" name="Google Shape;105;p2">
            <a:extLst>
              <a:ext uri="{FF2B5EF4-FFF2-40B4-BE49-F238E27FC236}">
                <a16:creationId xmlns:a16="http://schemas.microsoft.com/office/drawing/2014/main" id="{6B4D14A5-6776-4370-8357-620CDA227693}"/>
              </a:ext>
            </a:extLst>
          </p:cNvPr>
          <p:cNvSpPr/>
          <p:nvPr/>
        </p:nvSpPr>
        <p:spPr>
          <a:xfrm>
            <a:off x="6939928" y="6417936"/>
            <a:ext cx="163378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PEDAGOGY</a:t>
            </a:r>
            <a:endParaRPr dirty="0"/>
          </a:p>
        </p:txBody>
      </p:sp>
      <p:sp>
        <p:nvSpPr>
          <p:cNvPr id="7" name="Google Shape;106;p2">
            <a:extLst>
              <a:ext uri="{FF2B5EF4-FFF2-40B4-BE49-F238E27FC236}">
                <a16:creationId xmlns:a16="http://schemas.microsoft.com/office/drawing/2014/main" id="{71B25B0D-E13E-4E66-A021-A7C3ABB99E6E}"/>
              </a:ext>
            </a:extLst>
          </p:cNvPr>
          <p:cNvSpPr/>
          <p:nvPr/>
        </p:nvSpPr>
        <p:spPr>
          <a:xfrm>
            <a:off x="9887654" y="6417936"/>
            <a:ext cx="178927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CURRICULUM</a:t>
            </a:r>
            <a:endParaRPr dirty="0"/>
          </a:p>
        </p:txBody>
      </p:sp>
      <p:sp>
        <p:nvSpPr>
          <p:cNvPr id="8" name="Google Shape;102;p2">
            <a:extLst>
              <a:ext uri="{FF2B5EF4-FFF2-40B4-BE49-F238E27FC236}">
                <a16:creationId xmlns:a16="http://schemas.microsoft.com/office/drawing/2014/main" id="{81D37021-2813-4B15-9CE0-25F72C520ED8}"/>
              </a:ext>
            </a:extLst>
          </p:cNvPr>
          <p:cNvSpPr/>
          <p:nvPr/>
        </p:nvSpPr>
        <p:spPr>
          <a:xfrm rot="10800000" flipH="1">
            <a:off x="0" y="6361490"/>
            <a:ext cx="12192000" cy="45719"/>
          </a:xfrm>
          <a:prstGeom prst="rect">
            <a:avLst/>
          </a:prstGeom>
          <a:solidFill>
            <a:srgbClr val="2D3157">
              <a:alpha val="8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E7036042-A01E-405B-A431-8F59B1DAAC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50790"/>
            <a:ext cx="1380458" cy="8731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33114E1-8A51-4E98-BE9F-9BAB2CB9CA57}"/>
              </a:ext>
            </a:extLst>
          </p:cNvPr>
          <p:cNvSpPr txBox="1">
            <a:spLocks/>
          </p:cNvSpPr>
          <p:nvPr/>
        </p:nvSpPr>
        <p:spPr>
          <a:xfrm>
            <a:off x="1828727" y="512222"/>
            <a:ext cx="10149913" cy="710600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Landscape: what is the local picture?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995486-86F6-4FC5-8F6F-C1129D3A5F9D}"/>
              </a:ext>
            </a:extLst>
          </p:cNvPr>
          <p:cNvSpPr txBox="1"/>
          <p:nvPr/>
        </p:nvSpPr>
        <p:spPr>
          <a:xfrm>
            <a:off x="3461079" y="1446104"/>
            <a:ext cx="5269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Historical trend of high prior attaining students (HPA)</a:t>
            </a:r>
            <a:endParaRPr lang="en-GB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3C25DD1B-8706-49F5-8580-B48C90E4AB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110303"/>
              </p:ext>
            </p:extLst>
          </p:nvPr>
        </p:nvGraphicFramePr>
        <p:xfrm>
          <a:off x="640479" y="2041120"/>
          <a:ext cx="10911042" cy="43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4" imgW="5944960" imgH="1282677" progId="Word.Document.12">
                  <p:embed/>
                </p:oleObj>
              </mc:Choice>
              <mc:Fallback>
                <p:oleObj name="Document" r:id="rId4" imgW="5944960" imgH="1282677" progId="Word.Documen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3C25DD1B-8706-49F5-8580-B48C90E4AB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0479" y="2041120"/>
                        <a:ext cx="10911042" cy="4304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2132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EDA423C-7FC3-634A-A33E-39054EBBD850}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0" dirty="0">
                <a:effectLst/>
              </a:rPr>
              <a:t> 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C578D4E4-CBA9-C54D-B5CA-E582CDEF1694}"/>
              </a:ext>
            </a:extLst>
          </p:cNvPr>
          <p:cNvSpPr txBox="1">
            <a:spLocks/>
          </p:cNvSpPr>
          <p:nvPr/>
        </p:nvSpPr>
        <p:spPr>
          <a:xfrm>
            <a:off x="1828727" y="512222"/>
            <a:ext cx="10149913" cy="745688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LPS Book: standards &amp; expectations</a:t>
            </a:r>
          </a:p>
        </p:txBody>
      </p:sp>
      <p:sp>
        <p:nvSpPr>
          <p:cNvPr id="25" name="Google Shape;103;p2">
            <a:extLst>
              <a:ext uri="{FF2B5EF4-FFF2-40B4-BE49-F238E27FC236}">
                <a16:creationId xmlns:a16="http://schemas.microsoft.com/office/drawing/2014/main" id="{D09A927A-3039-864C-8A56-38333BDAED9D}"/>
              </a:ext>
            </a:extLst>
          </p:cNvPr>
          <p:cNvSpPr/>
          <p:nvPr/>
        </p:nvSpPr>
        <p:spPr>
          <a:xfrm>
            <a:off x="179512" y="6417936"/>
            <a:ext cx="242887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PROFESSIONALISM</a:t>
            </a:r>
            <a:endParaRPr dirty="0"/>
          </a:p>
        </p:txBody>
      </p:sp>
      <p:sp>
        <p:nvSpPr>
          <p:cNvPr id="26" name="Google Shape;104;p2">
            <a:extLst>
              <a:ext uri="{FF2B5EF4-FFF2-40B4-BE49-F238E27FC236}">
                <a16:creationId xmlns:a16="http://schemas.microsoft.com/office/drawing/2014/main" id="{7A3412BC-96E5-9F44-A044-99BFC2F0338D}"/>
              </a:ext>
            </a:extLst>
          </p:cNvPr>
          <p:cNvSpPr/>
          <p:nvPr/>
        </p:nvSpPr>
        <p:spPr>
          <a:xfrm>
            <a:off x="3904964" y="6417936"/>
            <a:ext cx="1531188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INCLUSION</a:t>
            </a:r>
            <a:endParaRPr dirty="0"/>
          </a:p>
        </p:txBody>
      </p:sp>
      <p:sp>
        <p:nvSpPr>
          <p:cNvPr id="27" name="Google Shape;105;p2">
            <a:extLst>
              <a:ext uri="{FF2B5EF4-FFF2-40B4-BE49-F238E27FC236}">
                <a16:creationId xmlns:a16="http://schemas.microsoft.com/office/drawing/2014/main" id="{E781295D-E8C9-A04F-B64B-BE3F24888BAF}"/>
              </a:ext>
            </a:extLst>
          </p:cNvPr>
          <p:cNvSpPr/>
          <p:nvPr/>
        </p:nvSpPr>
        <p:spPr>
          <a:xfrm>
            <a:off x="6939928" y="6417936"/>
            <a:ext cx="163378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PEDAGOGY</a:t>
            </a:r>
            <a:endParaRPr dirty="0"/>
          </a:p>
        </p:txBody>
      </p:sp>
      <p:sp>
        <p:nvSpPr>
          <p:cNvPr id="28" name="Google Shape;106;p2">
            <a:extLst>
              <a:ext uri="{FF2B5EF4-FFF2-40B4-BE49-F238E27FC236}">
                <a16:creationId xmlns:a16="http://schemas.microsoft.com/office/drawing/2014/main" id="{3CBD8AC3-441C-5A45-A635-553140FD0B05}"/>
              </a:ext>
            </a:extLst>
          </p:cNvPr>
          <p:cNvSpPr/>
          <p:nvPr/>
        </p:nvSpPr>
        <p:spPr>
          <a:xfrm>
            <a:off x="9887654" y="6417936"/>
            <a:ext cx="178927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CURRICULUM</a:t>
            </a:r>
            <a:endParaRPr dirty="0"/>
          </a:p>
        </p:txBody>
      </p:sp>
      <p:sp>
        <p:nvSpPr>
          <p:cNvPr id="29" name="Google Shape;102;p2">
            <a:extLst>
              <a:ext uri="{FF2B5EF4-FFF2-40B4-BE49-F238E27FC236}">
                <a16:creationId xmlns:a16="http://schemas.microsoft.com/office/drawing/2014/main" id="{5828658C-863B-154E-921E-280B3F1942C7}"/>
              </a:ext>
            </a:extLst>
          </p:cNvPr>
          <p:cNvSpPr/>
          <p:nvPr/>
        </p:nvSpPr>
        <p:spPr>
          <a:xfrm rot="10800000" flipH="1">
            <a:off x="0" y="6361490"/>
            <a:ext cx="12192000" cy="45719"/>
          </a:xfrm>
          <a:prstGeom prst="rect">
            <a:avLst/>
          </a:prstGeom>
          <a:solidFill>
            <a:srgbClr val="2D3157">
              <a:alpha val="8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" name="Picture 29" descr="Logo, company name&#10;&#10;Description automatically generated">
            <a:extLst>
              <a:ext uri="{FF2B5EF4-FFF2-40B4-BE49-F238E27FC236}">
                <a16:creationId xmlns:a16="http://schemas.microsoft.com/office/drawing/2014/main" id="{5AB5AE10-49AC-AD4D-BF2F-046EE1F64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50790"/>
            <a:ext cx="1380458" cy="8731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CA24720-1D4C-1C40-BAC8-7F7CB5ABCB8A}"/>
              </a:ext>
            </a:extLst>
          </p:cNvPr>
          <p:cNvSpPr txBox="1"/>
          <p:nvPr/>
        </p:nvSpPr>
        <p:spPr>
          <a:xfrm>
            <a:off x="18823" y="1406621"/>
            <a:ext cx="75078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How much progress have we made in these areas?</a:t>
            </a:r>
          </a:p>
          <a:p>
            <a:pPr algn="ctr"/>
            <a:r>
              <a:rPr lang="en-US" sz="2400" dirty="0"/>
              <a:t>Which is the priority in each faculty?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7B6A79-199B-D143-BFFA-00F86A3C8E1D}"/>
              </a:ext>
            </a:extLst>
          </p:cNvPr>
          <p:cNvSpPr txBox="1"/>
          <p:nvPr/>
        </p:nvSpPr>
        <p:spPr>
          <a:xfrm>
            <a:off x="367993" y="5185317"/>
            <a:ext cx="2362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Volume &amp; quality of work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4376C0-E40A-FE42-9C83-3CBF00492084}"/>
              </a:ext>
            </a:extLst>
          </p:cNvPr>
          <p:cNvSpPr txBox="1"/>
          <p:nvPr/>
        </p:nvSpPr>
        <p:spPr>
          <a:xfrm>
            <a:off x="3140386" y="5185317"/>
            <a:ext cx="2362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Visible evidence of HPA challenge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26BF8A-5450-7B47-87DF-9316D8240277}"/>
              </a:ext>
            </a:extLst>
          </p:cNvPr>
          <p:cNvSpPr txBox="1"/>
          <p:nvPr/>
        </p:nvSpPr>
        <p:spPr>
          <a:xfrm>
            <a:off x="5924544" y="5185317"/>
            <a:ext cx="2362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Visible evidence of SEND support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C49C63-D631-814B-AEF7-83A588818C44}"/>
              </a:ext>
            </a:extLst>
          </p:cNvPr>
          <p:cNvSpPr txBox="1"/>
          <p:nvPr/>
        </p:nvSpPr>
        <p:spPr>
          <a:xfrm>
            <a:off x="8822998" y="5185317"/>
            <a:ext cx="3001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Frequent green pen responses to misconceptions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45C6FB1C-633D-7D42-A91C-EA5150BE8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60" y="2789458"/>
            <a:ext cx="2198120" cy="219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Sentence Starters | Worksheet | Education.com | Teaching writing, Sentence  starters, Writing lessons">
            <a:extLst>
              <a:ext uri="{FF2B5EF4-FFF2-40B4-BE49-F238E27FC236}">
                <a16:creationId xmlns:a16="http://schemas.microsoft.com/office/drawing/2014/main" id="{2D37346D-4F83-874E-85ED-C392EE564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598185"/>
            <a:ext cx="1890044" cy="238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Editing is the key to great writing - The Whin">
            <a:extLst>
              <a:ext uri="{FF2B5EF4-FFF2-40B4-BE49-F238E27FC236}">
                <a16:creationId xmlns:a16="http://schemas.microsoft.com/office/drawing/2014/main" id="{634BCB57-5DB4-654B-834E-5D53AC1CE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3709" y="2946409"/>
            <a:ext cx="3481218" cy="1955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1BDD66F6-ADD8-CE4A-8907-77000672C0F6}"/>
              </a:ext>
            </a:extLst>
          </p:cNvPr>
          <p:cNvGrpSpPr/>
          <p:nvPr/>
        </p:nvGrpSpPr>
        <p:grpSpPr>
          <a:xfrm>
            <a:off x="3122837" y="2646147"/>
            <a:ext cx="2284677" cy="2284677"/>
            <a:chOff x="3122837" y="2646147"/>
            <a:chExt cx="2284677" cy="2284677"/>
          </a:xfrm>
        </p:grpSpPr>
        <p:pic>
          <p:nvPicPr>
            <p:cNvPr id="4108" name="Picture 12">
              <a:extLst>
                <a:ext uri="{FF2B5EF4-FFF2-40B4-BE49-F238E27FC236}">
                  <a16:creationId xmlns:a16="http://schemas.microsoft.com/office/drawing/2014/main" id="{BC247817-408B-B546-9DFE-6381A7FE91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2837" y="2646147"/>
              <a:ext cx="2284677" cy="22846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BE7EEDF-2860-5143-BD3D-D580E24ECE7A}"/>
                </a:ext>
              </a:extLst>
            </p:cNvPr>
            <p:cNvSpPr txBox="1"/>
            <p:nvPr/>
          </p:nvSpPr>
          <p:spPr>
            <a:xfrm>
              <a:off x="3993255" y="4189046"/>
              <a:ext cx="14142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Are HPA books visibly different to MPA books?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2D676C8-F709-0F4D-98FD-3D50AD2A8DC4}"/>
              </a:ext>
            </a:extLst>
          </p:cNvPr>
          <p:cNvGrpSpPr/>
          <p:nvPr/>
        </p:nvGrpSpPr>
        <p:grpSpPr>
          <a:xfrm>
            <a:off x="9336000" y="487062"/>
            <a:ext cx="2520748" cy="2760559"/>
            <a:chOff x="9336000" y="487062"/>
            <a:chExt cx="2520748" cy="2760559"/>
          </a:xfrm>
        </p:grpSpPr>
        <p:pic>
          <p:nvPicPr>
            <p:cNvPr id="31" name="Picture 14" descr="A chemical engineer and the invention of the Post-it Note (Day 170) – IChemE">
              <a:extLst>
                <a:ext uri="{FF2B5EF4-FFF2-40B4-BE49-F238E27FC236}">
                  <a16:creationId xmlns:a16="http://schemas.microsoft.com/office/drawing/2014/main" id="{97F973C1-E41A-A54E-A8C8-5BA32BC25EB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98" t="6350" r="9968" b="5883"/>
            <a:stretch/>
          </p:blipFill>
          <p:spPr bwMode="auto">
            <a:xfrm rot="19900793">
              <a:off x="9336000" y="487062"/>
              <a:ext cx="2369466" cy="27605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E44F424-0128-1247-BA8E-6AB2092A9CBC}"/>
                </a:ext>
              </a:extLst>
            </p:cNvPr>
            <p:cNvSpPr txBox="1"/>
            <p:nvPr/>
          </p:nvSpPr>
          <p:spPr>
            <a:xfrm>
              <a:off x="9346310" y="1183572"/>
              <a:ext cx="2510438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Rank the priorities for the faculty </a:t>
              </a:r>
              <a:r>
                <a:rPr lang="en-US" b="1" dirty="0" err="1">
                  <a:solidFill>
                    <a:srgbClr val="FF0000"/>
                  </a:solidFill>
                </a:rPr>
                <a:t>e.g</a:t>
              </a:r>
              <a:r>
                <a:rPr lang="en-US" b="1" dirty="0">
                  <a:solidFill>
                    <a:srgbClr val="FF0000"/>
                  </a:solidFill>
                </a:rPr>
                <a:t>: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b="1" dirty="0">
                  <a:solidFill>
                    <a:srgbClr val="FF0000"/>
                  </a:solidFill>
                </a:rPr>
                <a:t>1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b="1" dirty="0">
                  <a:solidFill>
                    <a:srgbClr val="FF0000"/>
                  </a:solidFill>
                </a:rPr>
                <a:t>4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b="1" dirty="0">
                  <a:solidFill>
                    <a:srgbClr val="FF0000"/>
                  </a:solidFill>
                </a:rPr>
                <a:t>3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b="1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32" name="Star: 5 Points 31">
            <a:extLst>
              <a:ext uri="{FF2B5EF4-FFF2-40B4-BE49-F238E27FC236}">
                <a16:creationId xmlns:a16="http://schemas.microsoft.com/office/drawing/2014/main" id="{26A7F5A2-5E80-428D-8A90-6CD5BFA80063}"/>
              </a:ext>
            </a:extLst>
          </p:cNvPr>
          <p:cNvSpPr/>
          <p:nvPr/>
        </p:nvSpPr>
        <p:spPr>
          <a:xfrm>
            <a:off x="7575858" y="1392935"/>
            <a:ext cx="393403" cy="315662"/>
          </a:xfrm>
          <a:prstGeom prst="star5">
            <a:avLst/>
          </a:prstGeom>
          <a:solidFill>
            <a:srgbClr val="F9CB0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Star: 5 Points 32">
            <a:extLst>
              <a:ext uri="{FF2B5EF4-FFF2-40B4-BE49-F238E27FC236}">
                <a16:creationId xmlns:a16="http://schemas.microsoft.com/office/drawing/2014/main" id="{1FB2FCF7-BEEA-49ED-83E5-2F77B2BBD54D}"/>
              </a:ext>
            </a:extLst>
          </p:cNvPr>
          <p:cNvSpPr/>
          <p:nvPr/>
        </p:nvSpPr>
        <p:spPr>
          <a:xfrm>
            <a:off x="7575858" y="1899499"/>
            <a:ext cx="393403" cy="315662"/>
          </a:xfrm>
          <a:prstGeom prst="star5">
            <a:avLst/>
          </a:prstGeom>
          <a:solidFill>
            <a:srgbClr val="00B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9C490D-93C4-44D3-9FB9-04580FA1BC00}"/>
              </a:ext>
            </a:extLst>
          </p:cNvPr>
          <p:cNvSpPr txBox="1"/>
          <p:nvPr/>
        </p:nvSpPr>
        <p:spPr>
          <a:xfrm>
            <a:off x="7953519" y="1381827"/>
            <a:ext cx="563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HPA</a:t>
            </a:r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CBC6AD4-CF60-4F2F-83DE-BC3CA11C0E39}"/>
              </a:ext>
            </a:extLst>
          </p:cNvPr>
          <p:cNvSpPr txBox="1"/>
          <p:nvPr/>
        </p:nvSpPr>
        <p:spPr>
          <a:xfrm>
            <a:off x="7960683" y="1910126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SEND</a:t>
            </a:r>
            <a:endParaRPr lang="en-GB" dirty="0"/>
          </a:p>
        </p:txBody>
      </p:sp>
      <p:pic>
        <p:nvPicPr>
          <p:cNvPr id="2050" name="Picture 2" descr="File:Eo circle pink number-4.svg - Wikimedia Commons">
            <a:extLst>
              <a:ext uri="{FF2B5EF4-FFF2-40B4-BE49-F238E27FC236}">
                <a16:creationId xmlns:a16="http://schemas.microsoft.com/office/drawing/2014/main" id="{42D9D43B-64A8-48D1-A29B-C77E448E2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1757" y="5202897"/>
            <a:ext cx="36933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Numbers free icon">
            <a:extLst>
              <a:ext uri="{FF2B5EF4-FFF2-40B4-BE49-F238E27FC236}">
                <a16:creationId xmlns:a16="http://schemas.microsoft.com/office/drawing/2014/main" id="{BA1CE278-E16C-4FED-8C91-844ECFE764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229" b="53815"/>
          <a:stretch/>
        </p:blipFill>
        <p:spPr bwMode="auto">
          <a:xfrm>
            <a:off x="251831" y="5156565"/>
            <a:ext cx="354904" cy="402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Numbers free icon">
            <a:extLst>
              <a:ext uri="{FF2B5EF4-FFF2-40B4-BE49-F238E27FC236}">
                <a16:creationId xmlns:a16="http://schemas.microsoft.com/office/drawing/2014/main" id="{D7B4396B-5A82-4BEC-99D6-534CBF378C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30" b="53815"/>
          <a:stretch/>
        </p:blipFill>
        <p:spPr bwMode="auto">
          <a:xfrm>
            <a:off x="2874067" y="5156565"/>
            <a:ext cx="354904" cy="402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Numbers free icon">
            <a:extLst>
              <a:ext uri="{FF2B5EF4-FFF2-40B4-BE49-F238E27FC236}">
                <a16:creationId xmlns:a16="http://schemas.microsoft.com/office/drawing/2014/main" id="{C1942651-AD4C-49C9-8C2C-F6AC0DDE15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97" t="53815" r="30232"/>
          <a:stretch/>
        </p:blipFill>
        <p:spPr bwMode="auto">
          <a:xfrm>
            <a:off x="5832283" y="5203859"/>
            <a:ext cx="354904" cy="402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393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/>
      <p:bldP spid="19" grpId="0"/>
      <p:bldP spid="20" grpId="0"/>
      <p:bldP spid="32" grpId="0" animBg="1"/>
      <p:bldP spid="33" grpId="0" animBg="1"/>
      <p:bldP spid="7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C8B0A4-6697-4DC8-A0A4-52AD77FEB4F8}"/>
              </a:ext>
            </a:extLst>
          </p:cNvPr>
          <p:cNvSpPr txBox="1">
            <a:spLocks/>
          </p:cNvSpPr>
          <p:nvPr/>
        </p:nvSpPr>
        <p:spPr>
          <a:xfrm>
            <a:off x="1828727" y="512222"/>
            <a:ext cx="10149913" cy="745688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LPS Book: faculty reflection</a:t>
            </a:r>
          </a:p>
        </p:txBody>
      </p:sp>
      <p:sp>
        <p:nvSpPr>
          <p:cNvPr id="5" name="Google Shape;103;p2">
            <a:extLst>
              <a:ext uri="{FF2B5EF4-FFF2-40B4-BE49-F238E27FC236}">
                <a16:creationId xmlns:a16="http://schemas.microsoft.com/office/drawing/2014/main" id="{E4F3CDCD-904A-4FEF-A06F-F5C53C48A23D}"/>
              </a:ext>
            </a:extLst>
          </p:cNvPr>
          <p:cNvSpPr/>
          <p:nvPr/>
        </p:nvSpPr>
        <p:spPr>
          <a:xfrm>
            <a:off x="179512" y="6417936"/>
            <a:ext cx="242887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PROFESSIONALISM</a:t>
            </a:r>
            <a:endParaRPr dirty="0"/>
          </a:p>
        </p:txBody>
      </p:sp>
      <p:sp>
        <p:nvSpPr>
          <p:cNvPr id="6" name="Google Shape;104;p2">
            <a:extLst>
              <a:ext uri="{FF2B5EF4-FFF2-40B4-BE49-F238E27FC236}">
                <a16:creationId xmlns:a16="http://schemas.microsoft.com/office/drawing/2014/main" id="{058D66BC-9819-43D9-B3BA-654EDE6D4056}"/>
              </a:ext>
            </a:extLst>
          </p:cNvPr>
          <p:cNvSpPr/>
          <p:nvPr/>
        </p:nvSpPr>
        <p:spPr>
          <a:xfrm>
            <a:off x="3904964" y="6417936"/>
            <a:ext cx="1531188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INCLUSION</a:t>
            </a:r>
            <a:endParaRPr dirty="0"/>
          </a:p>
        </p:txBody>
      </p:sp>
      <p:sp>
        <p:nvSpPr>
          <p:cNvPr id="7" name="Google Shape;105;p2">
            <a:extLst>
              <a:ext uri="{FF2B5EF4-FFF2-40B4-BE49-F238E27FC236}">
                <a16:creationId xmlns:a16="http://schemas.microsoft.com/office/drawing/2014/main" id="{363F3F1C-5241-413A-B1A0-789E7ED87896}"/>
              </a:ext>
            </a:extLst>
          </p:cNvPr>
          <p:cNvSpPr/>
          <p:nvPr/>
        </p:nvSpPr>
        <p:spPr>
          <a:xfrm>
            <a:off x="6939928" y="6417936"/>
            <a:ext cx="163378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PEDAGOGY</a:t>
            </a:r>
            <a:endParaRPr dirty="0"/>
          </a:p>
        </p:txBody>
      </p:sp>
      <p:sp>
        <p:nvSpPr>
          <p:cNvPr id="8" name="Google Shape;106;p2">
            <a:extLst>
              <a:ext uri="{FF2B5EF4-FFF2-40B4-BE49-F238E27FC236}">
                <a16:creationId xmlns:a16="http://schemas.microsoft.com/office/drawing/2014/main" id="{44ED6412-4FC5-4C69-9485-20E53EEF2E62}"/>
              </a:ext>
            </a:extLst>
          </p:cNvPr>
          <p:cNvSpPr/>
          <p:nvPr/>
        </p:nvSpPr>
        <p:spPr>
          <a:xfrm>
            <a:off x="9887654" y="6417936"/>
            <a:ext cx="178927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CURRICULUM</a:t>
            </a:r>
            <a:endParaRPr dirty="0"/>
          </a:p>
        </p:txBody>
      </p:sp>
      <p:sp>
        <p:nvSpPr>
          <p:cNvPr id="9" name="Google Shape;102;p2">
            <a:extLst>
              <a:ext uri="{FF2B5EF4-FFF2-40B4-BE49-F238E27FC236}">
                <a16:creationId xmlns:a16="http://schemas.microsoft.com/office/drawing/2014/main" id="{07ED868C-4AE8-45F9-BDA8-3A839D5910FC}"/>
              </a:ext>
            </a:extLst>
          </p:cNvPr>
          <p:cNvSpPr/>
          <p:nvPr/>
        </p:nvSpPr>
        <p:spPr>
          <a:xfrm rot="10800000" flipH="1">
            <a:off x="0" y="6361490"/>
            <a:ext cx="12192000" cy="45719"/>
          </a:xfrm>
          <a:prstGeom prst="rect">
            <a:avLst/>
          </a:prstGeom>
          <a:solidFill>
            <a:srgbClr val="2D3157">
              <a:alpha val="8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D3976427-9570-4C55-9F7A-22E037EDB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50790"/>
            <a:ext cx="1380458" cy="873140"/>
          </a:xfrm>
          <a:prstGeom prst="rect">
            <a:avLst/>
          </a:prstGeom>
        </p:spPr>
      </p:pic>
      <p:pic>
        <p:nvPicPr>
          <p:cNvPr id="11" name="Picture 2" descr="think Icon 4306448">
            <a:extLst>
              <a:ext uri="{FF2B5EF4-FFF2-40B4-BE49-F238E27FC236}">
                <a16:creationId xmlns:a16="http://schemas.microsoft.com/office/drawing/2014/main" id="{7F4BA491-30C9-41C6-B0FF-1E211AE31E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83" y="1407646"/>
            <a:ext cx="1344373" cy="1344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CF675E8-EF55-435D-BAEC-9DDA6BCF47D1}"/>
              </a:ext>
            </a:extLst>
          </p:cNvPr>
          <p:cNvSpPr txBox="1"/>
          <p:nvPr/>
        </p:nvSpPr>
        <p:spPr>
          <a:xfrm>
            <a:off x="1621081" y="1609830"/>
            <a:ext cx="48140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Which of the four priority areas might be my individual area for development?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AC0D79-D346-40F8-B495-C6CB87460F01}"/>
              </a:ext>
            </a:extLst>
          </p:cNvPr>
          <p:cNvSpPr txBox="1"/>
          <p:nvPr/>
        </p:nvSpPr>
        <p:spPr>
          <a:xfrm>
            <a:off x="1570431" y="3387215"/>
            <a:ext cx="46850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Discuss how you could support one another in these areas</a:t>
            </a:r>
          </a:p>
        </p:txBody>
      </p:sp>
      <p:pic>
        <p:nvPicPr>
          <p:cNvPr id="14" name="Picture 4" descr="collaborate Icon 953673">
            <a:extLst>
              <a:ext uri="{FF2B5EF4-FFF2-40B4-BE49-F238E27FC236}">
                <a16:creationId xmlns:a16="http://schemas.microsoft.com/office/drawing/2014/main" id="{672706B5-6D64-4D9A-9353-3B97D9CB5B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59" y="2997021"/>
            <a:ext cx="1395022" cy="139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BC44376-D7F8-47D0-A0CA-E3F9ECFC3D5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1002" b="8712"/>
          <a:stretch/>
        </p:blipFill>
        <p:spPr>
          <a:xfrm>
            <a:off x="6026876" y="2630766"/>
            <a:ext cx="6096528" cy="241029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E30CF35-171F-4108-B4D2-05F1E6F93941}"/>
              </a:ext>
            </a:extLst>
          </p:cNvPr>
          <p:cNvSpPr txBox="1"/>
          <p:nvPr/>
        </p:nvSpPr>
        <p:spPr>
          <a:xfrm>
            <a:off x="1570431" y="5052416"/>
            <a:ext cx="4456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HoF</a:t>
            </a:r>
            <a:r>
              <a:rPr lang="en-US" sz="2400" dirty="0"/>
              <a:t>/</a:t>
            </a:r>
            <a:r>
              <a:rPr lang="en-US" sz="2400" dirty="0" err="1"/>
              <a:t>HoD</a:t>
            </a:r>
            <a:r>
              <a:rPr lang="en-US" sz="2400" dirty="0"/>
              <a:t> take note of teachers’  areas for development </a:t>
            </a:r>
          </a:p>
        </p:txBody>
      </p:sp>
      <p:pic>
        <p:nvPicPr>
          <p:cNvPr id="17" name="Picture 6" descr="write Icon 960320">
            <a:extLst>
              <a:ext uri="{FF2B5EF4-FFF2-40B4-BE49-F238E27FC236}">
                <a16:creationId xmlns:a16="http://schemas.microsoft.com/office/drawing/2014/main" id="{36BD4B96-67F9-440A-8F21-8311761272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59" y="4743963"/>
            <a:ext cx="1395022" cy="139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09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E693687-D187-4DCF-BFC8-494C4B38E66D}"/>
              </a:ext>
            </a:extLst>
          </p:cNvPr>
          <p:cNvCxnSpPr>
            <a:cxnSpLocks/>
          </p:cNvCxnSpPr>
          <p:nvPr/>
        </p:nvCxnSpPr>
        <p:spPr>
          <a:xfrm>
            <a:off x="6210677" y="1367073"/>
            <a:ext cx="0" cy="47892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Google Shape;103;p2">
            <a:extLst>
              <a:ext uri="{FF2B5EF4-FFF2-40B4-BE49-F238E27FC236}">
                <a16:creationId xmlns:a16="http://schemas.microsoft.com/office/drawing/2014/main" id="{4F8AFFBC-6753-42D7-BE04-DA55C4352E67}"/>
              </a:ext>
            </a:extLst>
          </p:cNvPr>
          <p:cNvSpPr/>
          <p:nvPr/>
        </p:nvSpPr>
        <p:spPr>
          <a:xfrm>
            <a:off x="179512" y="6417936"/>
            <a:ext cx="242887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PROFESSIONALISM</a:t>
            </a:r>
            <a:endParaRPr dirty="0"/>
          </a:p>
        </p:txBody>
      </p:sp>
      <p:sp>
        <p:nvSpPr>
          <p:cNvPr id="15" name="Google Shape;104;p2">
            <a:extLst>
              <a:ext uri="{FF2B5EF4-FFF2-40B4-BE49-F238E27FC236}">
                <a16:creationId xmlns:a16="http://schemas.microsoft.com/office/drawing/2014/main" id="{4A79C933-C59F-4DB9-B3FA-88E2973C6759}"/>
              </a:ext>
            </a:extLst>
          </p:cNvPr>
          <p:cNvSpPr/>
          <p:nvPr/>
        </p:nvSpPr>
        <p:spPr>
          <a:xfrm>
            <a:off x="3904964" y="6417936"/>
            <a:ext cx="1531188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INCLUSION</a:t>
            </a:r>
            <a:endParaRPr dirty="0"/>
          </a:p>
        </p:txBody>
      </p:sp>
      <p:sp>
        <p:nvSpPr>
          <p:cNvPr id="16" name="Google Shape;105;p2">
            <a:extLst>
              <a:ext uri="{FF2B5EF4-FFF2-40B4-BE49-F238E27FC236}">
                <a16:creationId xmlns:a16="http://schemas.microsoft.com/office/drawing/2014/main" id="{506661AA-EDB4-4AB0-A568-9594F9C1D1A6}"/>
              </a:ext>
            </a:extLst>
          </p:cNvPr>
          <p:cNvSpPr/>
          <p:nvPr/>
        </p:nvSpPr>
        <p:spPr>
          <a:xfrm>
            <a:off x="6939928" y="6417936"/>
            <a:ext cx="163378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PEDAGOGY</a:t>
            </a:r>
            <a:endParaRPr dirty="0"/>
          </a:p>
        </p:txBody>
      </p:sp>
      <p:sp>
        <p:nvSpPr>
          <p:cNvPr id="17" name="Google Shape;106;p2">
            <a:extLst>
              <a:ext uri="{FF2B5EF4-FFF2-40B4-BE49-F238E27FC236}">
                <a16:creationId xmlns:a16="http://schemas.microsoft.com/office/drawing/2014/main" id="{9151C9A0-0686-44CB-B246-50B5F3619761}"/>
              </a:ext>
            </a:extLst>
          </p:cNvPr>
          <p:cNvSpPr/>
          <p:nvPr/>
        </p:nvSpPr>
        <p:spPr>
          <a:xfrm>
            <a:off x="9887654" y="6417936"/>
            <a:ext cx="178927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CURRICULUM</a:t>
            </a:r>
            <a:endParaRPr dirty="0"/>
          </a:p>
        </p:txBody>
      </p:sp>
      <p:sp>
        <p:nvSpPr>
          <p:cNvPr id="18" name="Google Shape;102;p2">
            <a:extLst>
              <a:ext uri="{FF2B5EF4-FFF2-40B4-BE49-F238E27FC236}">
                <a16:creationId xmlns:a16="http://schemas.microsoft.com/office/drawing/2014/main" id="{704F39EC-6D32-47F1-8075-25C7F74CA9CA}"/>
              </a:ext>
            </a:extLst>
          </p:cNvPr>
          <p:cNvSpPr/>
          <p:nvPr/>
        </p:nvSpPr>
        <p:spPr>
          <a:xfrm rot="10800000" flipH="1">
            <a:off x="0" y="6361490"/>
            <a:ext cx="12192000" cy="45719"/>
          </a:xfrm>
          <a:prstGeom prst="rect">
            <a:avLst/>
          </a:prstGeom>
          <a:solidFill>
            <a:srgbClr val="2D3157">
              <a:alpha val="8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" name="Picture 18" descr="Logo, company name&#10;&#10;Description automatically generated">
            <a:extLst>
              <a:ext uri="{FF2B5EF4-FFF2-40B4-BE49-F238E27FC236}">
                <a16:creationId xmlns:a16="http://schemas.microsoft.com/office/drawing/2014/main" id="{3927F2FA-1BF7-4261-902D-8B57B4C08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50790"/>
            <a:ext cx="1380458" cy="873140"/>
          </a:xfrm>
          <a:prstGeom prst="rect">
            <a:avLst/>
          </a:prstGeom>
        </p:spPr>
      </p:pic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8E2FBD1C-35B5-49B5-99A2-BCA15D19A360}"/>
              </a:ext>
            </a:extLst>
          </p:cNvPr>
          <p:cNvSpPr txBox="1">
            <a:spLocks/>
          </p:cNvSpPr>
          <p:nvPr/>
        </p:nvSpPr>
        <p:spPr>
          <a:xfrm>
            <a:off x="1828727" y="512222"/>
            <a:ext cx="10149913" cy="710600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QET &amp; The LPS Book: </a:t>
            </a:r>
            <a:r>
              <a:rPr lang="en-US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Takeaway actions</a:t>
            </a:r>
            <a:endParaRPr lang="en-US" u="sng" dirty="0"/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D240CB-7A5B-4812-9E9B-ADE18DA9E677}"/>
              </a:ext>
            </a:extLst>
          </p:cNvPr>
          <p:cNvSpPr txBox="1"/>
          <p:nvPr/>
        </p:nvSpPr>
        <p:spPr>
          <a:xfrm>
            <a:off x="488719" y="2385178"/>
            <a:ext cx="88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Reflect </a:t>
            </a:r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4CA4C49-1D17-4CC6-A166-C1C14D32D816}"/>
              </a:ext>
            </a:extLst>
          </p:cNvPr>
          <p:cNvSpPr txBox="1"/>
          <p:nvPr/>
        </p:nvSpPr>
        <p:spPr>
          <a:xfrm>
            <a:off x="6425946" y="2385178"/>
            <a:ext cx="121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F89F08-C4AD-4C94-BACE-6E08373E03AE}"/>
              </a:ext>
            </a:extLst>
          </p:cNvPr>
          <p:cNvSpPr/>
          <p:nvPr/>
        </p:nvSpPr>
        <p:spPr>
          <a:xfrm>
            <a:off x="488718" y="2983960"/>
            <a:ext cx="5607279" cy="3043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2060"/>
                </a:solidFill>
              </a:rPr>
              <a:t>CPD</a:t>
            </a:r>
            <a:r>
              <a:rPr lang="en-US" sz="2800" dirty="0"/>
              <a:t>: To what extent am I responsive, unresponsive or blindly offering care?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2060"/>
                </a:solidFill>
              </a:rPr>
              <a:t>ELT</a:t>
            </a:r>
            <a:r>
              <a:rPr lang="en-US" sz="2800" dirty="0"/>
              <a:t>: To what extent am I a responsive leader?</a:t>
            </a:r>
          </a:p>
        </p:txBody>
      </p:sp>
      <p:pic>
        <p:nvPicPr>
          <p:cNvPr id="4098" name="Picture 2" descr="Reflect Icon 27835">
            <a:extLst>
              <a:ext uri="{FF2B5EF4-FFF2-40B4-BE49-F238E27FC236}">
                <a16:creationId xmlns:a16="http://schemas.microsoft.com/office/drawing/2014/main" id="{252B5969-8E8F-48B1-A5C8-E1DE46284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19" y="1498323"/>
            <a:ext cx="922047" cy="92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plementation Icon 1765030">
            <a:extLst>
              <a:ext uri="{FF2B5EF4-FFF2-40B4-BE49-F238E27FC236}">
                <a16:creationId xmlns:a16="http://schemas.microsoft.com/office/drawing/2014/main" id="{A66DE6B3-6CA9-4921-AA65-47BB3997A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659" y="1498323"/>
            <a:ext cx="1074556" cy="1074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4FDE3E67-2334-4EE0-A11E-75CD77DA91E5}"/>
              </a:ext>
            </a:extLst>
          </p:cNvPr>
          <p:cNvSpPr txBox="1"/>
          <p:nvPr/>
        </p:nvSpPr>
        <p:spPr>
          <a:xfrm>
            <a:off x="7113186" y="3105834"/>
            <a:ext cx="3301823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QET Learning Walk follow up</a:t>
            </a:r>
            <a:r>
              <a:rPr lang="en-US" sz="2400" dirty="0"/>
              <a:t>: 19/04 – 06/05</a:t>
            </a:r>
            <a:endParaRPr lang="en-GB" sz="2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B63623-0409-463D-B57F-40227E1DE369}"/>
              </a:ext>
            </a:extLst>
          </p:cNvPr>
          <p:cNvSpPr txBox="1"/>
          <p:nvPr/>
        </p:nvSpPr>
        <p:spPr>
          <a:xfrm>
            <a:off x="7113186" y="4733662"/>
            <a:ext cx="3301823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QET Work Scrutiny follow up</a:t>
            </a:r>
            <a:r>
              <a:rPr lang="en-US" sz="2400" dirty="0"/>
              <a:t>: 13/06 – 04/07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6641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571</Words>
  <Application>Microsoft Office PowerPoint</Application>
  <PresentationFormat>Widescreen</PresentationFormat>
  <Paragraphs>99</Paragraphs>
  <Slides>9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Lato</vt:lpstr>
      <vt:lpstr>Times New Roman</vt:lpstr>
      <vt:lpstr>Office Theme</vt:lpstr>
      <vt:lpstr>Document</vt:lpstr>
      <vt:lpstr>PowerPoint Presentation</vt:lpstr>
      <vt:lpstr>PowerPoint Presentation</vt:lpstr>
      <vt:lpstr>Why Now?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Afolabi Joseph</dc:creator>
  <cp:lastModifiedBy>Afolabi Joseph</cp:lastModifiedBy>
  <cp:revision>18</cp:revision>
  <dcterms:created xsi:type="dcterms:W3CDTF">2022-03-18T14:32:58Z</dcterms:created>
  <dcterms:modified xsi:type="dcterms:W3CDTF">2022-11-08T12:29:29Z</dcterms:modified>
</cp:coreProperties>
</file>