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5" r:id="rId2"/>
    <p:sldId id="407" r:id="rId3"/>
    <p:sldId id="408" r:id="rId4"/>
    <p:sldId id="403" r:id="rId5"/>
    <p:sldId id="271" r:id="rId6"/>
    <p:sldId id="410" r:id="rId7"/>
    <p:sldId id="411" r:id="rId8"/>
    <p:sldId id="421" r:id="rId9"/>
    <p:sldId id="413" r:id="rId10"/>
    <p:sldId id="414" r:id="rId11"/>
    <p:sldId id="415" r:id="rId12"/>
    <p:sldId id="416" r:id="rId13"/>
    <p:sldId id="417" r:id="rId14"/>
    <p:sldId id="419" r:id="rId15"/>
    <p:sldId id="418" r:id="rId16"/>
    <p:sldId id="422" r:id="rId17"/>
    <p:sldId id="260" r:id="rId18"/>
    <p:sldId id="3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99CD1-E821-457E-8ED3-545957F59B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2726A38F-6713-4217-812A-4F1A748BA3D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National &amp; Local Picture</a:t>
          </a:r>
        </a:p>
      </dgm:t>
    </dgm:pt>
    <dgm:pt modelId="{8EB71261-8FA0-4BF2-A71B-339E7E44A96E}" type="parTrans" cxnId="{8AE2C937-68E7-474C-BCE3-EEA611BB91DA}">
      <dgm:prSet/>
      <dgm:spPr/>
      <dgm:t>
        <a:bodyPr/>
        <a:lstStyle/>
        <a:p>
          <a:endParaRPr lang="en-GB"/>
        </a:p>
      </dgm:t>
    </dgm:pt>
    <dgm:pt modelId="{379A63C3-5D72-47F9-B312-F085127B778D}" type="sibTrans" cxnId="{8AE2C937-68E7-474C-BCE3-EEA611BB91DA}">
      <dgm:prSet/>
      <dgm:spPr/>
      <dgm:t>
        <a:bodyPr/>
        <a:lstStyle/>
        <a:p>
          <a:endParaRPr lang="en-GB"/>
        </a:p>
      </dgm:t>
    </dgm:pt>
    <dgm:pt modelId="{39A431AC-353D-4C29-943E-288C0B0692D0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Pedagogy &amp; Strategies</a:t>
          </a:r>
        </a:p>
      </dgm:t>
    </dgm:pt>
    <dgm:pt modelId="{4427B6DA-1930-4D8E-8067-AA925FF74B64}" type="parTrans" cxnId="{78260805-3F7D-4E13-966C-90BC440209E4}">
      <dgm:prSet/>
      <dgm:spPr/>
      <dgm:t>
        <a:bodyPr/>
        <a:lstStyle/>
        <a:p>
          <a:endParaRPr lang="en-GB"/>
        </a:p>
      </dgm:t>
    </dgm:pt>
    <dgm:pt modelId="{1D1A8801-096E-48E0-B44B-53EFB187E036}" type="sibTrans" cxnId="{78260805-3F7D-4E13-966C-90BC440209E4}">
      <dgm:prSet/>
      <dgm:spPr/>
      <dgm:t>
        <a:bodyPr/>
        <a:lstStyle/>
        <a:p>
          <a:endParaRPr lang="en-GB"/>
        </a:p>
      </dgm:t>
    </dgm:pt>
    <dgm:pt modelId="{D66C1E5B-DF96-4826-BD7E-CB9584EF1DB2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Implementation</a:t>
          </a:r>
          <a:endParaRPr lang="en-GB" dirty="0"/>
        </a:p>
      </dgm:t>
    </dgm:pt>
    <dgm:pt modelId="{05C9D1A5-72C0-4DDA-8C53-77C54D90C8AE}" type="parTrans" cxnId="{0A2A3948-467E-4559-B7F2-8B31AEAE41F4}">
      <dgm:prSet/>
      <dgm:spPr/>
      <dgm:t>
        <a:bodyPr/>
        <a:lstStyle/>
        <a:p>
          <a:endParaRPr lang="en-GB"/>
        </a:p>
      </dgm:t>
    </dgm:pt>
    <dgm:pt modelId="{900CFD97-F242-423B-8A29-E009894E6EAB}" type="sibTrans" cxnId="{0A2A3948-467E-4559-B7F2-8B31AEAE41F4}">
      <dgm:prSet/>
      <dgm:spPr/>
      <dgm:t>
        <a:bodyPr/>
        <a:lstStyle/>
        <a:p>
          <a:endParaRPr lang="en-GB"/>
        </a:p>
      </dgm:t>
    </dgm:pt>
    <dgm:pt modelId="{3B0B6834-9A15-4432-8658-A7FAF385EB70}" type="pres">
      <dgm:prSet presAssocID="{4DD99CD1-E821-457E-8ED3-545957F59B72}" presName="Name0" presStyleCnt="0">
        <dgm:presLayoutVars>
          <dgm:chMax val="7"/>
          <dgm:chPref val="7"/>
          <dgm:dir/>
        </dgm:presLayoutVars>
      </dgm:prSet>
      <dgm:spPr/>
    </dgm:pt>
    <dgm:pt modelId="{33DFFB5C-7F80-42C4-81E2-53AB669831EA}" type="pres">
      <dgm:prSet presAssocID="{4DD99CD1-E821-457E-8ED3-545957F59B72}" presName="Name1" presStyleCnt="0"/>
      <dgm:spPr/>
    </dgm:pt>
    <dgm:pt modelId="{61261F67-DFC5-4901-9605-4B2CCC416415}" type="pres">
      <dgm:prSet presAssocID="{4DD99CD1-E821-457E-8ED3-545957F59B72}" presName="cycle" presStyleCnt="0"/>
      <dgm:spPr/>
    </dgm:pt>
    <dgm:pt modelId="{F35567E6-79A9-4A3A-881F-26FEBF10AB43}" type="pres">
      <dgm:prSet presAssocID="{4DD99CD1-E821-457E-8ED3-545957F59B72}" presName="srcNode" presStyleLbl="node1" presStyleIdx="0" presStyleCnt="3"/>
      <dgm:spPr/>
    </dgm:pt>
    <dgm:pt modelId="{AE022B87-B7A9-427E-8141-5F7D6A864367}" type="pres">
      <dgm:prSet presAssocID="{4DD99CD1-E821-457E-8ED3-545957F59B72}" presName="conn" presStyleLbl="parChTrans1D2" presStyleIdx="0" presStyleCnt="1"/>
      <dgm:spPr/>
    </dgm:pt>
    <dgm:pt modelId="{F3C4990E-84DD-49ED-9DDB-9DAAFD70D521}" type="pres">
      <dgm:prSet presAssocID="{4DD99CD1-E821-457E-8ED3-545957F59B72}" presName="extraNode" presStyleLbl="node1" presStyleIdx="0" presStyleCnt="3"/>
      <dgm:spPr/>
    </dgm:pt>
    <dgm:pt modelId="{739E5859-1C50-49C6-B746-FEF5CA6BF440}" type="pres">
      <dgm:prSet presAssocID="{4DD99CD1-E821-457E-8ED3-545957F59B72}" presName="dstNode" presStyleLbl="node1" presStyleIdx="0" presStyleCnt="3"/>
      <dgm:spPr/>
    </dgm:pt>
    <dgm:pt modelId="{C41C2120-E366-463F-9AE7-33CCF36FF617}" type="pres">
      <dgm:prSet presAssocID="{2726A38F-6713-4217-812A-4F1A748BA3D9}" presName="text_1" presStyleLbl="node1" presStyleIdx="0" presStyleCnt="3">
        <dgm:presLayoutVars>
          <dgm:bulletEnabled val="1"/>
        </dgm:presLayoutVars>
      </dgm:prSet>
      <dgm:spPr/>
    </dgm:pt>
    <dgm:pt modelId="{B7FE5175-799E-4776-A014-8A816EC6E9C3}" type="pres">
      <dgm:prSet presAssocID="{2726A38F-6713-4217-812A-4F1A748BA3D9}" presName="accent_1" presStyleCnt="0"/>
      <dgm:spPr/>
    </dgm:pt>
    <dgm:pt modelId="{73362C4C-5898-46C9-A55D-0FBB047C3077}" type="pres">
      <dgm:prSet presAssocID="{2726A38F-6713-4217-812A-4F1A748BA3D9}" presName="accentRepeatNode" presStyleLbl="solidFgAcc1" presStyleIdx="0" presStyleCnt="3"/>
      <dgm:spPr>
        <a:ln>
          <a:solidFill>
            <a:srgbClr val="002060"/>
          </a:solidFill>
        </a:ln>
      </dgm:spPr>
    </dgm:pt>
    <dgm:pt modelId="{BFF2DA3E-9D10-4757-A54B-C9CF83EE7827}" type="pres">
      <dgm:prSet presAssocID="{39A431AC-353D-4C29-943E-288C0B0692D0}" presName="text_2" presStyleLbl="node1" presStyleIdx="1" presStyleCnt="3">
        <dgm:presLayoutVars>
          <dgm:bulletEnabled val="1"/>
        </dgm:presLayoutVars>
      </dgm:prSet>
      <dgm:spPr/>
    </dgm:pt>
    <dgm:pt modelId="{6811F41A-ED6B-4F0F-8C5D-AB1F4E412BF3}" type="pres">
      <dgm:prSet presAssocID="{39A431AC-353D-4C29-943E-288C0B0692D0}" presName="accent_2" presStyleCnt="0"/>
      <dgm:spPr/>
    </dgm:pt>
    <dgm:pt modelId="{9F66316A-A092-4CEF-9C64-07C8F450475D}" type="pres">
      <dgm:prSet presAssocID="{39A431AC-353D-4C29-943E-288C0B0692D0}" presName="accentRepeatNode" presStyleLbl="solidFgAcc1" presStyleIdx="1" presStyleCnt="3"/>
      <dgm:spPr>
        <a:ln>
          <a:solidFill>
            <a:srgbClr val="002060"/>
          </a:solidFill>
        </a:ln>
      </dgm:spPr>
    </dgm:pt>
    <dgm:pt modelId="{52247862-3B69-40D9-BC70-F4C2582E7021}" type="pres">
      <dgm:prSet presAssocID="{D66C1E5B-DF96-4826-BD7E-CB9584EF1DB2}" presName="text_3" presStyleLbl="node1" presStyleIdx="2" presStyleCnt="3">
        <dgm:presLayoutVars>
          <dgm:bulletEnabled val="1"/>
        </dgm:presLayoutVars>
      </dgm:prSet>
      <dgm:spPr/>
    </dgm:pt>
    <dgm:pt modelId="{8FB919EC-ED04-40AE-9B52-D58F3DE951A2}" type="pres">
      <dgm:prSet presAssocID="{D66C1E5B-DF96-4826-BD7E-CB9584EF1DB2}" presName="accent_3" presStyleCnt="0"/>
      <dgm:spPr/>
    </dgm:pt>
    <dgm:pt modelId="{16E6EE64-4841-4A3A-8960-79E569D5465B}" type="pres">
      <dgm:prSet presAssocID="{D66C1E5B-DF96-4826-BD7E-CB9584EF1DB2}" presName="accentRepeatNode" presStyleLbl="solidFgAcc1" presStyleIdx="2" presStyleCnt="3"/>
      <dgm:spPr>
        <a:ln>
          <a:solidFill>
            <a:srgbClr val="002060"/>
          </a:solidFill>
        </a:ln>
      </dgm:spPr>
    </dgm:pt>
  </dgm:ptLst>
  <dgm:cxnLst>
    <dgm:cxn modelId="{78260805-3F7D-4E13-966C-90BC440209E4}" srcId="{4DD99CD1-E821-457E-8ED3-545957F59B72}" destId="{39A431AC-353D-4C29-943E-288C0B0692D0}" srcOrd="1" destOrd="0" parTransId="{4427B6DA-1930-4D8E-8067-AA925FF74B64}" sibTransId="{1D1A8801-096E-48E0-B44B-53EFB187E036}"/>
    <dgm:cxn modelId="{1A58890B-21DE-417C-9BD4-8224401EA60B}" type="presOf" srcId="{379A63C3-5D72-47F9-B312-F085127B778D}" destId="{AE022B87-B7A9-427E-8141-5F7D6A864367}" srcOrd="0" destOrd="0" presId="urn:microsoft.com/office/officeart/2008/layout/VerticalCurvedList"/>
    <dgm:cxn modelId="{CB7A1719-769E-46D1-B653-B5C153BEF780}" type="presOf" srcId="{D66C1E5B-DF96-4826-BD7E-CB9584EF1DB2}" destId="{52247862-3B69-40D9-BC70-F4C2582E7021}" srcOrd="0" destOrd="0" presId="urn:microsoft.com/office/officeart/2008/layout/VerticalCurvedList"/>
    <dgm:cxn modelId="{4F9FB027-E882-42D5-B499-CCAB21F5982B}" type="presOf" srcId="{39A431AC-353D-4C29-943E-288C0B0692D0}" destId="{BFF2DA3E-9D10-4757-A54B-C9CF83EE7827}" srcOrd="0" destOrd="0" presId="urn:microsoft.com/office/officeart/2008/layout/VerticalCurvedList"/>
    <dgm:cxn modelId="{8AE2C937-68E7-474C-BCE3-EEA611BB91DA}" srcId="{4DD99CD1-E821-457E-8ED3-545957F59B72}" destId="{2726A38F-6713-4217-812A-4F1A748BA3D9}" srcOrd="0" destOrd="0" parTransId="{8EB71261-8FA0-4BF2-A71B-339E7E44A96E}" sibTransId="{379A63C3-5D72-47F9-B312-F085127B778D}"/>
    <dgm:cxn modelId="{0A2A3948-467E-4559-B7F2-8B31AEAE41F4}" srcId="{4DD99CD1-E821-457E-8ED3-545957F59B72}" destId="{D66C1E5B-DF96-4826-BD7E-CB9584EF1DB2}" srcOrd="2" destOrd="0" parTransId="{05C9D1A5-72C0-4DDA-8C53-77C54D90C8AE}" sibTransId="{900CFD97-F242-423B-8A29-E009894E6EAB}"/>
    <dgm:cxn modelId="{B7955475-D582-42AD-BE8E-A7ACB102B094}" type="presOf" srcId="{2726A38F-6713-4217-812A-4F1A748BA3D9}" destId="{C41C2120-E366-463F-9AE7-33CCF36FF617}" srcOrd="0" destOrd="0" presId="urn:microsoft.com/office/officeart/2008/layout/VerticalCurvedList"/>
    <dgm:cxn modelId="{51F051CB-FC1A-487E-817F-CA6277E48FB8}" type="presOf" srcId="{4DD99CD1-E821-457E-8ED3-545957F59B72}" destId="{3B0B6834-9A15-4432-8658-A7FAF385EB70}" srcOrd="0" destOrd="0" presId="urn:microsoft.com/office/officeart/2008/layout/VerticalCurvedList"/>
    <dgm:cxn modelId="{5A58A9C7-1FC6-48C7-A6C2-F6DF702CF3C2}" type="presParOf" srcId="{3B0B6834-9A15-4432-8658-A7FAF385EB70}" destId="{33DFFB5C-7F80-42C4-81E2-53AB669831EA}" srcOrd="0" destOrd="0" presId="urn:microsoft.com/office/officeart/2008/layout/VerticalCurvedList"/>
    <dgm:cxn modelId="{F89BBD9B-0AC6-4219-B9B3-89A39547163B}" type="presParOf" srcId="{33DFFB5C-7F80-42C4-81E2-53AB669831EA}" destId="{61261F67-DFC5-4901-9605-4B2CCC416415}" srcOrd="0" destOrd="0" presId="urn:microsoft.com/office/officeart/2008/layout/VerticalCurvedList"/>
    <dgm:cxn modelId="{9EDD3B1A-3BB5-48C5-832D-CDF3CAA8D3CC}" type="presParOf" srcId="{61261F67-DFC5-4901-9605-4B2CCC416415}" destId="{F35567E6-79A9-4A3A-881F-26FEBF10AB43}" srcOrd="0" destOrd="0" presId="urn:microsoft.com/office/officeart/2008/layout/VerticalCurvedList"/>
    <dgm:cxn modelId="{B73778DD-725C-4CB7-9DA8-41FB96046D59}" type="presParOf" srcId="{61261F67-DFC5-4901-9605-4B2CCC416415}" destId="{AE022B87-B7A9-427E-8141-5F7D6A864367}" srcOrd="1" destOrd="0" presId="urn:microsoft.com/office/officeart/2008/layout/VerticalCurvedList"/>
    <dgm:cxn modelId="{43DBCFBE-58CC-4066-8D37-CB2AAFAF34A2}" type="presParOf" srcId="{61261F67-DFC5-4901-9605-4B2CCC416415}" destId="{F3C4990E-84DD-49ED-9DDB-9DAAFD70D521}" srcOrd="2" destOrd="0" presId="urn:microsoft.com/office/officeart/2008/layout/VerticalCurvedList"/>
    <dgm:cxn modelId="{FCB70A87-4A36-44F2-A18E-5219C23180C8}" type="presParOf" srcId="{61261F67-DFC5-4901-9605-4B2CCC416415}" destId="{739E5859-1C50-49C6-B746-FEF5CA6BF440}" srcOrd="3" destOrd="0" presId="urn:microsoft.com/office/officeart/2008/layout/VerticalCurvedList"/>
    <dgm:cxn modelId="{3D4C4F8E-EFEA-4AF2-A923-55FC25CF9485}" type="presParOf" srcId="{33DFFB5C-7F80-42C4-81E2-53AB669831EA}" destId="{C41C2120-E366-463F-9AE7-33CCF36FF617}" srcOrd="1" destOrd="0" presId="urn:microsoft.com/office/officeart/2008/layout/VerticalCurvedList"/>
    <dgm:cxn modelId="{BD682506-6EEA-404E-9737-B6777EC99F68}" type="presParOf" srcId="{33DFFB5C-7F80-42C4-81E2-53AB669831EA}" destId="{B7FE5175-799E-4776-A014-8A816EC6E9C3}" srcOrd="2" destOrd="0" presId="urn:microsoft.com/office/officeart/2008/layout/VerticalCurvedList"/>
    <dgm:cxn modelId="{0E9526AE-A147-40DD-9290-C73D1001C8BF}" type="presParOf" srcId="{B7FE5175-799E-4776-A014-8A816EC6E9C3}" destId="{73362C4C-5898-46C9-A55D-0FBB047C3077}" srcOrd="0" destOrd="0" presId="urn:microsoft.com/office/officeart/2008/layout/VerticalCurvedList"/>
    <dgm:cxn modelId="{FB598C4F-CAD7-4168-BF50-CF37E578E962}" type="presParOf" srcId="{33DFFB5C-7F80-42C4-81E2-53AB669831EA}" destId="{BFF2DA3E-9D10-4757-A54B-C9CF83EE7827}" srcOrd="3" destOrd="0" presId="urn:microsoft.com/office/officeart/2008/layout/VerticalCurvedList"/>
    <dgm:cxn modelId="{6875055A-24C9-4589-9EAB-38CD8C8CED40}" type="presParOf" srcId="{33DFFB5C-7F80-42C4-81E2-53AB669831EA}" destId="{6811F41A-ED6B-4F0F-8C5D-AB1F4E412BF3}" srcOrd="4" destOrd="0" presId="urn:microsoft.com/office/officeart/2008/layout/VerticalCurvedList"/>
    <dgm:cxn modelId="{82A02B11-96DA-4F37-949E-E75D876EEBED}" type="presParOf" srcId="{6811F41A-ED6B-4F0F-8C5D-AB1F4E412BF3}" destId="{9F66316A-A092-4CEF-9C64-07C8F450475D}" srcOrd="0" destOrd="0" presId="urn:microsoft.com/office/officeart/2008/layout/VerticalCurvedList"/>
    <dgm:cxn modelId="{8146831E-5C0D-4374-8D06-87E61357A8AB}" type="presParOf" srcId="{33DFFB5C-7F80-42C4-81E2-53AB669831EA}" destId="{52247862-3B69-40D9-BC70-F4C2582E7021}" srcOrd="5" destOrd="0" presId="urn:microsoft.com/office/officeart/2008/layout/VerticalCurvedList"/>
    <dgm:cxn modelId="{A898070F-E27E-459F-8C8D-DD8841083D85}" type="presParOf" srcId="{33DFFB5C-7F80-42C4-81E2-53AB669831EA}" destId="{8FB919EC-ED04-40AE-9B52-D58F3DE951A2}" srcOrd="6" destOrd="0" presId="urn:microsoft.com/office/officeart/2008/layout/VerticalCurvedList"/>
    <dgm:cxn modelId="{FABE8AC9-8F9E-4EA0-8C24-7E122AD5DA35}" type="presParOf" srcId="{8FB919EC-ED04-40AE-9B52-D58F3DE951A2}" destId="{16E6EE64-4841-4A3A-8960-79E569D54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22B87-B7A9-427E-8141-5F7D6A864367}">
      <dsp:nvSpPr>
        <dsp:cNvPr id="0" name=""/>
        <dsp:cNvSpPr/>
      </dsp:nvSpPr>
      <dsp:spPr>
        <a:xfrm>
          <a:off x="-5012621" y="-767998"/>
          <a:ext cx="5969708" cy="596970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C2120-E366-463F-9AE7-33CCF36FF617}">
      <dsp:nvSpPr>
        <dsp:cNvPr id="0" name=""/>
        <dsp:cNvSpPr/>
      </dsp:nvSpPr>
      <dsp:spPr>
        <a:xfrm>
          <a:off x="615558" y="443371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National &amp; Local Picture</a:t>
          </a:r>
        </a:p>
      </dsp:txBody>
      <dsp:txXfrm>
        <a:off x="615558" y="443371"/>
        <a:ext cx="5164609" cy="886742"/>
      </dsp:txXfrm>
    </dsp:sp>
    <dsp:sp modelId="{73362C4C-5898-46C9-A55D-0FBB047C3077}">
      <dsp:nvSpPr>
        <dsp:cNvPr id="0" name=""/>
        <dsp:cNvSpPr/>
      </dsp:nvSpPr>
      <dsp:spPr>
        <a:xfrm>
          <a:off x="61344" y="332528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DA3E-9D10-4757-A54B-C9CF83EE7827}">
      <dsp:nvSpPr>
        <dsp:cNvPr id="0" name=""/>
        <dsp:cNvSpPr/>
      </dsp:nvSpPr>
      <dsp:spPr>
        <a:xfrm>
          <a:off x="937889" y="1773484"/>
          <a:ext cx="4842278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Pedagogy &amp; Strategies</a:t>
          </a:r>
        </a:p>
      </dsp:txBody>
      <dsp:txXfrm>
        <a:off x="937889" y="1773484"/>
        <a:ext cx="4842278" cy="886742"/>
      </dsp:txXfrm>
    </dsp:sp>
    <dsp:sp modelId="{9F66316A-A092-4CEF-9C64-07C8F450475D}">
      <dsp:nvSpPr>
        <dsp:cNvPr id="0" name=""/>
        <dsp:cNvSpPr/>
      </dsp:nvSpPr>
      <dsp:spPr>
        <a:xfrm>
          <a:off x="383675" y="1662642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7862-3B69-40D9-BC70-F4C2582E7021}">
      <dsp:nvSpPr>
        <dsp:cNvPr id="0" name=""/>
        <dsp:cNvSpPr/>
      </dsp:nvSpPr>
      <dsp:spPr>
        <a:xfrm>
          <a:off x="615558" y="3103598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Implementation</a:t>
          </a:r>
          <a:endParaRPr lang="en-GB" sz="3500" kern="1200" dirty="0"/>
        </a:p>
      </dsp:txBody>
      <dsp:txXfrm>
        <a:off x="615558" y="3103598"/>
        <a:ext cx="5164609" cy="886742"/>
      </dsp:txXfrm>
    </dsp:sp>
    <dsp:sp modelId="{16E6EE64-4841-4A3A-8960-79E569D5465B}">
      <dsp:nvSpPr>
        <dsp:cNvPr id="0" name=""/>
        <dsp:cNvSpPr/>
      </dsp:nvSpPr>
      <dsp:spPr>
        <a:xfrm>
          <a:off x="61344" y="2992755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5A9C-A0C0-4D65-85CA-2B32B6494394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33947-D009-4C06-80F6-3AF4A0D5E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9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6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9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2B92-10F4-49C6-A580-7CD81EF0D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85727-5818-45E7-A223-EF68A3B1D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380A-52E0-4757-B170-53CF5E93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FC143-6C95-45DC-864F-7201C5F3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D2AD-CB79-40EE-817C-0122F71C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0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04B9-582E-48B5-A357-8B23AEE0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F9641-E728-472E-938D-0CAFAFE16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C9E47-56EB-4ED3-AD7A-F405EC0F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5B30-D16C-4037-B797-455386A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4E84D-C20D-4D82-9DCB-E212B081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3DEEB-AE4B-42C9-98B4-8E0A98FA6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54442-44E5-4ED8-AA6C-524ADD3F4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75A45-CE79-48B6-8794-2D6C2D47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F54F6-0F0D-4038-89EE-F9603DB91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37439-A555-4319-AB04-9A1A97C9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2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F797-686E-46E7-8F76-7D3B2F01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D0BE5-6F35-45ED-88AF-6EFC18158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845BD-1704-4B12-9D32-493237A2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AA3C-33F1-431D-B11F-6851782D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FA550-5A98-49DC-BC48-8656858D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7C868-62C9-4963-AE74-7D29E2AF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D1161-15CE-43F5-BFA9-F500A6EA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CF56F-CA82-44D7-9E81-04DDAABE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0AF9-3C3A-4CEB-A4E1-5641EBD3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87F4-3D6C-4153-9AB0-601FD90C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31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1BCC-F289-42B2-AEE2-1B96B26E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F2103-B7A3-4A8E-9EA3-457D92C50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F9F3B-351C-48DD-9A28-4B9B0F136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7E24C-9363-4D5A-9292-AFAB7994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3AFDC-92EC-4D85-8E50-517314C8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F9921-F0B8-49B3-AA04-A20C246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85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70D-153B-4247-93C1-057B71C2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09D8E-1E13-4E98-A624-438A0CB8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FAFF5-AE25-4EE1-BA67-331F69BD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7F0AF-B667-4ED2-BF1E-C6841B6F7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D9ECD-D056-4669-810A-5404EB4CC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D0BD3C-1615-4E12-8A02-4E16D02C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B4A24-175D-4C52-97B4-F869659D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862691-D9D5-4159-AB11-561B48B3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5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398E-A5EE-4463-97AC-438EDF21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9777E-B0C9-4AEE-9D4A-BA4500DC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7DF39-AEC5-452E-82C0-F3635063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0953-18F6-40F9-B246-2192CB39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8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E9595-F811-406F-84F7-A3D6DFA0B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5D9462-3B41-43C4-B729-783C523D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2B80D-94C1-4907-BD75-9F77404F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9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14E3-01BC-48D5-A680-B943EDDC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1C0A-DF18-4B77-A607-078B6FB9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7E9DA-02DF-4F1F-BC32-A1E72187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CC013-F741-487F-B91A-F7D6091AD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8E10B-2AE5-4D24-8850-88E63804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DB1E2-BDE4-4ACC-AF92-A3A60FD4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7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682A-E8D7-40BD-AF82-439E66D5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7B4A1-3CF5-400B-B02B-B372A330C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A1773-0B10-4D7C-8938-53B1BCE36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19E39-DA1E-43F3-A414-1BFD3E2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3AE75-D118-426B-952E-24ECFAB4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F2F45-CB71-4B9A-8338-40FD1781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3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3BF61-E472-4BA4-9BD3-7D0A2AD9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4F2AE-98C5-4482-B66F-83851AA9B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1F1D1-1C48-4E89-B085-B4A56D43A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E50E-6D78-47F1-AA63-2DE3FA89E22D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B548F-7B2D-4721-B538-ED413C5F7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1141-0727-44B7-A43F-3B77A581E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6849-C70C-4194-A702-06D879F59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aN5TbGW5JA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hyperlink" Target="https://assets.publishing.service.gov.uk/government/uploads/system/uploads/attachment_data/file/408909/The_most_able_students_an_update_on_progress_since_June_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7460B-E181-B444-A756-13C8D1A06EB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raising standards and expectations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9498C95-B9EF-DB42-96E5-6910F097C31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D5A6B2C8-9D0D-044C-98BB-DD0FEC3A829C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09B75913-8BF7-5347-ABA2-8B0055C58EAB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934CAB9A-915F-D540-BF08-B5379CE2A8F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C0EA5DB5-747C-5F49-8FEA-446CCC64700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F6C1FD8-7DB8-9E46-8BA2-01B62D3C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1" name="Picture 2" descr="Langdon Park School - Students">
            <a:extLst>
              <a:ext uri="{FF2B5EF4-FFF2-40B4-BE49-F238E27FC236}">
                <a16:creationId xmlns:a16="http://schemas.microsoft.com/office/drawing/2014/main" id="{809D4B03-D9C3-F540-9D19-8373E627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9" y="1613068"/>
            <a:ext cx="4094402" cy="40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F3FB637-59CB-2442-BF58-2D857CCE82A4}"/>
              </a:ext>
            </a:extLst>
          </p:cNvPr>
          <p:cNvGrpSpPr/>
          <p:nvPr/>
        </p:nvGrpSpPr>
        <p:grpSpPr>
          <a:xfrm>
            <a:off x="8684629" y="3065616"/>
            <a:ext cx="1624291" cy="1151742"/>
            <a:chOff x="10864158" y="2769843"/>
            <a:chExt cx="706171" cy="65915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0E4681-F294-8F44-8129-4CBA6FA4C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3429000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C89610-0112-7943-8B06-1EF52912D65E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2769843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3854A5-5AFA-CE4A-A869-D43664B9EAC8}"/>
              </a:ext>
            </a:extLst>
          </p:cNvPr>
          <p:cNvSpPr txBox="1"/>
          <p:nvPr/>
        </p:nvSpPr>
        <p:spPr>
          <a:xfrm>
            <a:off x="8597264" y="3225989"/>
            <a:ext cx="1799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Child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Lesson</a:t>
            </a:r>
            <a:endParaRPr lang="en-GB" sz="2400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C27F5A-F1BF-4CE7-B0AB-EF1118336093}"/>
              </a:ext>
            </a:extLst>
          </p:cNvPr>
          <p:cNvGrpSpPr/>
          <p:nvPr/>
        </p:nvGrpSpPr>
        <p:grpSpPr>
          <a:xfrm>
            <a:off x="387797" y="3024870"/>
            <a:ext cx="3291067" cy="1207194"/>
            <a:chOff x="387797" y="3024870"/>
            <a:chExt cx="3291067" cy="120719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C5A985-E5A4-4C6A-8FD7-CDC44A092553}"/>
                </a:ext>
              </a:extLst>
            </p:cNvPr>
            <p:cNvSpPr txBox="1"/>
            <p:nvPr/>
          </p:nvSpPr>
          <p:spPr>
            <a:xfrm>
              <a:off x="387797" y="3024870"/>
              <a:ext cx="32910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002060"/>
                  </a:solidFill>
                </a:rPr>
                <a:t>“There is a lot of change and it feels scary, but I feel like I will be safe”</a:t>
              </a:r>
              <a:endParaRPr lang="en-GB" sz="2400" i="1" dirty="0">
                <a:solidFill>
                  <a:srgbClr val="002060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54B9BCA-820B-44FE-8F05-43965CDFD7C4}"/>
                </a:ext>
              </a:extLst>
            </p:cNvPr>
            <p:cNvCxnSpPr>
              <a:cxnSpLocks/>
            </p:cNvCxnSpPr>
            <p:nvPr/>
          </p:nvCxnSpPr>
          <p:spPr>
            <a:xfrm>
              <a:off x="997745" y="4232064"/>
              <a:ext cx="162429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204CCD-AA99-453F-9485-161005D65721}"/>
                </a:ext>
              </a:extLst>
            </p:cNvPr>
            <p:cNvCxnSpPr>
              <a:cxnSpLocks/>
            </p:cNvCxnSpPr>
            <p:nvPr/>
          </p:nvCxnSpPr>
          <p:spPr>
            <a:xfrm>
              <a:off x="1053778" y="3024870"/>
              <a:ext cx="162429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1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EA6D53-01E9-48B4-B8AF-0017E3BD6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642" y="1388620"/>
            <a:ext cx="5388343" cy="43286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6834AD-35CB-465B-89EA-CA59D2AB255C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Pygmalion Effect</a:t>
            </a:r>
            <a:endParaRPr lang="en-US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77BB6396-2FF8-40F6-9F2C-CDBE02F9328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5D963CC4-B93F-4892-8159-0AAA9D59536D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32DD6D3D-A949-4513-BDC2-71DCBEF42AA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62AD089A-BE1C-4F04-A41F-EE092B397A09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D1276F2-90EA-40A0-BBEE-AF0CD20D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1" name="Google Shape;102;p2">
            <a:extLst>
              <a:ext uri="{FF2B5EF4-FFF2-40B4-BE49-F238E27FC236}">
                <a16:creationId xmlns:a16="http://schemas.microsoft.com/office/drawing/2014/main" id="{65EE78D2-08D6-4132-9554-E16BC2E3411F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Online Media 11">
            <a:hlinkClick r:id="" action="ppaction://media"/>
            <a:extLst>
              <a:ext uri="{FF2B5EF4-FFF2-40B4-BE49-F238E27FC236}">
                <a16:creationId xmlns:a16="http://schemas.microsoft.com/office/drawing/2014/main" id="{E6A5B520-91F3-4640-AA91-455D7EC3BC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28727" y="1323930"/>
            <a:ext cx="10149913" cy="4850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F7F21-124E-46B7-825B-F2D091998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06" t="6195" r="7148" b="3375"/>
          <a:stretch/>
        </p:blipFill>
        <p:spPr>
          <a:xfrm>
            <a:off x="76682" y="4435986"/>
            <a:ext cx="1736374" cy="14937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CE6B68-5A9B-4FF7-88EB-9E9BCB36DFF6}"/>
              </a:ext>
            </a:extLst>
          </p:cNvPr>
          <p:cNvSpPr txBox="1"/>
          <p:nvPr/>
        </p:nvSpPr>
        <p:spPr>
          <a:xfrm>
            <a:off x="136037" y="2102530"/>
            <a:ext cx="1617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examples can we recall as both students and teachers?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17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6834AD-35CB-465B-89EA-CA59D2AB255C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Pygmalion Effect &amp; Expectations</a:t>
            </a:r>
            <a:endParaRPr lang="en-US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77BB6396-2FF8-40F6-9F2C-CDBE02F9328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5D963CC4-B93F-4892-8159-0AAA9D59536D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32DD6D3D-A949-4513-BDC2-71DCBEF42AA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62AD089A-BE1C-4F04-A41F-EE092B397A09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D1276F2-90EA-40A0-BBEE-AF0CD20D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1" name="Google Shape;102;p2">
            <a:extLst>
              <a:ext uri="{FF2B5EF4-FFF2-40B4-BE49-F238E27FC236}">
                <a16:creationId xmlns:a16="http://schemas.microsoft.com/office/drawing/2014/main" id="{65EE78D2-08D6-4132-9554-E16BC2E3411F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6B385E-DAE3-43E2-937A-E093B2BF44E7}"/>
              </a:ext>
            </a:extLst>
          </p:cNvPr>
          <p:cNvSpPr txBox="1"/>
          <p:nvPr/>
        </p:nvSpPr>
        <p:spPr>
          <a:xfrm>
            <a:off x="457214" y="1606886"/>
            <a:ext cx="52082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“The mischievous monkey was swinging through the emerald green vines. He was chattering and laughing, the joy on his face was something to behold”</a:t>
            </a:r>
          </a:p>
          <a:p>
            <a:endParaRPr lang="en-US" sz="2800" i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B6C90-66CE-4672-9899-7B29D900C8F4}"/>
              </a:ext>
            </a:extLst>
          </p:cNvPr>
          <p:cNvCxnSpPr>
            <a:cxnSpLocks/>
          </p:cNvCxnSpPr>
          <p:nvPr/>
        </p:nvCxnSpPr>
        <p:spPr>
          <a:xfrm>
            <a:off x="6210677" y="1367073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18BD12E-3AEB-4C80-B7F4-8170843FF5FB}"/>
              </a:ext>
            </a:extLst>
          </p:cNvPr>
          <p:cNvSpPr txBox="1"/>
          <p:nvPr/>
        </p:nvSpPr>
        <p:spPr>
          <a:xfrm>
            <a:off x="6755862" y="1606886"/>
            <a:ext cx="4557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Hemiplegia (mild form of cerebral palsy)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Challenges with processing information, sequencing and structuring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A8D363-9695-4136-B90C-D81D27FE53DF}"/>
              </a:ext>
            </a:extLst>
          </p:cNvPr>
          <p:cNvSpPr/>
          <p:nvPr/>
        </p:nvSpPr>
        <p:spPr>
          <a:xfrm>
            <a:off x="457213" y="4207522"/>
            <a:ext cx="4444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Which year group might this student be in?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Year 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05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BD96F-A86B-417A-929F-B13416090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30" y="2741233"/>
            <a:ext cx="6516398" cy="342509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b="1" dirty="0">
                <a:solidFill>
                  <a:srgbClr val="002060"/>
                </a:solidFill>
              </a:rPr>
              <a:t>Stretch</a:t>
            </a:r>
            <a:r>
              <a:rPr lang="en-GB" altLang="en-US" dirty="0"/>
              <a:t>: </a:t>
            </a:r>
            <a:r>
              <a:rPr lang="en-GB" dirty="0"/>
              <a:t>What might be the difference between stretch and challenge?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Challenge</a:t>
            </a:r>
            <a:r>
              <a:rPr lang="en-GB" altLang="en-US" dirty="0"/>
              <a:t>: </a:t>
            </a:r>
            <a:r>
              <a:rPr lang="en-GB" dirty="0"/>
              <a:t>Which cognitive processes might occur in ‘challenge’ that might not occur in ‘stretch’?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60E404-2158-46B4-83A9-E79079D4BF98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+ Challenge</a:t>
            </a:r>
            <a:endParaRPr lang="en-US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4152CF48-CD92-4F88-BFC2-DC0A281B994E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52C6EA28-D837-4F82-A126-45EE464FDF76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5A00FCDC-8B60-41A6-9525-CB07B2F33E65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E33EFC96-AE4F-49DE-B0BB-92066739069B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D7AF9E19-B8DF-4076-B6CB-33DDD3AAA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4B5D1BBD-17F1-4287-90B8-4E110AF9969C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Interview free icon">
            <a:extLst>
              <a:ext uri="{FF2B5EF4-FFF2-40B4-BE49-F238E27FC236}">
                <a16:creationId xmlns:a16="http://schemas.microsoft.com/office/drawing/2014/main" id="{86A64A4C-A3C3-41C3-9EA6-A5278275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165" y="3568643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721329-5217-4C69-BC41-52F49E0B4E9E}"/>
              </a:ext>
            </a:extLst>
          </p:cNvPr>
          <p:cNvSpPr txBox="1"/>
          <p:nvPr/>
        </p:nvSpPr>
        <p:spPr>
          <a:xfrm>
            <a:off x="8573709" y="4944187"/>
            <a:ext cx="236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Talk Partners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Think (wait), Pair, Prepare (write), Share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6B294-5CD7-4211-81F7-7005C1F9AC96}"/>
              </a:ext>
            </a:extLst>
          </p:cNvPr>
          <p:cNvSpPr txBox="1"/>
          <p:nvPr/>
        </p:nvSpPr>
        <p:spPr>
          <a:xfrm>
            <a:off x="7417523" y="1323930"/>
            <a:ext cx="4259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“The mischievous monkey was swinging through the emerald green vines. He was chattering and laughing, the joy on his face was something to behold”</a:t>
            </a:r>
          </a:p>
          <a:p>
            <a:pPr algn="ctr"/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4D00B1-A52E-43C2-9C77-BF58D08C319E}"/>
              </a:ext>
            </a:extLst>
          </p:cNvPr>
          <p:cNvSpPr/>
          <p:nvPr/>
        </p:nvSpPr>
        <p:spPr>
          <a:xfrm>
            <a:off x="423530" y="1745210"/>
            <a:ext cx="6640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dirty="0"/>
              <a:t>What might the Year 3 teacher have done do to enable the student to produce this?</a:t>
            </a:r>
          </a:p>
        </p:txBody>
      </p:sp>
    </p:spTree>
    <p:extLst>
      <p:ext uri="{BB962C8B-B14F-4D97-AF65-F5344CB8AC3E}">
        <p14:creationId xmlns:p14="http://schemas.microsoft.com/office/powerpoint/2010/main" val="9275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18A3C-22E1-495D-9B38-EB67E38E98CD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+ Challenge</a:t>
            </a:r>
            <a:endParaRPr lang="en-US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B596F3D6-FD75-4D7F-A6C4-C46B2A5F944C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49F1A659-AE9A-4AAD-AACA-A8E5A49F8C53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8F6ECD5E-B9C6-42EA-BA7B-D42F65B5A12D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7724C6AE-6BFD-4F15-8736-77FBC0173D13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08F25E9-8416-4788-94B7-8FDD24B2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A213BF78-C6D5-4B70-8304-4DA0CD14B02E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2C0A6-223B-40CC-884D-4E92C7AA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9" t="1" r="12307" b="-1845"/>
          <a:stretch/>
        </p:blipFill>
        <p:spPr>
          <a:xfrm>
            <a:off x="130628" y="1498672"/>
            <a:ext cx="4101130" cy="422579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CFABA0-9318-4ABA-857D-BE8F383226D1}"/>
              </a:ext>
            </a:extLst>
          </p:cNvPr>
          <p:cNvCxnSpPr>
            <a:cxnSpLocks/>
          </p:cNvCxnSpPr>
          <p:nvPr/>
        </p:nvCxnSpPr>
        <p:spPr>
          <a:xfrm flipH="1">
            <a:off x="2764466" y="5220586"/>
            <a:ext cx="2052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6489B9-65B2-4234-A8CE-F4837C6C7A1D}"/>
              </a:ext>
            </a:extLst>
          </p:cNvPr>
          <p:cNvSpPr txBox="1"/>
          <p:nvPr/>
        </p:nvSpPr>
        <p:spPr>
          <a:xfrm>
            <a:off x="5007935" y="4965405"/>
            <a:ext cx="362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Comfortable, bored, lifeless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D303CB-6928-4C16-9B0D-FBC14899029A}"/>
              </a:ext>
            </a:extLst>
          </p:cNvPr>
          <p:cNvCxnSpPr>
            <a:cxnSpLocks/>
          </p:cNvCxnSpPr>
          <p:nvPr/>
        </p:nvCxnSpPr>
        <p:spPr>
          <a:xfrm flipH="1">
            <a:off x="2764466" y="4033284"/>
            <a:ext cx="2052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8ED437B-4056-48BD-A3BB-96494B4FA301}"/>
              </a:ext>
            </a:extLst>
          </p:cNvPr>
          <p:cNvSpPr txBox="1"/>
          <p:nvPr/>
        </p:nvSpPr>
        <p:spPr>
          <a:xfrm>
            <a:off x="5007934" y="3823235"/>
            <a:ext cx="408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Challenged, willing to risk, alive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F5A49EC-3744-47AF-B26D-61A1871958D2}"/>
              </a:ext>
            </a:extLst>
          </p:cNvPr>
          <p:cNvCxnSpPr>
            <a:cxnSpLocks/>
          </p:cNvCxnSpPr>
          <p:nvPr/>
        </p:nvCxnSpPr>
        <p:spPr>
          <a:xfrm flipH="1">
            <a:off x="2764466" y="2877879"/>
            <a:ext cx="20520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830C00-4C76-41F0-90EF-57D2317ABD93}"/>
              </a:ext>
            </a:extLst>
          </p:cNvPr>
          <p:cNvSpPr txBox="1"/>
          <p:nvPr/>
        </p:nvSpPr>
        <p:spPr>
          <a:xfrm>
            <a:off x="5007934" y="2698786"/>
            <a:ext cx="524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Curious but reluctant, frustrated, fearful</a:t>
            </a:r>
          </a:p>
        </p:txBody>
      </p:sp>
    </p:spTree>
    <p:extLst>
      <p:ext uri="{BB962C8B-B14F-4D97-AF65-F5344CB8AC3E}">
        <p14:creationId xmlns:p14="http://schemas.microsoft.com/office/powerpoint/2010/main" val="181669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18A3C-22E1-495D-9B38-EB67E38E98CD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+ Challenge</a:t>
            </a:r>
            <a:endParaRPr lang="en-US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B596F3D6-FD75-4D7F-A6C4-C46B2A5F944C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49F1A659-AE9A-4AAD-AACA-A8E5A49F8C53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8F6ECD5E-B9C6-42EA-BA7B-D42F65B5A12D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7724C6AE-6BFD-4F15-8736-77FBC0173D13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08F25E9-8416-4788-94B7-8FDD24B23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A213BF78-C6D5-4B70-8304-4DA0CD14B02E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2C0A6-223B-40CC-884D-4E92C7AA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9" t="1" r="12307" b="-1845"/>
          <a:stretch/>
        </p:blipFill>
        <p:spPr>
          <a:xfrm>
            <a:off x="130628" y="1498672"/>
            <a:ext cx="4101130" cy="42257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032A6FE-F0EA-4CE7-AEEA-FD69FF039282}"/>
              </a:ext>
            </a:extLst>
          </p:cNvPr>
          <p:cNvSpPr/>
          <p:nvPr/>
        </p:nvSpPr>
        <p:spPr>
          <a:xfrm>
            <a:off x="5199321" y="1793984"/>
            <a:ext cx="6477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Vygotsky suggested that: </a:t>
            </a:r>
            <a:r>
              <a:rPr lang="en-US" b="1" dirty="0"/>
              <a:t>‘</a:t>
            </a:r>
            <a:r>
              <a:rPr lang="en-US" b="1" i="1" dirty="0">
                <a:solidFill>
                  <a:srgbClr val="002060"/>
                </a:solidFill>
              </a:rPr>
              <a:t>all that is internal in the higher mental functions was at one time external</a:t>
            </a:r>
            <a:r>
              <a:rPr lang="en-US" b="1" dirty="0"/>
              <a:t>’ </a:t>
            </a:r>
            <a:r>
              <a:rPr lang="en-US" dirty="0"/>
              <a:t>(Fisher 2009: 10).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F2180E-29C8-4893-A540-51DC52B1A426}"/>
              </a:ext>
            </a:extLst>
          </p:cNvPr>
          <p:cNvSpPr/>
          <p:nvPr/>
        </p:nvSpPr>
        <p:spPr>
          <a:xfrm>
            <a:off x="5269495" y="3203965"/>
            <a:ext cx="6709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Jackie </a:t>
            </a:r>
            <a:r>
              <a:rPr lang="en-US" dirty="0" err="1"/>
              <a:t>Acree</a:t>
            </a:r>
            <a:r>
              <a:rPr lang="en-US" dirty="0"/>
              <a:t> Walsh and Beth </a:t>
            </a:r>
            <a:r>
              <a:rPr lang="en-US" dirty="0" err="1"/>
              <a:t>Dankert</a:t>
            </a:r>
            <a:r>
              <a:rPr lang="en-US" dirty="0"/>
              <a:t> Sattes  </a:t>
            </a:r>
            <a:r>
              <a:rPr lang="en-US" b="1" dirty="0"/>
              <a:t>‘</a:t>
            </a:r>
            <a:r>
              <a:rPr lang="en-US" b="1" i="1" dirty="0">
                <a:solidFill>
                  <a:srgbClr val="002060"/>
                </a:solidFill>
              </a:rPr>
              <a:t>many of us have gotten into the habit of moving quickly-not recognizing the potential value of slowing down to encourage thinking</a:t>
            </a:r>
            <a:r>
              <a:rPr lang="en-US" b="1" dirty="0"/>
              <a:t>’</a:t>
            </a:r>
            <a:r>
              <a:rPr lang="en-US" dirty="0"/>
              <a:t> (Walsh and Sattes 2004: 80).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2AC3BE-258C-48F1-AEBD-E0B4CD4D049D}"/>
              </a:ext>
            </a:extLst>
          </p:cNvPr>
          <p:cNvSpPr/>
          <p:nvPr/>
        </p:nvSpPr>
        <p:spPr>
          <a:xfrm>
            <a:off x="5269495" y="5124985"/>
            <a:ext cx="6905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Newman &amp; </a:t>
            </a:r>
            <a:r>
              <a:rPr lang="en-US" dirty="0" err="1"/>
              <a:t>Schwager</a:t>
            </a:r>
            <a:r>
              <a:rPr lang="en-US" dirty="0"/>
              <a:t> suggest, pupils weigh up the </a:t>
            </a:r>
            <a:r>
              <a:rPr lang="en-US" b="1" dirty="0">
                <a:solidFill>
                  <a:srgbClr val="002060"/>
                </a:solidFill>
              </a:rPr>
              <a:t>‘</a:t>
            </a:r>
            <a:r>
              <a:rPr lang="en-US" b="1" i="1" dirty="0">
                <a:solidFill>
                  <a:srgbClr val="002060"/>
                </a:solidFill>
              </a:rPr>
              <a:t>social costs</a:t>
            </a:r>
            <a:r>
              <a:rPr lang="en-US" b="1" dirty="0">
                <a:solidFill>
                  <a:srgbClr val="002060"/>
                </a:solidFill>
              </a:rPr>
              <a:t>’ </a:t>
            </a:r>
            <a:r>
              <a:rPr lang="en-US" dirty="0"/>
              <a:t>before asking a question or sharing an idea (Newman, R.S., &amp; </a:t>
            </a:r>
            <a:r>
              <a:rPr lang="en-US" dirty="0" err="1"/>
              <a:t>Schwager</a:t>
            </a:r>
            <a:r>
              <a:rPr lang="en-US" dirty="0"/>
              <a:t>, M.T. 1992: 11)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4" name="Up-Down Arrow 16">
            <a:extLst>
              <a:ext uri="{FF2B5EF4-FFF2-40B4-BE49-F238E27FC236}">
                <a16:creationId xmlns:a16="http://schemas.microsoft.com/office/drawing/2014/main" id="{EFB3D85C-F306-4B81-BE9A-09E337E34D87}"/>
              </a:ext>
            </a:extLst>
          </p:cNvPr>
          <p:cNvSpPr/>
          <p:nvPr/>
        </p:nvSpPr>
        <p:spPr>
          <a:xfrm>
            <a:off x="8141789" y="2518536"/>
            <a:ext cx="287867" cy="558799"/>
          </a:xfrm>
          <a:prstGeom prst="upDown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18">
            <a:extLst>
              <a:ext uri="{FF2B5EF4-FFF2-40B4-BE49-F238E27FC236}">
                <a16:creationId xmlns:a16="http://schemas.microsoft.com/office/drawing/2014/main" id="{36286B9F-CEFC-45B0-B30C-AB8B688B626E}"/>
              </a:ext>
            </a:extLst>
          </p:cNvPr>
          <p:cNvSpPr/>
          <p:nvPr/>
        </p:nvSpPr>
        <p:spPr>
          <a:xfrm>
            <a:off x="8141788" y="4510171"/>
            <a:ext cx="287867" cy="558799"/>
          </a:xfrm>
          <a:prstGeom prst="upDown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453B81-EE74-40D0-B074-1FEFB5E9A395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+ Challenge: scaffolding struggle</a:t>
            </a:r>
            <a:endParaRPr lang="en-US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6FDF6F5E-7F16-4D01-8469-CB06E07D9A99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0ACEC8A4-566A-419D-971C-DF659B37574C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E19E7472-07EC-4643-99AB-447B77CF91BD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51B002F5-B710-40F8-A2BD-1CDAAF58DBE8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94371F6-C5F8-49D3-A487-2D8BEE70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3BBDA5A4-2722-456C-BEC7-F5F80734D963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72D1EA90-BC7F-41C5-A605-55A1A51BFEA3}"/>
              </a:ext>
            </a:extLst>
          </p:cNvPr>
          <p:cNvSpPr txBox="1"/>
          <p:nvPr/>
        </p:nvSpPr>
        <p:spPr>
          <a:xfrm>
            <a:off x="5331213" y="4053952"/>
            <a:ext cx="6736740" cy="21238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sng" dirty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u="sng" dirty="0">
                <a:solidFill>
                  <a:schemeClr val="tx1"/>
                </a:solidFill>
              </a:rPr>
              <a:t>Storing and sharing great spontaneous questions: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Can you tell me what happened with the five loaves and two fishes without using the word miracle? 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</a:t>
            </a:r>
            <a:r>
              <a:rPr lang="en-GB" dirty="0">
                <a:solidFill>
                  <a:schemeClr val="tx1"/>
                </a:solidFill>
              </a:rPr>
              <a:t>hat makes us human?</a:t>
            </a:r>
          </a:p>
          <a:p>
            <a:pPr marL="285750" lvl="0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If we had to lose one of the four mathematical functions (+ , - , x , ÷) which one would you lose and why?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54A176EB-A11D-4C82-802E-4E0A6F505958}"/>
              </a:ext>
            </a:extLst>
          </p:cNvPr>
          <p:cNvSpPr txBox="1"/>
          <p:nvPr/>
        </p:nvSpPr>
        <p:spPr>
          <a:xfrm>
            <a:off x="577006" y="5416279"/>
            <a:ext cx="2949978" cy="10086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i="1" dirty="0">
                <a:solidFill>
                  <a:schemeClr val="tx1"/>
                </a:solidFill>
              </a:rPr>
              <a:t>How can we scaffold struggle?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D5EF3A03-CA6B-4CC8-A590-70384C3C1F56}"/>
              </a:ext>
            </a:extLst>
          </p:cNvPr>
          <p:cNvSpPr txBox="1"/>
          <p:nvPr/>
        </p:nvSpPr>
        <p:spPr>
          <a:xfrm>
            <a:off x="41133" y="2078498"/>
            <a:ext cx="3488776" cy="22101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>
                <a:solidFill>
                  <a:schemeClr val="tx1"/>
                </a:solidFill>
              </a:rPr>
              <a:t>Robert Fisher suggests </a:t>
            </a:r>
            <a:r>
              <a:rPr lang="en-US" sz="2000" i="1" kern="1200" dirty="0">
                <a:solidFill>
                  <a:schemeClr val="tx1"/>
                </a:solidFill>
              </a:rPr>
              <a:t>‘a good question, whether closed or open, should pose an </a:t>
            </a:r>
            <a:r>
              <a:rPr lang="en-US" sz="2000" b="1" i="1" kern="1200" dirty="0">
                <a:solidFill>
                  <a:srgbClr val="002060"/>
                </a:solidFill>
              </a:rPr>
              <a:t>intellectual challenge </a:t>
            </a:r>
            <a:r>
              <a:rPr lang="en-US" sz="2000" i="1" kern="1200" dirty="0">
                <a:solidFill>
                  <a:schemeClr val="tx1"/>
                </a:solidFill>
              </a:rPr>
              <a:t>– provoking what Piaget called the “</a:t>
            </a:r>
            <a:r>
              <a:rPr lang="en-US" sz="2000" b="1" i="1" kern="1200" dirty="0">
                <a:solidFill>
                  <a:srgbClr val="002060"/>
                </a:solidFill>
              </a:rPr>
              <a:t>cognitive conflict</a:t>
            </a:r>
            <a:r>
              <a:rPr lang="en-US" sz="2000" i="1" kern="1200" dirty="0">
                <a:solidFill>
                  <a:schemeClr val="tx1"/>
                </a:solidFill>
              </a:rPr>
              <a:t>” which can help to challenge children’s thinking’ </a:t>
            </a:r>
            <a:r>
              <a:rPr lang="en-US" sz="2000" kern="1200" dirty="0">
                <a:solidFill>
                  <a:schemeClr val="tx1"/>
                </a:solidFill>
              </a:rPr>
              <a:t>(Fisher 2009: 31)</a:t>
            </a:r>
            <a:r>
              <a:rPr lang="en-GB" sz="2000" kern="1200" dirty="0">
                <a:solidFill>
                  <a:schemeClr val="tx1"/>
                </a:solidFill>
              </a:rPr>
              <a:t> 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20" name="Right Arrow 21">
            <a:extLst>
              <a:ext uri="{FF2B5EF4-FFF2-40B4-BE49-F238E27FC236}">
                <a16:creationId xmlns:a16="http://schemas.microsoft.com/office/drawing/2014/main" id="{7F5864A5-79D8-46F9-818E-E0A442E68876}"/>
              </a:ext>
            </a:extLst>
          </p:cNvPr>
          <p:cNvSpPr/>
          <p:nvPr/>
        </p:nvSpPr>
        <p:spPr>
          <a:xfrm rot="2274496">
            <a:off x="1059310" y="4740238"/>
            <a:ext cx="1001321" cy="124099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2">
            <a:extLst>
              <a:ext uri="{FF2B5EF4-FFF2-40B4-BE49-F238E27FC236}">
                <a16:creationId xmlns:a16="http://schemas.microsoft.com/office/drawing/2014/main" id="{82A10C33-4EE3-431C-B5DB-83E2BC874A39}"/>
              </a:ext>
            </a:extLst>
          </p:cNvPr>
          <p:cNvSpPr/>
          <p:nvPr/>
        </p:nvSpPr>
        <p:spPr>
          <a:xfrm rot="19466764">
            <a:off x="3410663" y="4499186"/>
            <a:ext cx="1976279" cy="125102"/>
          </a:xfrm>
          <a:prstGeom prst="rightArrow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4B885-7A6F-4B4F-957D-A5D7921F58BB}"/>
              </a:ext>
            </a:extLst>
          </p:cNvPr>
          <p:cNvSpPr/>
          <p:nvPr/>
        </p:nvSpPr>
        <p:spPr>
          <a:xfrm>
            <a:off x="5436152" y="128492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u="sng" dirty="0"/>
              <a:t>Collaboratively planning all key questions:</a:t>
            </a:r>
            <a:endParaRPr lang="en-GB" b="1" u="sng" dirty="0">
              <a:solidFill>
                <a:prstClr val="black"/>
              </a:solidFill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How many victims are there in the play Macbeth?</a:t>
            </a:r>
          </a:p>
          <a:p>
            <a:pPr lvl="0">
              <a:spcBef>
                <a:spcPct val="0"/>
              </a:spcBef>
            </a:pPr>
            <a:endParaRPr lang="en-GB" altLang="en-US" dirty="0">
              <a:solidFill>
                <a:prstClr val="black"/>
              </a:solidFill>
            </a:endParaRPr>
          </a:p>
          <a:p>
            <a:pPr lvl="0"/>
            <a:r>
              <a:rPr lang="en-GB" altLang="en-US" b="1" dirty="0">
                <a:solidFill>
                  <a:srgbClr val="002060"/>
                </a:solidFill>
              </a:rPr>
              <a:t>Stretch</a:t>
            </a:r>
            <a:r>
              <a:rPr lang="en-GB" altLang="en-US" dirty="0">
                <a:solidFill>
                  <a:prstClr val="black"/>
                </a:solidFill>
              </a:rPr>
              <a:t>: Analyse how the murder of King Duncan might be interpreted by </a:t>
            </a:r>
            <a:r>
              <a:rPr lang="en-GB" dirty="0">
                <a:solidFill>
                  <a:prstClr val="black"/>
                </a:solidFill>
              </a:rPr>
              <a:t>a Jacobean audience? [</a:t>
            </a:r>
            <a:r>
              <a:rPr lang="en-GB" i="1" dirty="0">
                <a:solidFill>
                  <a:prstClr val="black"/>
                </a:solidFill>
              </a:rPr>
              <a:t>analysis</a:t>
            </a:r>
            <a:r>
              <a:rPr lang="en-GB" dirty="0">
                <a:solidFill>
                  <a:prstClr val="black"/>
                </a:solidFill>
              </a:rPr>
              <a:t>] </a:t>
            </a:r>
          </a:p>
          <a:p>
            <a:pPr lvl="0">
              <a:spcBef>
                <a:spcPct val="0"/>
              </a:spcBef>
            </a:pPr>
            <a:endParaRPr lang="en-GB" altLang="en-US" dirty="0">
              <a:solidFill>
                <a:prstClr val="black"/>
              </a:solidFill>
            </a:endParaRPr>
          </a:p>
          <a:p>
            <a:pPr lvl="0"/>
            <a:r>
              <a:rPr lang="en-GB" altLang="en-US" b="1" dirty="0">
                <a:solidFill>
                  <a:srgbClr val="FF0000"/>
                </a:solidFill>
              </a:rPr>
              <a:t>Challenge</a:t>
            </a:r>
            <a:r>
              <a:rPr lang="en-GB" altLang="en-US" dirty="0">
                <a:solidFill>
                  <a:prstClr val="black"/>
                </a:solidFill>
              </a:rPr>
              <a:t>: </a:t>
            </a:r>
            <a:r>
              <a:rPr lang="en-GB" dirty="0">
                <a:solidFill>
                  <a:prstClr val="black"/>
                </a:solidFill>
              </a:rPr>
              <a:t>Macbeth is a play full of victims: to what extent is Macbeth one of those victims? [</a:t>
            </a:r>
            <a:r>
              <a:rPr lang="en-GB" i="1" dirty="0">
                <a:solidFill>
                  <a:prstClr val="black"/>
                </a:solidFill>
              </a:rPr>
              <a:t>evaluation</a:t>
            </a:r>
            <a:r>
              <a:rPr lang="en-GB" dirty="0">
                <a:solidFill>
                  <a:prstClr val="black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535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BFD151-F2D7-4133-A060-3DB862F9BBC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+ Challenge</a:t>
            </a:r>
            <a:endParaRPr lang="en-US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EC5AC8C2-1544-4D92-A48A-0EB18276201D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D5C33F95-458D-4BEB-9D91-53D9BDAB0416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C6C7DC0F-BA7E-49A7-A49C-370844C6B79D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6BE07CFD-8985-4315-B5E7-353AD72FE759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511EF1A-4CBA-4A8F-A448-E6186224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2BEEF0F6-9640-41DF-AB27-FF7B6F306D0D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04B07-B564-4420-AA19-2A34F1A36A7E}"/>
              </a:ext>
            </a:extLst>
          </p:cNvPr>
          <p:cNvSpPr/>
          <p:nvPr/>
        </p:nvSpPr>
        <p:spPr>
          <a:xfrm>
            <a:off x="301686" y="2455905"/>
            <a:ext cx="110964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Main task:</a:t>
            </a:r>
          </a:p>
          <a:p>
            <a:pPr lvl="0">
              <a:spcBef>
                <a:spcPct val="0"/>
              </a:spcBef>
            </a:pPr>
            <a:endParaRPr lang="en-GB" altLang="en-US" sz="3200" dirty="0">
              <a:solidFill>
                <a:prstClr val="black"/>
              </a:solidFill>
            </a:endParaRPr>
          </a:p>
          <a:p>
            <a:pPr lvl="0"/>
            <a:r>
              <a:rPr lang="en-GB" altLang="en-US" sz="3200" b="1" dirty="0">
                <a:solidFill>
                  <a:srgbClr val="002060"/>
                </a:solidFill>
              </a:rPr>
              <a:t>Stretch</a:t>
            </a:r>
            <a:r>
              <a:rPr lang="en-GB" altLang="en-US" sz="3200" dirty="0">
                <a:solidFill>
                  <a:prstClr val="black"/>
                </a:solidFill>
              </a:rPr>
              <a:t>: </a:t>
            </a:r>
            <a:r>
              <a:rPr lang="en-GB" altLang="en-US" sz="3200" dirty="0"/>
              <a:t>(</a:t>
            </a:r>
            <a:r>
              <a:rPr lang="en-US" sz="3200" i="1" dirty="0"/>
              <a:t>what </a:t>
            </a:r>
            <a:r>
              <a:rPr lang="en-US" sz="3200" b="1" i="1" u="sng" dirty="0"/>
              <a:t>could</a:t>
            </a:r>
            <a:r>
              <a:rPr lang="en-US" sz="3200" i="1" dirty="0"/>
              <a:t> students do with more effort and greater thought?</a:t>
            </a:r>
            <a:r>
              <a:rPr lang="en-US" sz="3200" dirty="0"/>
              <a:t>)</a:t>
            </a:r>
            <a:endParaRPr lang="en-GB" altLang="en-US" sz="3200" dirty="0"/>
          </a:p>
          <a:p>
            <a:pPr lvl="0"/>
            <a:endParaRPr lang="en-GB" altLang="en-US" sz="3200" dirty="0">
              <a:solidFill>
                <a:prstClr val="black"/>
              </a:solidFill>
            </a:endParaRPr>
          </a:p>
          <a:p>
            <a:pPr lvl="0"/>
            <a:r>
              <a:rPr lang="en-GB" altLang="en-US" sz="3200" b="1" dirty="0">
                <a:solidFill>
                  <a:srgbClr val="FF0000"/>
                </a:solidFill>
              </a:rPr>
              <a:t>Challenge</a:t>
            </a:r>
            <a:r>
              <a:rPr lang="en-GB" altLang="en-US" sz="3200" dirty="0">
                <a:solidFill>
                  <a:prstClr val="black"/>
                </a:solidFill>
              </a:rPr>
              <a:t>: </a:t>
            </a:r>
            <a:r>
              <a:rPr lang="en-GB" altLang="en-US" sz="3200" dirty="0"/>
              <a:t>(</a:t>
            </a:r>
            <a:r>
              <a:rPr lang="en-US" sz="3200" i="1" dirty="0"/>
              <a:t>what </a:t>
            </a:r>
            <a:r>
              <a:rPr lang="en-US" sz="3200" b="1" i="1" u="sng" dirty="0"/>
              <a:t>would</a:t>
            </a:r>
            <a:r>
              <a:rPr lang="en-US" sz="3200" i="1" dirty="0"/>
              <a:t> students do to exceed optimal standards and expectations for their ability?)</a:t>
            </a:r>
            <a:endParaRPr lang="en-GB" sz="32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3DBEC-C3E9-43FE-88C2-E95C353765EA}"/>
              </a:ext>
            </a:extLst>
          </p:cNvPr>
          <p:cNvSpPr txBox="1"/>
          <p:nvPr/>
        </p:nvSpPr>
        <p:spPr>
          <a:xfrm>
            <a:off x="2175477" y="1426379"/>
            <a:ext cx="9146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Thinking of a lesson that you will be teaching, what might the separate stretch and challenge tasks/questions? State the class and ability group/set in mind.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93252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k free icon">
            <a:extLst>
              <a:ext uri="{FF2B5EF4-FFF2-40B4-BE49-F238E27FC236}">
                <a16:creationId xmlns:a16="http://schemas.microsoft.com/office/drawing/2014/main" id="{3596E8C7-7AD6-A64E-91A7-42A903A9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4" y="133859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o free icon">
            <a:extLst>
              <a:ext uri="{FF2B5EF4-FFF2-40B4-BE49-F238E27FC236}">
                <a16:creationId xmlns:a16="http://schemas.microsoft.com/office/drawing/2014/main" id="{1F8C2D0F-CAEA-8A4E-823A-2A0D5AED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8" y="133859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rview free icon">
            <a:extLst>
              <a:ext uri="{FF2B5EF4-FFF2-40B4-BE49-F238E27FC236}">
                <a16:creationId xmlns:a16="http://schemas.microsoft.com/office/drawing/2014/main" id="{E328D28F-AEFB-D94A-B736-46D19902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6" y="415774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board free icon">
            <a:extLst>
              <a:ext uri="{FF2B5EF4-FFF2-40B4-BE49-F238E27FC236}">
                <a16:creationId xmlns:a16="http://schemas.microsoft.com/office/drawing/2014/main" id="{BEC3D4C1-43D4-D140-AFDE-7E64D5F6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8" y="133859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truggle free icon">
            <a:extLst>
              <a:ext uri="{FF2B5EF4-FFF2-40B4-BE49-F238E27FC236}">
                <a16:creationId xmlns:a16="http://schemas.microsoft.com/office/drawing/2014/main" id="{058FEC26-8A90-6146-AE81-A70D505F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2" y="415774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monstration premium icon">
            <a:extLst>
              <a:ext uri="{FF2B5EF4-FFF2-40B4-BE49-F238E27FC236}">
                <a16:creationId xmlns:a16="http://schemas.microsoft.com/office/drawing/2014/main" id="{E8BEECF1-25C5-424C-AFC7-491AAD44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972" y="133859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A00F83-A187-1F44-A4C1-B7BE1CFD256A}"/>
              </a:ext>
            </a:extLst>
          </p:cNvPr>
          <p:cNvSpPr txBox="1"/>
          <p:nvPr/>
        </p:nvSpPr>
        <p:spPr>
          <a:xfrm>
            <a:off x="81316" y="2726695"/>
            <a:ext cx="301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Retrieval - Think Hard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Starter questions: last lesson; week/fortnight; term;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EF1F5-69DE-1349-AAA6-40D06A721D0A}"/>
              </a:ext>
            </a:extLst>
          </p:cNvPr>
          <p:cNvSpPr txBox="1"/>
          <p:nvPr/>
        </p:nvSpPr>
        <p:spPr>
          <a:xfrm>
            <a:off x="3355190" y="2726694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Now?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Link present to past and future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898FD-C2B7-424C-8C98-0EBA2EE19136}"/>
              </a:ext>
            </a:extLst>
          </p:cNvPr>
          <p:cNvSpPr txBox="1"/>
          <p:nvPr/>
        </p:nvSpPr>
        <p:spPr>
          <a:xfrm>
            <a:off x="6200329" y="2726694"/>
            <a:ext cx="262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Self/Peer Assessment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Reflection &amp; feedback on past or current learning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3296C-1873-0A4B-8726-8AAFA5A15676}"/>
              </a:ext>
            </a:extLst>
          </p:cNvPr>
          <p:cNvSpPr txBox="1"/>
          <p:nvPr/>
        </p:nvSpPr>
        <p:spPr>
          <a:xfrm>
            <a:off x="9484567" y="2726694"/>
            <a:ext cx="262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Modelling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Models/modelling of new knowledge or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ACBC9-A69B-414C-8488-5E1CE1401F56}"/>
              </a:ext>
            </a:extLst>
          </p:cNvPr>
          <p:cNvSpPr txBox="1"/>
          <p:nvPr/>
        </p:nvSpPr>
        <p:spPr>
          <a:xfrm>
            <a:off x="-27700" y="5533290"/>
            <a:ext cx="23615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Talk Partners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Think (wait), Pair, Prepare (write*), Share</a:t>
            </a:r>
          </a:p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*In applicable subjects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4764CE-5872-0445-AD38-9050FC5F4C54}"/>
              </a:ext>
            </a:extLst>
          </p:cNvPr>
          <p:cNvSpPr txBox="1"/>
          <p:nvPr/>
        </p:nvSpPr>
        <p:spPr>
          <a:xfrm>
            <a:off x="2725161" y="5533290"/>
            <a:ext cx="313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Stretch + Challenge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‘Teach to the top’ with separate S &amp; C tasks/questions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3635E-A1B7-ED44-94AB-959EC76AD16F}"/>
              </a:ext>
            </a:extLst>
          </p:cNvPr>
          <p:cNvSpPr txBox="1"/>
          <p:nvPr/>
        </p:nvSpPr>
        <p:spPr>
          <a:xfrm>
            <a:off x="8574034" y="5533290"/>
            <a:ext cx="37493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Consolidate learning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Review learning; discuss next steps; celebrate good work &amp; the 4BEs*</a:t>
            </a:r>
          </a:p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*Award achievement points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DA02B-E3AA-3649-A179-1A4E0D31136C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 Lesson Expectations - Teachers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A8DCFA28-F590-354F-9019-B90C81CC9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pic>
        <p:nvPicPr>
          <p:cNvPr id="1026" name="Picture 2" descr="Jigsaw free icon">
            <a:extLst>
              <a:ext uri="{FF2B5EF4-FFF2-40B4-BE49-F238E27FC236}">
                <a16:creationId xmlns:a16="http://schemas.microsoft.com/office/drawing/2014/main" id="{81127C49-8918-4132-AF36-36B1326C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778" y="4286301"/>
            <a:ext cx="1382303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udying free icon">
            <a:extLst>
              <a:ext uri="{FF2B5EF4-FFF2-40B4-BE49-F238E27FC236}">
                <a16:creationId xmlns:a16="http://schemas.microsoft.com/office/drawing/2014/main" id="{DE2D0E6F-C374-40B7-8609-C482FAE5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48" y="428630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32179B-574F-4D79-A695-9179BF009F14}"/>
              </a:ext>
            </a:extLst>
          </p:cNvPr>
          <p:cNvSpPr txBox="1"/>
          <p:nvPr/>
        </p:nvSpPr>
        <p:spPr>
          <a:xfrm>
            <a:off x="6018028" y="5533290"/>
            <a:ext cx="270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Independent Work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Expect, direct &amp; manage  independent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449304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693687-D187-4DCF-BFC8-494C4B38E66D}"/>
              </a:ext>
            </a:extLst>
          </p:cNvPr>
          <p:cNvCxnSpPr>
            <a:cxnSpLocks/>
          </p:cNvCxnSpPr>
          <p:nvPr/>
        </p:nvCxnSpPr>
        <p:spPr>
          <a:xfrm>
            <a:off x="7741768" y="1323930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scuss Icon 2856404">
            <a:extLst>
              <a:ext uri="{FF2B5EF4-FFF2-40B4-BE49-F238E27FC236}">
                <a16:creationId xmlns:a16="http://schemas.microsoft.com/office/drawing/2014/main" id="{3AC30E00-8B0E-4C52-BB5B-4C72BAD2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09" y="1481472"/>
            <a:ext cx="922047" cy="9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03;p2">
            <a:extLst>
              <a:ext uri="{FF2B5EF4-FFF2-40B4-BE49-F238E27FC236}">
                <a16:creationId xmlns:a16="http://schemas.microsoft.com/office/drawing/2014/main" id="{4F8AFFBC-6753-42D7-BE04-DA55C4352E6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5" name="Google Shape;104;p2">
            <a:extLst>
              <a:ext uri="{FF2B5EF4-FFF2-40B4-BE49-F238E27FC236}">
                <a16:creationId xmlns:a16="http://schemas.microsoft.com/office/drawing/2014/main" id="{4A79C933-C59F-4DB9-B3FA-88E2973C675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6" name="Google Shape;105;p2">
            <a:extLst>
              <a:ext uri="{FF2B5EF4-FFF2-40B4-BE49-F238E27FC236}">
                <a16:creationId xmlns:a16="http://schemas.microsoft.com/office/drawing/2014/main" id="{506661AA-EDB4-4AB0-A568-9594F9C1D1A6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7" name="Google Shape;106;p2">
            <a:extLst>
              <a:ext uri="{FF2B5EF4-FFF2-40B4-BE49-F238E27FC236}">
                <a16:creationId xmlns:a16="http://schemas.microsoft.com/office/drawing/2014/main" id="{9151C9A0-0686-44CB-B246-50B5F3619761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8" name="Google Shape;102;p2">
            <a:extLst>
              <a:ext uri="{FF2B5EF4-FFF2-40B4-BE49-F238E27FC236}">
                <a16:creationId xmlns:a16="http://schemas.microsoft.com/office/drawing/2014/main" id="{704F39EC-6D32-47F1-8075-25C7F74CA9C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3927F2FA-1BF7-4261-902D-8B57B4C08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2FBD1C-35B5-49B5-99A2-BCA15D19A36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Stretch + Challenge: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 actions</a:t>
            </a:r>
            <a:endParaRPr lang="en-US" u="sng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40CB-7A5B-4812-9E9B-ADE18DA9E677}"/>
              </a:ext>
            </a:extLst>
          </p:cNvPr>
          <p:cNvSpPr txBox="1"/>
          <p:nvPr/>
        </p:nvSpPr>
        <p:spPr>
          <a:xfrm>
            <a:off x="4033177" y="234265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Discuss </a:t>
            </a:r>
            <a:endParaRPr lang="en-GB" dirty="0"/>
          </a:p>
        </p:txBody>
      </p:sp>
      <p:pic>
        <p:nvPicPr>
          <p:cNvPr id="1028" name="Picture 4" descr="create Icon 1409604">
            <a:extLst>
              <a:ext uri="{FF2B5EF4-FFF2-40B4-BE49-F238E27FC236}">
                <a16:creationId xmlns:a16="http://schemas.microsoft.com/office/drawing/2014/main" id="{5EE273FF-C516-42E1-B9C1-045BBD4C6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80" y="1342885"/>
            <a:ext cx="1199219" cy="11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4CA4C49-1D17-4CC6-A166-C1C14D32D816}"/>
              </a:ext>
            </a:extLst>
          </p:cNvPr>
          <p:cNvSpPr txBox="1"/>
          <p:nvPr/>
        </p:nvSpPr>
        <p:spPr>
          <a:xfrm>
            <a:off x="8174208" y="2342650"/>
            <a:ext cx="79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13CA9-1497-4C03-901A-436B45677422}"/>
              </a:ext>
            </a:extLst>
          </p:cNvPr>
          <p:cNvCxnSpPr>
            <a:cxnSpLocks/>
          </p:cNvCxnSpPr>
          <p:nvPr/>
        </p:nvCxnSpPr>
        <p:spPr>
          <a:xfrm>
            <a:off x="3821896" y="1323930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glue Icon 3874705">
            <a:extLst>
              <a:ext uri="{FF2B5EF4-FFF2-40B4-BE49-F238E27FC236}">
                <a16:creationId xmlns:a16="http://schemas.microsoft.com/office/drawing/2014/main" id="{39A803B9-1177-4469-8F53-D80EDF9B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9" y="1481472"/>
            <a:ext cx="922048" cy="9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34AF6F-21C8-4D02-88A8-ACDF610C754E}"/>
              </a:ext>
            </a:extLst>
          </p:cNvPr>
          <p:cNvSpPr txBox="1"/>
          <p:nvPr/>
        </p:nvSpPr>
        <p:spPr>
          <a:xfrm>
            <a:off x="293250" y="234265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Glue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2DF55-8542-4EF7-B901-97A7714505F9}"/>
              </a:ext>
            </a:extLst>
          </p:cNvPr>
          <p:cNvSpPr txBox="1"/>
          <p:nvPr/>
        </p:nvSpPr>
        <p:spPr>
          <a:xfrm>
            <a:off x="4033177" y="2924672"/>
            <a:ext cx="3452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are we teaching to the top in every lesson/</a:t>
            </a:r>
            <a:r>
              <a:rPr lang="en-US" dirty="0" err="1"/>
              <a:t>SoL</a:t>
            </a:r>
            <a:r>
              <a:rPr lang="en-US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evidence is there of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should we be expecting students to lead on their learning?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subject specific CPD could be provided in house?</a:t>
            </a:r>
          </a:p>
          <a:p>
            <a:endParaRPr lang="en-US" dirty="0"/>
          </a:p>
          <a:p>
            <a:r>
              <a:rPr lang="en-US" dirty="0"/>
              <a:t>Faculty meeting: 14 &amp; 28</a:t>
            </a:r>
            <a:r>
              <a:rPr lang="en-US" baseline="30000" dirty="0"/>
              <a:t>th</a:t>
            </a:r>
            <a:r>
              <a:rPr lang="en-US" dirty="0"/>
              <a:t>  September (10 mins)</a:t>
            </a:r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6336B-196C-4A00-A5A7-C1500A45FEB9}"/>
              </a:ext>
            </a:extLst>
          </p:cNvPr>
          <p:cNvSpPr txBox="1"/>
          <p:nvPr/>
        </p:nvSpPr>
        <p:spPr>
          <a:xfrm>
            <a:off x="223284" y="4420118"/>
            <a:ext cx="3385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LPS Google Shared Drive folder: </a:t>
            </a:r>
            <a:r>
              <a:rPr lang="en-US" i="1" dirty="0"/>
              <a:t>Year 6 Best Work*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Due date: Fri 1</a:t>
            </a:r>
            <a:r>
              <a:rPr lang="en-US" baseline="30000" dirty="0"/>
              <a:t>st</a:t>
            </a:r>
            <a:r>
              <a:rPr lang="en-US" dirty="0"/>
              <a:t> Oct </a:t>
            </a:r>
          </a:p>
          <a:p>
            <a:pPr algn="ctr"/>
            <a:r>
              <a:rPr lang="en-US" dirty="0"/>
              <a:t> </a:t>
            </a:r>
            <a:endParaRPr lang="en-US" sz="1000" dirty="0"/>
          </a:p>
          <a:p>
            <a:pPr algn="ctr"/>
            <a:r>
              <a:rPr lang="en-US" sz="1000" dirty="0"/>
              <a:t>*Where exercise books are at used</a:t>
            </a:r>
            <a:endParaRPr lang="en-GB" dirty="0"/>
          </a:p>
        </p:txBody>
      </p:sp>
      <p:pic>
        <p:nvPicPr>
          <p:cNvPr id="28" name="Picture 2" descr="Glue free icon">
            <a:extLst>
              <a:ext uri="{FF2B5EF4-FFF2-40B4-BE49-F238E27FC236}">
                <a16:creationId xmlns:a16="http://schemas.microsoft.com/office/drawing/2014/main" id="{98556FBC-1AD7-4702-815C-1EF7EA28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84" y="2930958"/>
            <a:ext cx="1325555" cy="13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2E020D-4404-415E-BA2E-05250563182A}"/>
              </a:ext>
            </a:extLst>
          </p:cNvPr>
          <p:cNvSpPr/>
          <p:nvPr/>
        </p:nvSpPr>
        <p:spPr>
          <a:xfrm>
            <a:off x="7903372" y="2924672"/>
            <a:ext cx="41091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altLang="en-US" b="1" dirty="0">
                <a:solidFill>
                  <a:srgbClr val="002060"/>
                </a:solidFill>
              </a:rPr>
              <a:t>Stretch</a:t>
            </a:r>
            <a:r>
              <a:rPr lang="en-GB" altLang="en-US" dirty="0">
                <a:solidFill>
                  <a:prstClr val="black"/>
                </a:solidFill>
              </a:rPr>
              <a:t>: </a:t>
            </a:r>
            <a:r>
              <a:rPr lang="en-US" dirty="0"/>
              <a:t>within the main task and in relation to the ability of students, </a:t>
            </a:r>
            <a:r>
              <a:rPr lang="en-US" b="1" dirty="0"/>
              <a:t>what </a:t>
            </a:r>
            <a:r>
              <a:rPr lang="en-US" b="1" u="sng" dirty="0"/>
              <a:t>could</a:t>
            </a:r>
            <a:r>
              <a:rPr lang="en-US" b="1" dirty="0"/>
              <a:t> students do with more effort and greater thought?</a:t>
            </a:r>
            <a:endParaRPr lang="en-US" dirty="0"/>
          </a:p>
          <a:p>
            <a:pPr lvl="0"/>
            <a:endParaRPr lang="en-GB" altLang="en-US" dirty="0">
              <a:solidFill>
                <a:prstClr val="black"/>
              </a:solidFill>
            </a:endParaRPr>
          </a:p>
          <a:p>
            <a:r>
              <a:rPr lang="en-GB" altLang="en-US" b="1" dirty="0">
                <a:solidFill>
                  <a:srgbClr val="FF0000"/>
                </a:solidFill>
              </a:rPr>
              <a:t>Challenge</a:t>
            </a:r>
            <a:r>
              <a:rPr lang="en-GB" altLang="en-US" dirty="0">
                <a:solidFill>
                  <a:prstClr val="black"/>
                </a:solidFill>
              </a:rPr>
              <a:t>: </a:t>
            </a:r>
            <a:r>
              <a:rPr lang="en-US" dirty="0"/>
              <a:t>with optimal standards or end of key stage target grades in mind, </a:t>
            </a:r>
            <a:r>
              <a:rPr lang="en-US" b="1" dirty="0"/>
              <a:t>what </a:t>
            </a:r>
            <a:r>
              <a:rPr lang="en-US" b="1" u="sng" dirty="0"/>
              <a:t>would</a:t>
            </a:r>
            <a:r>
              <a:rPr lang="en-US" b="1" dirty="0"/>
              <a:t> students do to exceed optimal standards and expectations for their ability?</a:t>
            </a:r>
            <a:r>
              <a:rPr lang="en-US" dirty="0"/>
              <a:t> </a:t>
            </a:r>
            <a:endParaRPr lang="en-GB" dirty="0"/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EF24AF-1B8A-41D9-96FC-75D70F50FD61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Leadership: consistency is what transforms average into excellence 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9D8E67C8-3984-49E4-8B3E-6BF0EA5EB06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6633CC3D-B522-4E3E-84DD-902818D014B5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C7E3E1EB-4DAA-4BC9-9F95-AF75442F9E8B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82537CC8-9CDE-4904-BDE3-174A1AC39D5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98097D75-B451-49AC-B3BC-6D453EBA6742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7BEFA2D-6218-47BE-AFA3-6EC3A75E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933EA0-0400-4C4C-B8E9-22D485F8D509}"/>
              </a:ext>
            </a:extLst>
          </p:cNvPr>
          <p:cNvSpPr/>
          <p:nvPr/>
        </p:nvSpPr>
        <p:spPr>
          <a:xfrm>
            <a:off x="46914" y="4379718"/>
            <a:ext cx="3089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‘Leaders have not made sure that teachers follow these plan consistently’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63E2C-0C37-434B-B6F3-268D0C680F11}"/>
              </a:ext>
            </a:extLst>
          </p:cNvPr>
          <p:cNvSpPr/>
          <p:nvPr/>
        </p:nvSpPr>
        <p:spPr>
          <a:xfrm>
            <a:off x="3976916" y="4379718"/>
            <a:ext cx="3554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‘Leaders should ensure that plans set out what knowledge pupils should study’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7A5B8-8064-4F79-86A2-7E83EAA2A8E5}"/>
              </a:ext>
            </a:extLst>
          </p:cNvPr>
          <p:cNvSpPr/>
          <p:nvPr/>
        </p:nvSpPr>
        <p:spPr>
          <a:xfrm>
            <a:off x="8430806" y="4379718"/>
            <a:ext cx="3547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‘Leaders should ensure that teachers check pupils’ understanding and adapt planning ’</a:t>
            </a:r>
            <a:endParaRPr lang="en-GB" dirty="0"/>
          </a:p>
        </p:txBody>
      </p:sp>
      <p:pic>
        <p:nvPicPr>
          <p:cNvPr id="1026" name="Picture 2" descr="Target Icon 16812">
            <a:extLst>
              <a:ext uri="{FF2B5EF4-FFF2-40B4-BE49-F238E27FC236}">
                <a16:creationId xmlns:a16="http://schemas.microsoft.com/office/drawing/2014/main" id="{02DFDCD4-0D1C-4958-B4BA-2166F254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1" y="22420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lanning Icon 691125">
            <a:extLst>
              <a:ext uri="{FF2B5EF4-FFF2-40B4-BE49-F238E27FC236}">
                <a16:creationId xmlns:a16="http://schemas.microsoft.com/office/drawing/2014/main" id="{A53DC4AC-CBBB-4F53-BB79-4015AC051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81" y="224204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Checklist Icon 3266188">
            <a:extLst>
              <a:ext uri="{FF2B5EF4-FFF2-40B4-BE49-F238E27FC236}">
                <a16:creationId xmlns:a16="http://schemas.microsoft.com/office/drawing/2014/main" id="{7A9A1BD2-60B0-44DE-8DF6-1E63B23B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19" y="2321131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7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k free icon">
            <a:extLst>
              <a:ext uri="{FF2B5EF4-FFF2-40B4-BE49-F238E27FC236}">
                <a16:creationId xmlns:a16="http://schemas.microsoft.com/office/drawing/2014/main" id="{3596E8C7-7AD6-A64E-91A7-42A903A9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4" y="133859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o free icon">
            <a:extLst>
              <a:ext uri="{FF2B5EF4-FFF2-40B4-BE49-F238E27FC236}">
                <a16:creationId xmlns:a16="http://schemas.microsoft.com/office/drawing/2014/main" id="{1F8C2D0F-CAEA-8A4E-823A-2A0D5AED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8" y="133859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rview free icon">
            <a:extLst>
              <a:ext uri="{FF2B5EF4-FFF2-40B4-BE49-F238E27FC236}">
                <a16:creationId xmlns:a16="http://schemas.microsoft.com/office/drawing/2014/main" id="{E328D28F-AEFB-D94A-B736-46D19902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6" y="415774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board free icon">
            <a:extLst>
              <a:ext uri="{FF2B5EF4-FFF2-40B4-BE49-F238E27FC236}">
                <a16:creationId xmlns:a16="http://schemas.microsoft.com/office/drawing/2014/main" id="{BEC3D4C1-43D4-D140-AFDE-7E64D5F6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8" y="133859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truggle free icon">
            <a:extLst>
              <a:ext uri="{FF2B5EF4-FFF2-40B4-BE49-F238E27FC236}">
                <a16:creationId xmlns:a16="http://schemas.microsoft.com/office/drawing/2014/main" id="{058FEC26-8A90-6146-AE81-A70D505F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2" y="415774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monstration premium icon">
            <a:extLst>
              <a:ext uri="{FF2B5EF4-FFF2-40B4-BE49-F238E27FC236}">
                <a16:creationId xmlns:a16="http://schemas.microsoft.com/office/drawing/2014/main" id="{E8BEECF1-25C5-424C-AFC7-491AAD44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972" y="133859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A00F83-A187-1F44-A4C1-B7BE1CFD256A}"/>
              </a:ext>
            </a:extLst>
          </p:cNvPr>
          <p:cNvSpPr txBox="1"/>
          <p:nvPr/>
        </p:nvSpPr>
        <p:spPr>
          <a:xfrm>
            <a:off x="81316" y="2726695"/>
            <a:ext cx="301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Retrieval - Think Hard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Starter questions: last lesson; week/fortnight; term; year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EF1F5-69DE-1349-AAA6-40D06A721D0A}"/>
              </a:ext>
            </a:extLst>
          </p:cNvPr>
          <p:cNvSpPr txBox="1"/>
          <p:nvPr/>
        </p:nvSpPr>
        <p:spPr>
          <a:xfrm>
            <a:off x="3355190" y="2726694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Now?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Link present to past and future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898FD-C2B7-424C-8C98-0EBA2EE19136}"/>
              </a:ext>
            </a:extLst>
          </p:cNvPr>
          <p:cNvSpPr txBox="1"/>
          <p:nvPr/>
        </p:nvSpPr>
        <p:spPr>
          <a:xfrm>
            <a:off x="6200329" y="2726694"/>
            <a:ext cx="262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Self/Peer Assessment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Reflection &amp; feedback on past or current learning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3296C-1873-0A4B-8726-8AAFA5A15676}"/>
              </a:ext>
            </a:extLst>
          </p:cNvPr>
          <p:cNvSpPr txBox="1"/>
          <p:nvPr/>
        </p:nvSpPr>
        <p:spPr>
          <a:xfrm>
            <a:off x="9484567" y="2726694"/>
            <a:ext cx="262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Modelling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Models/modelling of new knowledge or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ACBC9-A69B-414C-8488-5E1CE1401F56}"/>
              </a:ext>
            </a:extLst>
          </p:cNvPr>
          <p:cNvSpPr txBox="1"/>
          <p:nvPr/>
        </p:nvSpPr>
        <p:spPr>
          <a:xfrm>
            <a:off x="-27700" y="5533290"/>
            <a:ext cx="23615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Talk Partners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Think (wait), Pair, Prepare (write*), Share</a:t>
            </a:r>
          </a:p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*In applicable subjects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4764CE-5872-0445-AD38-9050FC5F4C54}"/>
              </a:ext>
            </a:extLst>
          </p:cNvPr>
          <p:cNvSpPr txBox="1"/>
          <p:nvPr/>
        </p:nvSpPr>
        <p:spPr>
          <a:xfrm>
            <a:off x="2725161" y="5533290"/>
            <a:ext cx="313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Stretch + Challenge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‘Teach to the top’ with separate S &amp; C tasks/questions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3635E-A1B7-ED44-94AB-959EC76AD16F}"/>
              </a:ext>
            </a:extLst>
          </p:cNvPr>
          <p:cNvSpPr txBox="1"/>
          <p:nvPr/>
        </p:nvSpPr>
        <p:spPr>
          <a:xfrm>
            <a:off x="8574034" y="5533290"/>
            <a:ext cx="37493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Consolidate learning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Review learning; discuss next steps; celebrate good work &amp; the 4BEs*</a:t>
            </a:r>
          </a:p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*Award achievement points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DA02B-E3AA-3649-A179-1A4E0D31136C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 Lesson Expectations - Teachers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A8DCFA28-F590-354F-9019-B90C81CC9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pic>
        <p:nvPicPr>
          <p:cNvPr id="1026" name="Picture 2" descr="Jigsaw free icon">
            <a:extLst>
              <a:ext uri="{FF2B5EF4-FFF2-40B4-BE49-F238E27FC236}">
                <a16:creationId xmlns:a16="http://schemas.microsoft.com/office/drawing/2014/main" id="{81127C49-8918-4132-AF36-36B1326C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778" y="4286301"/>
            <a:ext cx="1382303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udying free icon">
            <a:extLst>
              <a:ext uri="{FF2B5EF4-FFF2-40B4-BE49-F238E27FC236}">
                <a16:creationId xmlns:a16="http://schemas.microsoft.com/office/drawing/2014/main" id="{DE2D0E6F-C374-40B7-8609-C482FAE5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48" y="428630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32179B-574F-4D79-A695-9179BF009F14}"/>
              </a:ext>
            </a:extLst>
          </p:cNvPr>
          <p:cNvSpPr txBox="1"/>
          <p:nvPr/>
        </p:nvSpPr>
        <p:spPr>
          <a:xfrm>
            <a:off x="6018028" y="5533290"/>
            <a:ext cx="270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Independent Work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Expect, direct &amp; manage  independent application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FFDA93-3B90-4C76-ABB2-2FBB33222D53}"/>
              </a:ext>
            </a:extLst>
          </p:cNvPr>
          <p:cNvSpPr/>
          <p:nvPr/>
        </p:nvSpPr>
        <p:spPr>
          <a:xfrm>
            <a:off x="2776612" y="4042099"/>
            <a:ext cx="3015367" cy="273617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9DD-A412-46AA-B510-1DC2D9A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Now?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rrow Back Icon 76997">
            <a:extLst>
              <a:ext uri="{FF2B5EF4-FFF2-40B4-BE49-F238E27FC236}">
                <a16:creationId xmlns:a16="http://schemas.microsoft.com/office/drawing/2014/main" id="{59072EB6-459F-4B31-A73B-E1914547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77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A878-5C79-4019-9596-E6D2E612CDD6}"/>
              </a:ext>
            </a:extLst>
          </p:cNvPr>
          <p:cNvSpPr txBox="1"/>
          <p:nvPr/>
        </p:nvSpPr>
        <p:spPr>
          <a:xfrm>
            <a:off x="4737685" y="2933101"/>
            <a:ext cx="2782131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Improving students’ exposure to higher order thinking skills and expectations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4D47-5136-4B99-A527-7E41594D64E5}"/>
              </a:ext>
            </a:extLst>
          </p:cNvPr>
          <p:cNvSpPr txBox="1"/>
          <p:nvPr/>
        </p:nvSpPr>
        <p:spPr>
          <a:xfrm>
            <a:off x="377504" y="2903358"/>
            <a:ext cx="2586429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Introduced lesson expectations to improve students’ progress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87CEE-5EED-43B5-A420-B36981BE6E66}"/>
              </a:ext>
            </a:extLst>
          </p:cNvPr>
          <p:cNvSpPr txBox="1"/>
          <p:nvPr/>
        </p:nvSpPr>
        <p:spPr>
          <a:xfrm>
            <a:off x="9387027" y="2903357"/>
            <a:ext cx="2586427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Embed lesson expectations through worked examples from across the school  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B6BA-52FC-4F59-AADD-66A01F30131C}"/>
              </a:ext>
            </a:extLst>
          </p:cNvPr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Previously we have…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4043-B7C8-4C19-A122-5EABB10C6B6A}"/>
              </a:ext>
            </a:extLst>
          </p:cNvPr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future, we will…</a:t>
            </a:r>
            <a:endParaRPr lang="en-GB" dirty="0"/>
          </a:p>
        </p:txBody>
      </p:sp>
      <p:pic>
        <p:nvPicPr>
          <p:cNvPr id="11" name="Picture 2" descr="Arrow Back Icon 76997">
            <a:extLst>
              <a:ext uri="{FF2B5EF4-FFF2-40B4-BE49-F238E27FC236}">
                <a16:creationId xmlns:a16="http://schemas.microsoft.com/office/drawing/2014/main" id="{E19FA1A9-5AE4-481E-8D13-8E88EA8F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860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9BF65-DF1B-42CB-919E-14DA73D3AC12}"/>
              </a:ext>
            </a:extLst>
          </p:cNvPr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now…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3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842436-F06F-421D-A5C4-6B65D4551312}"/>
              </a:ext>
            </a:extLst>
          </p:cNvPr>
          <p:cNvGraphicFramePr/>
          <p:nvPr/>
        </p:nvGraphicFramePr>
        <p:xfrm>
          <a:off x="5576770" y="1501828"/>
          <a:ext cx="5841194" cy="443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CA1DE0-6762-457E-A9F9-59248D450136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Inclusion: adjusting learning and expectations for progress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CC2CFA57-F698-4D8B-BD24-1832D969E9A4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0" name="Google Shape;104;p2">
            <a:extLst>
              <a:ext uri="{FF2B5EF4-FFF2-40B4-BE49-F238E27FC236}">
                <a16:creationId xmlns:a16="http://schemas.microsoft.com/office/drawing/2014/main" id="{09BD5D37-A1D7-43BC-A3AB-37969A47DE52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1" name="Google Shape;105;p2">
            <a:extLst>
              <a:ext uri="{FF2B5EF4-FFF2-40B4-BE49-F238E27FC236}">
                <a16:creationId xmlns:a16="http://schemas.microsoft.com/office/drawing/2014/main" id="{19349709-2B5C-46D2-A77C-32A1F6712540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9594C5B3-9D75-43AC-AD87-B0FD87545AE3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3" name="Google Shape;102;p2">
            <a:extLst>
              <a:ext uri="{FF2B5EF4-FFF2-40B4-BE49-F238E27FC236}">
                <a16:creationId xmlns:a16="http://schemas.microsoft.com/office/drawing/2014/main" id="{D076DBFB-4E17-47A9-86EC-6A795215FEEB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2B71E4-24EB-48CF-8B41-5294069F9D13}"/>
              </a:ext>
            </a:extLst>
          </p:cNvPr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D480A55-AFD1-4513-BEE0-DCFA1F8639CE}"/>
              </a:ext>
            </a:extLst>
          </p:cNvPr>
          <p:cNvSpPr txBox="1">
            <a:spLocks/>
          </p:cNvSpPr>
          <p:nvPr/>
        </p:nvSpPr>
        <p:spPr>
          <a:xfrm>
            <a:off x="1033133" y="4083217"/>
            <a:ext cx="3682123" cy="6948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How can we get learners to think harder?</a:t>
            </a:r>
          </a:p>
          <a:p>
            <a:pPr marL="0" indent="0" algn="ctr">
              <a:buNone/>
            </a:pPr>
            <a:endParaRPr lang="en-US" sz="1800" u="sng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0406C46A-C9A5-491C-824F-0C71DEF8F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028" name="Picture 4" descr="landscape Icon 611216">
            <a:extLst>
              <a:ext uri="{FF2B5EF4-FFF2-40B4-BE49-F238E27FC236}">
                <a16:creationId xmlns:a16="http://schemas.microsoft.com/office/drawing/2014/main" id="{5E10F903-D768-4219-A750-6E0EAB05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1" y="1947809"/>
            <a:ext cx="893545" cy="8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plementation Icon 1765030">
            <a:extLst>
              <a:ext uri="{FF2B5EF4-FFF2-40B4-BE49-F238E27FC236}">
                <a16:creationId xmlns:a16="http://schemas.microsoft.com/office/drawing/2014/main" id="{A6A07E72-C80C-4E4D-A5E2-21E582C7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1" y="4562747"/>
            <a:ext cx="932087" cy="9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ategy Icon 1899081">
            <a:extLst>
              <a:ext uri="{FF2B5EF4-FFF2-40B4-BE49-F238E27FC236}">
                <a16:creationId xmlns:a16="http://schemas.microsoft.com/office/drawing/2014/main" id="{A29C8F6E-7E5D-4E0E-8614-37F564AF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95" y="3287335"/>
            <a:ext cx="745688" cy="7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rategy Icon 922034">
            <a:extLst>
              <a:ext uri="{FF2B5EF4-FFF2-40B4-BE49-F238E27FC236}">
                <a16:creationId xmlns:a16="http://schemas.microsoft.com/office/drawing/2014/main" id="{4F670D3D-CD42-4AA1-82EB-27CE3563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6" y="2688729"/>
            <a:ext cx="1102729" cy="10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1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4F370F-FC55-4B22-8B27-59EEAD09CDDE}"/>
              </a:ext>
            </a:extLst>
          </p:cNvPr>
          <p:cNvSpPr/>
          <p:nvPr/>
        </p:nvSpPr>
        <p:spPr>
          <a:xfrm>
            <a:off x="445047" y="2082735"/>
            <a:ext cx="2869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Most able students nationally </a:t>
            </a:r>
            <a:r>
              <a:rPr lang="en-US" b="1" i="1" dirty="0">
                <a:solidFill>
                  <a:srgbClr val="002060"/>
                </a:solidFill>
              </a:rPr>
              <a:t>perform reasonably well </a:t>
            </a:r>
            <a:r>
              <a:rPr lang="en-US" i="1" dirty="0"/>
              <a:t>compared to national standards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A0CCA1-F19D-4490-85F4-BDE35A0F1157}"/>
              </a:ext>
            </a:extLst>
          </p:cNvPr>
          <p:cNvSpPr/>
          <p:nvPr/>
        </p:nvSpPr>
        <p:spPr>
          <a:xfrm>
            <a:off x="4429472" y="2077058"/>
            <a:ext cx="2869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However do </a:t>
            </a:r>
            <a:r>
              <a:rPr lang="en-US" b="1" i="1" dirty="0">
                <a:solidFill>
                  <a:srgbClr val="002060"/>
                </a:solidFill>
              </a:rPr>
              <a:t>fail to reach their potential</a:t>
            </a:r>
            <a:r>
              <a:rPr lang="en-US" i="1" dirty="0"/>
              <a:t>; this is particularly evident with </a:t>
            </a:r>
            <a:r>
              <a:rPr lang="en-US" b="1" i="1" dirty="0">
                <a:solidFill>
                  <a:srgbClr val="002060"/>
                </a:solidFill>
              </a:rPr>
              <a:t>disadvantaged students</a:t>
            </a:r>
            <a:r>
              <a:rPr lang="en-US" i="1" dirty="0"/>
              <a:t>.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83516-B0BC-40C8-8B03-F1883786EDD4}"/>
              </a:ext>
            </a:extLst>
          </p:cNvPr>
          <p:cNvSpPr/>
          <p:nvPr/>
        </p:nvSpPr>
        <p:spPr>
          <a:xfrm>
            <a:off x="8249286" y="2077058"/>
            <a:ext cx="3497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Leaders had not embedded an ethos in which </a:t>
            </a:r>
            <a:r>
              <a:rPr lang="en-US" b="1" i="1" dirty="0">
                <a:solidFill>
                  <a:srgbClr val="002060"/>
                </a:solidFill>
              </a:rPr>
              <a:t>academic excellence </a:t>
            </a:r>
            <a:r>
              <a:rPr lang="en-US" i="1" dirty="0"/>
              <a:t>was championed with sufficient urgency</a:t>
            </a:r>
            <a:endParaRPr lang="en-GB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1F7DA9-4DC4-4104-A70A-C61EC3C0849F}"/>
              </a:ext>
            </a:extLst>
          </p:cNvPr>
          <p:cNvSpPr/>
          <p:nvPr/>
        </p:nvSpPr>
        <p:spPr>
          <a:xfrm>
            <a:off x="8261496" y="4983205"/>
            <a:ext cx="3717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Inspectors found that the </a:t>
            </a:r>
            <a:r>
              <a:rPr lang="en-US" b="1" i="1" dirty="0">
                <a:solidFill>
                  <a:srgbClr val="002060"/>
                </a:solidFill>
              </a:rPr>
              <a:t>secondary schools visited were not using transition information</a:t>
            </a:r>
            <a:r>
              <a:rPr lang="en-US" i="1" dirty="0"/>
              <a:t> from primary schools effectively to get the most able off to a flying start in Key Stage 3</a:t>
            </a:r>
            <a:endParaRPr lang="en-GB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967113-EE4B-47FD-8797-3301FB7FAF75}"/>
              </a:ext>
            </a:extLst>
          </p:cNvPr>
          <p:cNvSpPr/>
          <p:nvPr/>
        </p:nvSpPr>
        <p:spPr>
          <a:xfrm>
            <a:off x="335148" y="4983205"/>
            <a:ext cx="3333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Too often, the </a:t>
            </a:r>
            <a:r>
              <a:rPr lang="en-US" b="1" i="1" dirty="0">
                <a:solidFill>
                  <a:srgbClr val="002060"/>
                </a:solidFill>
              </a:rPr>
              <a:t>curriculum did not ensure that work was hard enough </a:t>
            </a:r>
            <a:r>
              <a:rPr lang="en-US" i="1" dirty="0"/>
              <a:t>for the most able students in Key Stage 3</a:t>
            </a:r>
            <a:endParaRPr lang="en-GB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698AB-D6A7-451F-9B9A-6BFA2EC2275E}"/>
              </a:ext>
            </a:extLst>
          </p:cNvPr>
          <p:cNvSpPr txBox="1"/>
          <p:nvPr/>
        </p:nvSpPr>
        <p:spPr>
          <a:xfrm>
            <a:off x="85447" y="6359425"/>
            <a:ext cx="12021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Ofsted (2015) </a:t>
            </a:r>
            <a:r>
              <a:rPr lang="en-GB" sz="1100" i="1" dirty="0"/>
              <a:t>The most able students. An update on progress since June 2013. </a:t>
            </a:r>
            <a:r>
              <a:rPr lang="en-GB" sz="1100" dirty="0"/>
              <a:t>See: </a:t>
            </a:r>
            <a:r>
              <a:rPr lang="en-US" sz="1100" dirty="0">
                <a:hlinkClick r:id="rId2"/>
              </a:rPr>
              <a:t>https://assets.publishing.service.gov.uk/government/uploads/system/uploads/attachment_data/file/408909/The_most_able_students_an_update_on_progress_since_June_2013.pdf</a:t>
            </a:r>
            <a:r>
              <a:rPr lang="en-US" sz="1100" dirty="0"/>
              <a:t> </a:t>
            </a:r>
            <a:r>
              <a:rPr lang="en-GB" sz="1100" dirty="0"/>
              <a:t>(last accessed July 2021)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52A127A-5518-4FB4-8067-D7243B8F7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2686"/>
            <a:ext cx="1380458" cy="8731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43BB33-7660-4286-8C1F-678456495B81}"/>
              </a:ext>
            </a:extLst>
          </p:cNvPr>
          <p:cNvSpPr txBox="1">
            <a:spLocks/>
          </p:cNvSpPr>
          <p:nvPr/>
        </p:nvSpPr>
        <p:spPr>
          <a:xfrm>
            <a:off x="1828727" y="114118"/>
            <a:ext cx="10149913" cy="7106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Landscape: what is the national picture?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ED36AE-A2FA-4EB0-B100-7251DC4CC6BF}"/>
              </a:ext>
            </a:extLst>
          </p:cNvPr>
          <p:cNvSpPr/>
          <p:nvPr/>
        </p:nvSpPr>
        <p:spPr>
          <a:xfrm>
            <a:off x="4551582" y="4983205"/>
            <a:ext cx="2869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In some schools, </a:t>
            </a:r>
            <a:r>
              <a:rPr lang="en-US" b="1" i="1" dirty="0">
                <a:solidFill>
                  <a:srgbClr val="002060"/>
                </a:solidFill>
              </a:rPr>
              <a:t>teaching for the most able lacked sufficient challenge </a:t>
            </a:r>
            <a:r>
              <a:rPr lang="en-US" i="1" dirty="0"/>
              <a:t>in Key Stage 3</a:t>
            </a:r>
            <a:endParaRPr lang="en-GB" i="1" dirty="0"/>
          </a:p>
        </p:txBody>
      </p:sp>
      <p:pic>
        <p:nvPicPr>
          <p:cNvPr id="3074" name="Picture 2" descr="standard Icon 823075">
            <a:extLst>
              <a:ext uri="{FF2B5EF4-FFF2-40B4-BE49-F238E27FC236}">
                <a16:creationId xmlns:a16="http://schemas.microsoft.com/office/drawing/2014/main" id="{FF41003C-3796-4478-A127-68D95969D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28" y="965482"/>
            <a:ext cx="1077597" cy="10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il Icon 1715963">
            <a:extLst>
              <a:ext uri="{FF2B5EF4-FFF2-40B4-BE49-F238E27FC236}">
                <a16:creationId xmlns:a16="http://schemas.microsoft.com/office/drawing/2014/main" id="{63B14377-4867-480D-9812-A45CC5B6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90" y="965481"/>
            <a:ext cx="1077597" cy="10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niority Icon 2172498">
            <a:extLst>
              <a:ext uri="{FF2B5EF4-FFF2-40B4-BE49-F238E27FC236}">
                <a16:creationId xmlns:a16="http://schemas.microsoft.com/office/drawing/2014/main" id="{4C39D8A5-ED35-4364-BFCF-2DBCD0CC9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06" y="965480"/>
            <a:ext cx="1077597" cy="10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asy free icon">
            <a:extLst>
              <a:ext uri="{FF2B5EF4-FFF2-40B4-BE49-F238E27FC236}">
                <a16:creationId xmlns:a16="http://schemas.microsoft.com/office/drawing/2014/main" id="{D0B564DA-A77E-4BF9-8103-9C8B5D6D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90" y="3990928"/>
            <a:ext cx="1077597" cy="10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k">
            <a:extLst>
              <a:ext uri="{FF2B5EF4-FFF2-40B4-BE49-F238E27FC236}">
                <a16:creationId xmlns:a16="http://schemas.microsoft.com/office/drawing/2014/main" id="{6DF1E97F-4855-468F-A2D4-A1F6101C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27" y="3804500"/>
            <a:ext cx="1077597" cy="10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ash free icon">
            <a:extLst>
              <a:ext uri="{FF2B5EF4-FFF2-40B4-BE49-F238E27FC236}">
                <a16:creationId xmlns:a16="http://schemas.microsoft.com/office/drawing/2014/main" id="{6F5A7D01-143D-4D02-B287-87170CF1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269" y="3817662"/>
            <a:ext cx="1077597" cy="10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6F159105-E079-4701-8796-763F63409F8A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2C0F4D74-6934-4B80-B63C-B2009020D198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6" name="Google Shape;105;p2">
            <a:extLst>
              <a:ext uri="{FF2B5EF4-FFF2-40B4-BE49-F238E27FC236}">
                <a16:creationId xmlns:a16="http://schemas.microsoft.com/office/drawing/2014/main" id="{6B4D14A5-6776-4370-8357-620CDA22769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71B25B0D-E13E-4E66-A021-A7C3ABB99E6E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8" name="Google Shape;102;p2">
            <a:extLst>
              <a:ext uri="{FF2B5EF4-FFF2-40B4-BE49-F238E27FC236}">
                <a16:creationId xmlns:a16="http://schemas.microsoft.com/office/drawing/2014/main" id="{81D37021-2813-4B15-9CE0-25F72C520ED8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7036042-A01E-405B-A431-8F59B1DA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3114E1-8A51-4E98-BE9F-9BAB2CB9CA57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Landscape: what is the local picture?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995486-86F6-4FC5-8F6F-C1129D3A5F9D}"/>
              </a:ext>
            </a:extLst>
          </p:cNvPr>
          <p:cNvSpPr txBox="1"/>
          <p:nvPr/>
        </p:nvSpPr>
        <p:spPr>
          <a:xfrm>
            <a:off x="3461079" y="1446104"/>
            <a:ext cx="526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Historical trend of high prior attaining students (HPA)</a:t>
            </a:r>
            <a:endParaRPr lang="en-GB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25DD1B-8706-49F5-8580-B48C90E4A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08183"/>
              </p:ext>
            </p:extLst>
          </p:nvPr>
        </p:nvGraphicFramePr>
        <p:xfrm>
          <a:off x="640479" y="2041120"/>
          <a:ext cx="10911042" cy="43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5731435" imgH="1282589" progId="Word.Document.12">
                  <p:embed/>
                </p:oleObj>
              </mc:Choice>
              <mc:Fallback>
                <p:oleObj name="Document" r:id="rId4" imgW="5731435" imgH="12825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479" y="2041120"/>
                        <a:ext cx="10911042" cy="43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132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EA608C-D588-46EE-BF4E-87F33B059575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without Levels in KS3</a:t>
            </a:r>
            <a:endParaRPr lang="en-US"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0973DD43-B576-4B0B-98E1-0A58652B4D88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A77C0B83-96BE-4978-8424-90512B7145A2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8615E88E-6D61-47A9-B773-170AA7DD7328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46DA471F-9962-4122-BDE3-501FC2095CDF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805AC1B-6C59-4AFA-8634-6594A191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0" name="Google Shape;102;p2">
            <a:extLst>
              <a:ext uri="{FF2B5EF4-FFF2-40B4-BE49-F238E27FC236}">
                <a16:creationId xmlns:a16="http://schemas.microsoft.com/office/drawing/2014/main" id="{DC268539-0702-4905-ABED-3C71FE63FDFE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BA4C14-51C2-4C18-8A95-E24210FB1AF2}"/>
              </a:ext>
            </a:extLst>
          </p:cNvPr>
          <p:cNvSpPr txBox="1"/>
          <p:nvPr/>
        </p:nvSpPr>
        <p:spPr>
          <a:xfrm>
            <a:off x="-51979" y="3325721"/>
            <a:ext cx="1694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KS2 prior attainment will be based on primary best work &amp; TAGs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B8212-CC9D-453A-8EAA-DBB873309458}"/>
              </a:ext>
            </a:extLst>
          </p:cNvPr>
          <p:cNvSpPr txBox="1"/>
          <p:nvPr/>
        </p:nvSpPr>
        <p:spPr>
          <a:xfrm>
            <a:off x="10659676" y="3328172"/>
            <a:ext cx="1407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Year 9 end of Key Stage exam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CA33F-62AD-4704-814B-B2255555A8DA}"/>
              </a:ext>
            </a:extLst>
          </p:cNvPr>
          <p:cNvSpPr txBox="1"/>
          <p:nvPr/>
        </p:nvSpPr>
        <p:spPr>
          <a:xfrm>
            <a:off x="8699437" y="3325720"/>
            <a:ext cx="140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Progress reports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180BC-172F-476B-94A7-FAE0ABF4B506}"/>
              </a:ext>
            </a:extLst>
          </p:cNvPr>
          <p:cNvSpPr txBox="1"/>
          <p:nvPr/>
        </p:nvSpPr>
        <p:spPr>
          <a:xfrm>
            <a:off x="1885614" y="3325721"/>
            <a:ext cx="188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Evidence of students’ best work will be in Year 7 books*. Likewise from Y7-Y8**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A22DAF-0F25-4D5A-8C1E-DE59C84C0BAA}"/>
              </a:ext>
            </a:extLst>
          </p:cNvPr>
          <p:cNvSpPr txBox="1"/>
          <p:nvPr/>
        </p:nvSpPr>
        <p:spPr>
          <a:xfrm>
            <a:off x="3972076" y="3325720"/>
            <a:ext cx="1976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Worked examples/model answers will be used for comparative judgement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E4788-246F-4EAC-94DC-94D98E83695C}"/>
              </a:ext>
            </a:extLst>
          </p:cNvPr>
          <p:cNvSpPr txBox="1"/>
          <p:nvPr/>
        </p:nvSpPr>
        <p:spPr>
          <a:xfrm>
            <a:off x="6568444" y="3325720"/>
            <a:ext cx="132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Frequent and signposted formative assessment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BECB90-6E98-4887-B812-2B047E99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78" y="4583140"/>
            <a:ext cx="10633727" cy="176263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C1A5862-FD95-458D-91AB-19BA46501873}"/>
              </a:ext>
            </a:extLst>
          </p:cNvPr>
          <p:cNvSpPr txBox="1"/>
          <p:nvPr/>
        </p:nvSpPr>
        <p:spPr>
          <a:xfrm>
            <a:off x="3995047" y="5044432"/>
            <a:ext cx="1796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Students work is compared to exemplar work to identify targets and gauge progress </a:t>
            </a:r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4026F7-E4F4-4E0A-B212-4490FC41E7C8}"/>
              </a:ext>
            </a:extLst>
          </p:cNvPr>
          <p:cNvSpPr txBox="1"/>
          <p:nvPr/>
        </p:nvSpPr>
        <p:spPr>
          <a:xfrm>
            <a:off x="1642968" y="5044433"/>
            <a:ext cx="2051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*Where applicable best work will be used as a measure of progress and standards. **From 2022 onwards </a:t>
            </a:r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07E5A2-1129-4DCC-B4E6-B28652FAE6A6}"/>
              </a:ext>
            </a:extLst>
          </p:cNvPr>
          <p:cNvSpPr txBox="1"/>
          <p:nvPr/>
        </p:nvSpPr>
        <p:spPr>
          <a:xfrm>
            <a:off x="6430862" y="5044431"/>
            <a:ext cx="151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Students receive daily opportunities to address misconceptions</a:t>
            </a:r>
            <a:endParaRPr lang="en-GB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B5E63B-D286-4D9C-A997-B849CF2B562A}"/>
              </a:ext>
            </a:extLst>
          </p:cNvPr>
          <p:cNvSpPr txBox="1"/>
          <p:nvPr/>
        </p:nvSpPr>
        <p:spPr>
          <a:xfrm>
            <a:off x="10481804" y="5044430"/>
            <a:ext cx="151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GCSE grades and mark schemes are used during two data collections 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1C2C5E-45D3-4FE2-AECD-F7BCBF813ACB}"/>
              </a:ext>
            </a:extLst>
          </p:cNvPr>
          <p:cNvSpPr txBox="1"/>
          <p:nvPr/>
        </p:nvSpPr>
        <p:spPr>
          <a:xfrm>
            <a:off x="85695" y="4989475"/>
            <a:ext cx="131526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Assessment for learning practices 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8B033A-3C3B-412D-8FE9-38553F1FF38B}"/>
              </a:ext>
            </a:extLst>
          </p:cNvPr>
          <p:cNvSpPr txBox="1"/>
          <p:nvPr/>
        </p:nvSpPr>
        <p:spPr>
          <a:xfrm>
            <a:off x="8497652" y="5044431"/>
            <a:ext cx="188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Attitude to learning and qualitative subject specific targets are shared as opposed to grades</a:t>
            </a:r>
            <a:endParaRPr lang="en-GB" sz="1200" dirty="0"/>
          </a:p>
        </p:txBody>
      </p:sp>
      <p:pic>
        <p:nvPicPr>
          <p:cNvPr id="2" name="Picture 2" descr="Glue free icon">
            <a:extLst>
              <a:ext uri="{FF2B5EF4-FFF2-40B4-BE49-F238E27FC236}">
                <a16:creationId xmlns:a16="http://schemas.microsoft.com/office/drawing/2014/main" id="{CD279E17-18E2-4C50-AAF9-F8066887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28" y="19892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Best free icon">
            <a:extLst>
              <a:ext uri="{FF2B5EF4-FFF2-40B4-BE49-F238E27FC236}">
                <a16:creationId xmlns:a16="http://schemas.microsoft.com/office/drawing/2014/main" id="{2940B004-016C-42B5-BD48-0E21CAA2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" y="194184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ompare free icon">
            <a:extLst>
              <a:ext uri="{FF2B5EF4-FFF2-40B4-BE49-F238E27FC236}">
                <a16:creationId xmlns:a16="http://schemas.microsoft.com/office/drawing/2014/main" id="{F08CD248-4DAC-4F9F-99A2-4ECF7412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7" y="194367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edback free icon">
            <a:extLst>
              <a:ext uri="{FF2B5EF4-FFF2-40B4-BE49-F238E27FC236}">
                <a16:creationId xmlns:a16="http://schemas.microsoft.com/office/drawing/2014/main" id="{5DC3C9D5-81E9-4980-A0D2-3B2F1054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89" y="198929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Attitude free icon">
            <a:extLst>
              <a:ext uri="{FF2B5EF4-FFF2-40B4-BE49-F238E27FC236}">
                <a16:creationId xmlns:a16="http://schemas.microsoft.com/office/drawing/2014/main" id="{21A08CC1-9F8B-4D29-992E-0459CACF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09" y="200726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Exam free icon">
            <a:extLst>
              <a:ext uri="{FF2B5EF4-FFF2-40B4-BE49-F238E27FC236}">
                <a16:creationId xmlns:a16="http://schemas.microsoft.com/office/drawing/2014/main" id="{09B0839F-D8DC-40B6-AA14-4C91EE152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697" y="203806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1AED1CF-6F8C-4CF8-9194-4CC1AF0D4E98}"/>
              </a:ext>
            </a:extLst>
          </p:cNvPr>
          <p:cNvGrpSpPr/>
          <p:nvPr/>
        </p:nvGrpSpPr>
        <p:grpSpPr>
          <a:xfrm>
            <a:off x="1" y="1311025"/>
            <a:ext cx="12191999" cy="5050465"/>
            <a:chOff x="1" y="1303168"/>
            <a:chExt cx="12191999" cy="5050465"/>
          </a:xfrm>
        </p:grpSpPr>
        <p:pic>
          <p:nvPicPr>
            <p:cNvPr id="42" name="Picture 2" descr="pure-white-background-85a2a7fd – Inspired, Inc.">
              <a:extLst>
                <a:ext uri="{FF2B5EF4-FFF2-40B4-BE49-F238E27FC236}">
                  <a16:creationId xmlns:a16="http://schemas.microsoft.com/office/drawing/2014/main" id="{8FD43DA1-BFCE-4ED3-99AD-7EE61FB45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303168"/>
              <a:ext cx="12191999" cy="5050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5E13FBA-A5AB-49A7-B1AF-7C83F7B0A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59484" y="1386160"/>
              <a:ext cx="3663359" cy="488447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CEC5F7D-D39D-4028-B993-934578EC699E}"/>
              </a:ext>
            </a:extLst>
          </p:cNvPr>
          <p:cNvGrpSpPr/>
          <p:nvPr/>
        </p:nvGrpSpPr>
        <p:grpSpPr>
          <a:xfrm>
            <a:off x="33986" y="1284485"/>
            <a:ext cx="12191999" cy="5050465"/>
            <a:chOff x="0" y="1307805"/>
            <a:chExt cx="12191999" cy="5050465"/>
          </a:xfrm>
        </p:grpSpPr>
        <p:pic>
          <p:nvPicPr>
            <p:cNvPr id="48" name="Picture 2" descr="pure-white-background-85a2a7fd – Inspired, Inc.">
              <a:extLst>
                <a:ext uri="{FF2B5EF4-FFF2-40B4-BE49-F238E27FC236}">
                  <a16:creationId xmlns:a16="http://schemas.microsoft.com/office/drawing/2014/main" id="{876BF9BF-4C9A-453C-AF1A-3A8DAE53EC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07805"/>
              <a:ext cx="12191999" cy="5050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BC0C0DB-FFD1-4ED2-82B8-8DA88D5A6F2F}"/>
                </a:ext>
              </a:extLst>
            </p:cNvPr>
            <p:cNvSpPr/>
            <p:nvPr/>
          </p:nvSpPr>
          <p:spPr>
            <a:xfrm>
              <a:off x="3472196" y="3728927"/>
              <a:ext cx="488034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/>
                <a:t>Inspectors found that the </a:t>
              </a:r>
              <a:r>
                <a:rPr lang="en-US" sz="2400" b="1" i="1" dirty="0">
                  <a:solidFill>
                    <a:srgbClr val="002060"/>
                  </a:solidFill>
                </a:rPr>
                <a:t>secondary schools visited were not using transition information</a:t>
              </a:r>
              <a:r>
                <a:rPr lang="en-US" sz="2400" i="1" dirty="0"/>
                <a:t> from primary schools effectively to get the most able off to a flying start in Key Stage 3</a:t>
              </a:r>
              <a:endParaRPr lang="en-GB" sz="2400" i="1" dirty="0"/>
            </a:p>
          </p:txBody>
        </p:sp>
        <p:pic>
          <p:nvPicPr>
            <p:cNvPr id="50" name="Picture 12" descr="Trash free icon">
              <a:extLst>
                <a:ext uri="{FF2B5EF4-FFF2-40B4-BE49-F238E27FC236}">
                  <a16:creationId xmlns:a16="http://schemas.microsoft.com/office/drawing/2014/main" id="{F3F5CF7C-2892-43AD-A007-FEF11B430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533" y="1665329"/>
              <a:ext cx="1763671" cy="1763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31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33" grpId="0"/>
      <p:bldP spid="34" grpId="0"/>
      <p:bldP spid="35" grpId="0"/>
      <p:bldP spid="36" grpId="0"/>
      <p:bldP spid="22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EA6D53-01E9-48B4-B8AF-0017E3BD6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274" y="1257910"/>
            <a:ext cx="6270821" cy="50375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6834AD-35CB-465B-89EA-CA59D2AB255C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Pygmalion Effect</a:t>
            </a:r>
            <a:endParaRPr lang="en-US" dirty="0"/>
          </a:p>
        </p:txBody>
      </p:sp>
      <p:sp>
        <p:nvSpPr>
          <p:cNvPr id="6" name="Google Shape;103;p2">
            <a:extLst>
              <a:ext uri="{FF2B5EF4-FFF2-40B4-BE49-F238E27FC236}">
                <a16:creationId xmlns:a16="http://schemas.microsoft.com/office/drawing/2014/main" id="{77BB6396-2FF8-40F6-9F2C-CDBE02F9328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5D963CC4-B93F-4892-8159-0AAA9D59536D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8" name="Google Shape;105;p2">
            <a:extLst>
              <a:ext uri="{FF2B5EF4-FFF2-40B4-BE49-F238E27FC236}">
                <a16:creationId xmlns:a16="http://schemas.microsoft.com/office/drawing/2014/main" id="{32DD6D3D-A949-4513-BDC2-71DCBEF42AA3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9" name="Google Shape;106;p2">
            <a:extLst>
              <a:ext uri="{FF2B5EF4-FFF2-40B4-BE49-F238E27FC236}">
                <a16:creationId xmlns:a16="http://schemas.microsoft.com/office/drawing/2014/main" id="{62AD089A-BE1C-4F04-A41F-EE092B397A09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D1276F2-90EA-40A0-BBEE-AF0CD20D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1" name="Google Shape;102;p2">
            <a:extLst>
              <a:ext uri="{FF2B5EF4-FFF2-40B4-BE49-F238E27FC236}">
                <a16:creationId xmlns:a16="http://schemas.microsoft.com/office/drawing/2014/main" id="{65EE78D2-08D6-4132-9554-E16BC2E3411F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932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1506</Words>
  <Application>Microsoft Office PowerPoint</Application>
  <PresentationFormat>Widescreen</PresentationFormat>
  <Paragraphs>233</Paragraphs>
  <Slides>18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Afolabi Joseph</cp:lastModifiedBy>
  <cp:revision>51</cp:revision>
  <dcterms:created xsi:type="dcterms:W3CDTF">2021-07-20T07:16:57Z</dcterms:created>
  <dcterms:modified xsi:type="dcterms:W3CDTF">2021-09-02T11:13:34Z</dcterms:modified>
</cp:coreProperties>
</file>