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95" r:id="rId2"/>
    <p:sldId id="271" r:id="rId3"/>
    <p:sldId id="405" r:id="rId4"/>
    <p:sldId id="589" r:id="rId5"/>
    <p:sldId id="489" r:id="rId6"/>
    <p:sldId id="591" r:id="rId7"/>
    <p:sldId id="596" r:id="rId8"/>
    <p:sldId id="600" r:id="rId9"/>
    <p:sldId id="597" r:id="rId10"/>
    <p:sldId id="398" r:id="rId11"/>
    <p:sldId id="598" r:id="rId12"/>
    <p:sldId id="49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D99CD1-E821-457E-8ED3-545957F59B72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GB"/>
        </a:p>
      </dgm:t>
    </dgm:pt>
    <dgm:pt modelId="{2726A38F-6713-4217-812A-4F1A748BA3D9}">
      <dgm:prSet phldrT="[Text]"/>
      <dgm:spPr>
        <a:ln>
          <a:solidFill>
            <a:srgbClr val="002060"/>
          </a:solidFill>
        </a:ln>
      </dgm:spPr>
      <dgm:t>
        <a:bodyPr/>
        <a:lstStyle/>
        <a:p>
          <a:r>
            <a:rPr lang="en-US" dirty="0"/>
            <a:t>Evidence-based Research </a:t>
          </a:r>
        </a:p>
      </dgm:t>
    </dgm:pt>
    <dgm:pt modelId="{8EB71261-8FA0-4BF2-A71B-339E7E44A96E}" type="parTrans" cxnId="{8AE2C937-68E7-474C-BCE3-EEA611BB91DA}">
      <dgm:prSet/>
      <dgm:spPr/>
      <dgm:t>
        <a:bodyPr/>
        <a:lstStyle/>
        <a:p>
          <a:endParaRPr lang="en-GB"/>
        </a:p>
      </dgm:t>
    </dgm:pt>
    <dgm:pt modelId="{379A63C3-5D72-47F9-B312-F085127B778D}" type="sibTrans" cxnId="{8AE2C937-68E7-474C-BCE3-EEA611BB91DA}">
      <dgm:prSet/>
      <dgm:spPr/>
      <dgm:t>
        <a:bodyPr/>
        <a:lstStyle/>
        <a:p>
          <a:endParaRPr lang="en-GB"/>
        </a:p>
      </dgm:t>
    </dgm:pt>
    <dgm:pt modelId="{39A431AC-353D-4C29-943E-288C0B0692D0}">
      <dgm:prSet phldrT="[Text]"/>
      <dgm:spPr>
        <a:ln>
          <a:solidFill>
            <a:srgbClr val="002060"/>
          </a:solidFill>
        </a:ln>
      </dgm:spPr>
      <dgm:t>
        <a:bodyPr/>
        <a:lstStyle/>
        <a:p>
          <a:r>
            <a:rPr lang="en-US" dirty="0"/>
            <a:t>Our Strategy</a:t>
          </a:r>
        </a:p>
      </dgm:t>
    </dgm:pt>
    <dgm:pt modelId="{4427B6DA-1930-4D8E-8067-AA925FF74B64}" type="parTrans" cxnId="{78260805-3F7D-4E13-966C-90BC440209E4}">
      <dgm:prSet/>
      <dgm:spPr/>
      <dgm:t>
        <a:bodyPr/>
        <a:lstStyle/>
        <a:p>
          <a:endParaRPr lang="en-GB"/>
        </a:p>
      </dgm:t>
    </dgm:pt>
    <dgm:pt modelId="{1D1A8801-096E-48E0-B44B-53EFB187E036}" type="sibTrans" cxnId="{78260805-3F7D-4E13-966C-90BC440209E4}">
      <dgm:prSet/>
      <dgm:spPr/>
      <dgm:t>
        <a:bodyPr/>
        <a:lstStyle/>
        <a:p>
          <a:endParaRPr lang="en-GB"/>
        </a:p>
      </dgm:t>
    </dgm:pt>
    <dgm:pt modelId="{D66C1E5B-DF96-4826-BD7E-CB9584EF1DB2}">
      <dgm:prSet phldrT="[Text]"/>
      <dgm:spPr>
        <a:ln>
          <a:solidFill>
            <a:srgbClr val="002060"/>
          </a:solidFill>
        </a:ln>
      </dgm:spPr>
      <dgm:t>
        <a:bodyPr/>
        <a:lstStyle/>
        <a:p>
          <a:r>
            <a:rPr lang="en-US" dirty="0"/>
            <a:t>Implementation</a:t>
          </a:r>
          <a:endParaRPr lang="en-GB" dirty="0"/>
        </a:p>
      </dgm:t>
    </dgm:pt>
    <dgm:pt modelId="{05C9D1A5-72C0-4DDA-8C53-77C54D90C8AE}" type="parTrans" cxnId="{0A2A3948-467E-4559-B7F2-8B31AEAE41F4}">
      <dgm:prSet/>
      <dgm:spPr/>
      <dgm:t>
        <a:bodyPr/>
        <a:lstStyle/>
        <a:p>
          <a:endParaRPr lang="en-GB"/>
        </a:p>
      </dgm:t>
    </dgm:pt>
    <dgm:pt modelId="{900CFD97-F242-423B-8A29-E009894E6EAB}" type="sibTrans" cxnId="{0A2A3948-467E-4559-B7F2-8B31AEAE41F4}">
      <dgm:prSet/>
      <dgm:spPr/>
      <dgm:t>
        <a:bodyPr/>
        <a:lstStyle/>
        <a:p>
          <a:endParaRPr lang="en-GB"/>
        </a:p>
      </dgm:t>
    </dgm:pt>
    <dgm:pt modelId="{3B0B6834-9A15-4432-8658-A7FAF385EB70}" type="pres">
      <dgm:prSet presAssocID="{4DD99CD1-E821-457E-8ED3-545957F59B72}" presName="Name0" presStyleCnt="0">
        <dgm:presLayoutVars>
          <dgm:chMax val="7"/>
          <dgm:chPref val="7"/>
          <dgm:dir/>
        </dgm:presLayoutVars>
      </dgm:prSet>
      <dgm:spPr/>
    </dgm:pt>
    <dgm:pt modelId="{33DFFB5C-7F80-42C4-81E2-53AB669831EA}" type="pres">
      <dgm:prSet presAssocID="{4DD99CD1-E821-457E-8ED3-545957F59B72}" presName="Name1" presStyleCnt="0"/>
      <dgm:spPr/>
    </dgm:pt>
    <dgm:pt modelId="{61261F67-DFC5-4901-9605-4B2CCC416415}" type="pres">
      <dgm:prSet presAssocID="{4DD99CD1-E821-457E-8ED3-545957F59B72}" presName="cycle" presStyleCnt="0"/>
      <dgm:spPr/>
    </dgm:pt>
    <dgm:pt modelId="{F35567E6-79A9-4A3A-881F-26FEBF10AB43}" type="pres">
      <dgm:prSet presAssocID="{4DD99CD1-E821-457E-8ED3-545957F59B72}" presName="srcNode" presStyleLbl="node1" presStyleIdx="0" presStyleCnt="3"/>
      <dgm:spPr/>
    </dgm:pt>
    <dgm:pt modelId="{AE022B87-B7A9-427E-8141-5F7D6A864367}" type="pres">
      <dgm:prSet presAssocID="{4DD99CD1-E821-457E-8ED3-545957F59B72}" presName="conn" presStyleLbl="parChTrans1D2" presStyleIdx="0" presStyleCnt="1"/>
      <dgm:spPr/>
    </dgm:pt>
    <dgm:pt modelId="{F3C4990E-84DD-49ED-9DDB-9DAAFD70D521}" type="pres">
      <dgm:prSet presAssocID="{4DD99CD1-E821-457E-8ED3-545957F59B72}" presName="extraNode" presStyleLbl="node1" presStyleIdx="0" presStyleCnt="3"/>
      <dgm:spPr/>
    </dgm:pt>
    <dgm:pt modelId="{739E5859-1C50-49C6-B746-FEF5CA6BF440}" type="pres">
      <dgm:prSet presAssocID="{4DD99CD1-E821-457E-8ED3-545957F59B72}" presName="dstNode" presStyleLbl="node1" presStyleIdx="0" presStyleCnt="3"/>
      <dgm:spPr/>
    </dgm:pt>
    <dgm:pt modelId="{C41C2120-E366-463F-9AE7-33CCF36FF617}" type="pres">
      <dgm:prSet presAssocID="{2726A38F-6713-4217-812A-4F1A748BA3D9}" presName="text_1" presStyleLbl="node1" presStyleIdx="0" presStyleCnt="3">
        <dgm:presLayoutVars>
          <dgm:bulletEnabled val="1"/>
        </dgm:presLayoutVars>
      </dgm:prSet>
      <dgm:spPr/>
    </dgm:pt>
    <dgm:pt modelId="{B7FE5175-799E-4776-A014-8A816EC6E9C3}" type="pres">
      <dgm:prSet presAssocID="{2726A38F-6713-4217-812A-4F1A748BA3D9}" presName="accent_1" presStyleCnt="0"/>
      <dgm:spPr/>
    </dgm:pt>
    <dgm:pt modelId="{73362C4C-5898-46C9-A55D-0FBB047C3077}" type="pres">
      <dgm:prSet presAssocID="{2726A38F-6713-4217-812A-4F1A748BA3D9}" presName="accentRepeatNode" presStyleLbl="solidFgAcc1" presStyleIdx="0" presStyleCnt="3"/>
      <dgm:spPr>
        <a:ln>
          <a:solidFill>
            <a:srgbClr val="002060"/>
          </a:solidFill>
        </a:ln>
      </dgm:spPr>
    </dgm:pt>
    <dgm:pt modelId="{BFF2DA3E-9D10-4757-A54B-C9CF83EE7827}" type="pres">
      <dgm:prSet presAssocID="{39A431AC-353D-4C29-943E-288C0B0692D0}" presName="text_2" presStyleLbl="node1" presStyleIdx="1" presStyleCnt="3">
        <dgm:presLayoutVars>
          <dgm:bulletEnabled val="1"/>
        </dgm:presLayoutVars>
      </dgm:prSet>
      <dgm:spPr/>
    </dgm:pt>
    <dgm:pt modelId="{6811F41A-ED6B-4F0F-8C5D-AB1F4E412BF3}" type="pres">
      <dgm:prSet presAssocID="{39A431AC-353D-4C29-943E-288C0B0692D0}" presName="accent_2" presStyleCnt="0"/>
      <dgm:spPr/>
    </dgm:pt>
    <dgm:pt modelId="{9F66316A-A092-4CEF-9C64-07C8F450475D}" type="pres">
      <dgm:prSet presAssocID="{39A431AC-353D-4C29-943E-288C0B0692D0}" presName="accentRepeatNode" presStyleLbl="solidFgAcc1" presStyleIdx="1" presStyleCnt="3"/>
      <dgm:spPr>
        <a:ln>
          <a:solidFill>
            <a:srgbClr val="002060"/>
          </a:solidFill>
        </a:ln>
      </dgm:spPr>
    </dgm:pt>
    <dgm:pt modelId="{52247862-3B69-40D9-BC70-F4C2582E7021}" type="pres">
      <dgm:prSet presAssocID="{D66C1E5B-DF96-4826-BD7E-CB9584EF1DB2}" presName="text_3" presStyleLbl="node1" presStyleIdx="2" presStyleCnt="3">
        <dgm:presLayoutVars>
          <dgm:bulletEnabled val="1"/>
        </dgm:presLayoutVars>
      </dgm:prSet>
      <dgm:spPr/>
    </dgm:pt>
    <dgm:pt modelId="{8FB919EC-ED04-40AE-9B52-D58F3DE951A2}" type="pres">
      <dgm:prSet presAssocID="{D66C1E5B-DF96-4826-BD7E-CB9584EF1DB2}" presName="accent_3" presStyleCnt="0"/>
      <dgm:spPr/>
    </dgm:pt>
    <dgm:pt modelId="{16E6EE64-4841-4A3A-8960-79E569D5465B}" type="pres">
      <dgm:prSet presAssocID="{D66C1E5B-DF96-4826-BD7E-CB9584EF1DB2}" presName="accentRepeatNode" presStyleLbl="solidFgAcc1" presStyleIdx="2" presStyleCnt="3"/>
      <dgm:spPr>
        <a:ln>
          <a:solidFill>
            <a:srgbClr val="002060"/>
          </a:solidFill>
        </a:ln>
      </dgm:spPr>
    </dgm:pt>
  </dgm:ptLst>
  <dgm:cxnLst>
    <dgm:cxn modelId="{78260805-3F7D-4E13-966C-90BC440209E4}" srcId="{4DD99CD1-E821-457E-8ED3-545957F59B72}" destId="{39A431AC-353D-4C29-943E-288C0B0692D0}" srcOrd="1" destOrd="0" parTransId="{4427B6DA-1930-4D8E-8067-AA925FF74B64}" sibTransId="{1D1A8801-096E-48E0-B44B-53EFB187E036}"/>
    <dgm:cxn modelId="{1A58890B-21DE-417C-9BD4-8224401EA60B}" type="presOf" srcId="{379A63C3-5D72-47F9-B312-F085127B778D}" destId="{AE022B87-B7A9-427E-8141-5F7D6A864367}" srcOrd="0" destOrd="0" presId="urn:microsoft.com/office/officeart/2008/layout/VerticalCurvedList"/>
    <dgm:cxn modelId="{CB7A1719-769E-46D1-B653-B5C153BEF780}" type="presOf" srcId="{D66C1E5B-DF96-4826-BD7E-CB9584EF1DB2}" destId="{52247862-3B69-40D9-BC70-F4C2582E7021}" srcOrd="0" destOrd="0" presId="urn:microsoft.com/office/officeart/2008/layout/VerticalCurvedList"/>
    <dgm:cxn modelId="{4F9FB027-E882-42D5-B499-CCAB21F5982B}" type="presOf" srcId="{39A431AC-353D-4C29-943E-288C0B0692D0}" destId="{BFF2DA3E-9D10-4757-A54B-C9CF83EE7827}" srcOrd="0" destOrd="0" presId="urn:microsoft.com/office/officeart/2008/layout/VerticalCurvedList"/>
    <dgm:cxn modelId="{8AE2C937-68E7-474C-BCE3-EEA611BB91DA}" srcId="{4DD99CD1-E821-457E-8ED3-545957F59B72}" destId="{2726A38F-6713-4217-812A-4F1A748BA3D9}" srcOrd="0" destOrd="0" parTransId="{8EB71261-8FA0-4BF2-A71B-339E7E44A96E}" sibTransId="{379A63C3-5D72-47F9-B312-F085127B778D}"/>
    <dgm:cxn modelId="{0A2A3948-467E-4559-B7F2-8B31AEAE41F4}" srcId="{4DD99CD1-E821-457E-8ED3-545957F59B72}" destId="{D66C1E5B-DF96-4826-BD7E-CB9584EF1DB2}" srcOrd="2" destOrd="0" parTransId="{05C9D1A5-72C0-4DDA-8C53-77C54D90C8AE}" sibTransId="{900CFD97-F242-423B-8A29-E009894E6EAB}"/>
    <dgm:cxn modelId="{B7955475-D582-42AD-BE8E-A7ACB102B094}" type="presOf" srcId="{2726A38F-6713-4217-812A-4F1A748BA3D9}" destId="{C41C2120-E366-463F-9AE7-33CCF36FF617}" srcOrd="0" destOrd="0" presId="urn:microsoft.com/office/officeart/2008/layout/VerticalCurvedList"/>
    <dgm:cxn modelId="{51F051CB-FC1A-487E-817F-CA6277E48FB8}" type="presOf" srcId="{4DD99CD1-E821-457E-8ED3-545957F59B72}" destId="{3B0B6834-9A15-4432-8658-A7FAF385EB70}" srcOrd="0" destOrd="0" presId="urn:microsoft.com/office/officeart/2008/layout/VerticalCurvedList"/>
    <dgm:cxn modelId="{5A58A9C7-1FC6-48C7-A6C2-F6DF702CF3C2}" type="presParOf" srcId="{3B0B6834-9A15-4432-8658-A7FAF385EB70}" destId="{33DFFB5C-7F80-42C4-81E2-53AB669831EA}" srcOrd="0" destOrd="0" presId="urn:microsoft.com/office/officeart/2008/layout/VerticalCurvedList"/>
    <dgm:cxn modelId="{F89BBD9B-0AC6-4219-B9B3-89A39547163B}" type="presParOf" srcId="{33DFFB5C-7F80-42C4-81E2-53AB669831EA}" destId="{61261F67-DFC5-4901-9605-4B2CCC416415}" srcOrd="0" destOrd="0" presId="urn:microsoft.com/office/officeart/2008/layout/VerticalCurvedList"/>
    <dgm:cxn modelId="{9EDD3B1A-3BB5-48C5-832D-CDF3CAA8D3CC}" type="presParOf" srcId="{61261F67-DFC5-4901-9605-4B2CCC416415}" destId="{F35567E6-79A9-4A3A-881F-26FEBF10AB43}" srcOrd="0" destOrd="0" presId="urn:microsoft.com/office/officeart/2008/layout/VerticalCurvedList"/>
    <dgm:cxn modelId="{B73778DD-725C-4CB7-9DA8-41FB96046D59}" type="presParOf" srcId="{61261F67-DFC5-4901-9605-4B2CCC416415}" destId="{AE022B87-B7A9-427E-8141-5F7D6A864367}" srcOrd="1" destOrd="0" presId="urn:microsoft.com/office/officeart/2008/layout/VerticalCurvedList"/>
    <dgm:cxn modelId="{43DBCFBE-58CC-4066-8D37-CB2AAFAF34A2}" type="presParOf" srcId="{61261F67-DFC5-4901-9605-4B2CCC416415}" destId="{F3C4990E-84DD-49ED-9DDB-9DAAFD70D521}" srcOrd="2" destOrd="0" presId="urn:microsoft.com/office/officeart/2008/layout/VerticalCurvedList"/>
    <dgm:cxn modelId="{FCB70A87-4A36-44F2-A18E-5219C23180C8}" type="presParOf" srcId="{61261F67-DFC5-4901-9605-4B2CCC416415}" destId="{739E5859-1C50-49C6-B746-FEF5CA6BF440}" srcOrd="3" destOrd="0" presId="urn:microsoft.com/office/officeart/2008/layout/VerticalCurvedList"/>
    <dgm:cxn modelId="{3D4C4F8E-EFEA-4AF2-A923-55FC25CF9485}" type="presParOf" srcId="{33DFFB5C-7F80-42C4-81E2-53AB669831EA}" destId="{C41C2120-E366-463F-9AE7-33CCF36FF617}" srcOrd="1" destOrd="0" presId="urn:microsoft.com/office/officeart/2008/layout/VerticalCurvedList"/>
    <dgm:cxn modelId="{BD682506-6EEA-404E-9737-B6777EC99F68}" type="presParOf" srcId="{33DFFB5C-7F80-42C4-81E2-53AB669831EA}" destId="{B7FE5175-799E-4776-A014-8A816EC6E9C3}" srcOrd="2" destOrd="0" presId="urn:microsoft.com/office/officeart/2008/layout/VerticalCurvedList"/>
    <dgm:cxn modelId="{0E9526AE-A147-40DD-9290-C73D1001C8BF}" type="presParOf" srcId="{B7FE5175-799E-4776-A014-8A816EC6E9C3}" destId="{73362C4C-5898-46C9-A55D-0FBB047C3077}" srcOrd="0" destOrd="0" presId="urn:microsoft.com/office/officeart/2008/layout/VerticalCurvedList"/>
    <dgm:cxn modelId="{FB598C4F-CAD7-4168-BF50-CF37E578E962}" type="presParOf" srcId="{33DFFB5C-7F80-42C4-81E2-53AB669831EA}" destId="{BFF2DA3E-9D10-4757-A54B-C9CF83EE7827}" srcOrd="3" destOrd="0" presId="urn:microsoft.com/office/officeart/2008/layout/VerticalCurvedList"/>
    <dgm:cxn modelId="{6875055A-24C9-4589-9EAB-38CD8C8CED40}" type="presParOf" srcId="{33DFFB5C-7F80-42C4-81E2-53AB669831EA}" destId="{6811F41A-ED6B-4F0F-8C5D-AB1F4E412BF3}" srcOrd="4" destOrd="0" presId="urn:microsoft.com/office/officeart/2008/layout/VerticalCurvedList"/>
    <dgm:cxn modelId="{82A02B11-96DA-4F37-949E-E75D876EEBED}" type="presParOf" srcId="{6811F41A-ED6B-4F0F-8C5D-AB1F4E412BF3}" destId="{9F66316A-A092-4CEF-9C64-07C8F450475D}" srcOrd="0" destOrd="0" presId="urn:microsoft.com/office/officeart/2008/layout/VerticalCurvedList"/>
    <dgm:cxn modelId="{8146831E-5C0D-4374-8D06-87E61357A8AB}" type="presParOf" srcId="{33DFFB5C-7F80-42C4-81E2-53AB669831EA}" destId="{52247862-3B69-40D9-BC70-F4C2582E7021}" srcOrd="5" destOrd="0" presId="urn:microsoft.com/office/officeart/2008/layout/VerticalCurvedList"/>
    <dgm:cxn modelId="{A898070F-E27E-459F-8C8D-DD8841083D85}" type="presParOf" srcId="{33DFFB5C-7F80-42C4-81E2-53AB669831EA}" destId="{8FB919EC-ED04-40AE-9B52-D58F3DE951A2}" srcOrd="6" destOrd="0" presId="urn:microsoft.com/office/officeart/2008/layout/VerticalCurvedList"/>
    <dgm:cxn modelId="{FABE8AC9-8F9E-4EA0-8C24-7E122AD5DA35}" type="presParOf" srcId="{8FB919EC-ED04-40AE-9B52-D58F3DE951A2}" destId="{16E6EE64-4841-4A3A-8960-79E569D5465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022B87-B7A9-427E-8141-5F7D6A864367}">
      <dsp:nvSpPr>
        <dsp:cNvPr id="0" name=""/>
        <dsp:cNvSpPr/>
      </dsp:nvSpPr>
      <dsp:spPr>
        <a:xfrm>
          <a:off x="-5012621" y="-767998"/>
          <a:ext cx="5969708" cy="5969708"/>
        </a:xfrm>
        <a:prstGeom prst="blockArc">
          <a:avLst>
            <a:gd name="adj1" fmla="val 18900000"/>
            <a:gd name="adj2" fmla="val 2700000"/>
            <a:gd name="adj3" fmla="val 362"/>
          </a:avLst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1C2120-E366-463F-9AE7-33CCF36FF617}">
      <dsp:nvSpPr>
        <dsp:cNvPr id="0" name=""/>
        <dsp:cNvSpPr/>
      </dsp:nvSpPr>
      <dsp:spPr>
        <a:xfrm>
          <a:off x="615558" y="443371"/>
          <a:ext cx="5164609" cy="8867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3852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Evidence-based Research </a:t>
          </a:r>
        </a:p>
      </dsp:txBody>
      <dsp:txXfrm>
        <a:off x="615558" y="443371"/>
        <a:ext cx="5164609" cy="886742"/>
      </dsp:txXfrm>
    </dsp:sp>
    <dsp:sp modelId="{73362C4C-5898-46C9-A55D-0FBB047C3077}">
      <dsp:nvSpPr>
        <dsp:cNvPr id="0" name=""/>
        <dsp:cNvSpPr/>
      </dsp:nvSpPr>
      <dsp:spPr>
        <a:xfrm>
          <a:off x="61344" y="332528"/>
          <a:ext cx="1108428" cy="11084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F2DA3E-9D10-4757-A54B-C9CF83EE7827}">
      <dsp:nvSpPr>
        <dsp:cNvPr id="0" name=""/>
        <dsp:cNvSpPr/>
      </dsp:nvSpPr>
      <dsp:spPr>
        <a:xfrm>
          <a:off x="937889" y="1773484"/>
          <a:ext cx="4842278" cy="8867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3852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Our Strategy</a:t>
          </a:r>
        </a:p>
      </dsp:txBody>
      <dsp:txXfrm>
        <a:off x="937889" y="1773484"/>
        <a:ext cx="4842278" cy="886742"/>
      </dsp:txXfrm>
    </dsp:sp>
    <dsp:sp modelId="{9F66316A-A092-4CEF-9C64-07C8F450475D}">
      <dsp:nvSpPr>
        <dsp:cNvPr id="0" name=""/>
        <dsp:cNvSpPr/>
      </dsp:nvSpPr>
      <dsp:spPr>
        <a:xfrm>
          <a:off x="383675" y="1662642"/>
          <a:ext cx="1108428" cy="11084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247862-3B69-40D9-BC70-F4C2582E7021}">
      <dsp:nvSpPr>
        <dsp:cNvPr id="0" name=""/>
        <dsp:cNvSpPr/>
      </dsp:nvSpPr>
      <dsp:spPr>
        <a:xfrm>
          <a:off x="615558" y="3103598"/>
          <a:ext cx="5164609" cy="8867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3852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Implementation</a:t>
          </a:r>
          <a:endParaRPr lang="en-GB" sz="3300" kern="1200" dirty="0"/>
        </a:p>
      </dsp:txBody>
      <dsp:txXfrm>
        <a:off x="615558" y="3103598"/>
        <a:ext cx="5164609" cy="886742"/>
      </dsp:txXfrm>
    </dsp:sp>
    <dsp:sp modelId="{16E6EE64-4841-4A3A-8960-79E569D5465B}">
      <dsp:nvSpPr>
        <dsp:cNvPr id="0" name=""/>
        <dsp:cNvSpPr/>
      </dsp:nvSpPr>
      <dsp:spPr>
        <a:xfrm>
          <a:off x="61344" y="2992755"/>
          <a:ext cx="1108428" cy="11084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600D3-19E6-422A-9C64-5E751590D2EC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908D3-8DE5-47AE-B547-BDA8DD2C9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558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1A0BC-9258-48BA-AD2C-834A845FF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94221B-412F-4128-BE36-925110484B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36B96-4D47-431A-B423-0E82730C3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0AADC-6488-4AB2-A131-00BC80106FFE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CC838-0D36-486A-BEE1-715995613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F798A-2014-4A9E-9A8E-77C308B6C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4AA9-9553-4154-A812-2C90ADBCC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11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93BC3-6F0A-4BBF-9E31-5ED5B475B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DF03D5-C5F3-474A-BB83-406F56EA8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85558-46E1-44CE-9F7A-16812B7BE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0AADC-6488-4AB2-A131-00BC80106FFE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E258F-A4A3-449E-980D-DF1070B5B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EE246-5FA9-4B7C-AD99-E86AC6437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4AA9-9553-4154-A812-2C90ADBCC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056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CC6130-5A20-4D0F-A395-CA854707E7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DF5900-6C62-41C6-A2F5-BEDA4DDDA8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4E485-108A-427B-B225-9C6E983FA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0AADC-6488-4AB2-A131-00BC80106FFE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B1E22-504C-4500-AA68-D86326B44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71ED0-86F2-4EA6-A8C5-ED6F1C8DA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4AA9-9553-4154-A812-2C90ADBCC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458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09590-30E5-4770-85D6-F7A9F8302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1DDE1-CEC2-4055-B17A-CCF05D01E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4B844-B55B-486D-8C36-DC34E8049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0AADC-6488-4AB2-A131-00BC80106FFE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F738F-F8B1-48D1-B3DE-8A7AEC94A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4ED5F-DA07-4D7C-B1AC-D46F6A26D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4AA9-9553-4154-A812-2C90ADBCC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814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9B481-3365-405E-8665-E90FD13D1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10EB5-595D-4FA8-B623-AF19CFDEB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919A9-E4F8-4AFB-B604-1B179770C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0AADC-6488-4AB2-A131-00BC80106FFE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0B090-40C1-4CF1-B0EE-09689C26A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2C60C-4BBA-4E96-B21E-508CF8AB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4AA9-9553-4154-A812-2C90ADBCC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17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89C1E-0F89-46A6-AE6D-D9ECAC6AA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7DC0A-8819-4EAF-B39A-5227707305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20C4FB-3B73-46D2-8325-700A3ECE6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E329A2-F9FB-4B15-AF5A-AA1D503CD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0AADC-6488-4AB2-A131-00BC80106FFE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6DB70B-DA40-4CC0-B7AB-97B1D0974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564C61-86E0-4C36-8F75-B4E7E79CF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4AA9-9553-4154-A812-2C90ADBCC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814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3DE3D-9AC5-4F58-A376-804805776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2605E-B2F3-4C6B-9C99-ABA694119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13B60F-FBB1-4571-8E6B-AD2CD6A73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866851-F156-4A76-85CF-D5467045C9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3D504B-708B-414E-A8DA-0A20CEF372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CAF78E-B074-4A6D-B237-F864BFCC2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0AADC-6488-4AB2-A131-00BC80106FFE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BB75E-7341-48AB-BDB5-5F0054AE7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1B8414-1A69-4330-B9FD-1EE74AC1C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4AA9-9553-4154-A812-2C90ADBCC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740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865BF-6555-40D7-B0CE-C40761A78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19B1EC-BBB0-406F-8982-7D2134263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0AADC-6488-4AB2-A131-00BC80106FFE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EF7BDE-C851-4E13-8DF5-6C6AE4769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07E947-C0F4-48BD-BA7B-E545CF97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4AA9-9553-4154-A812-2C90ADBCC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051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A1B533-EBE6-45F1-8B38-6722DFF8E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0AADC-6488-4AB2-A131-00BC80106FFE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F817F4-DF9C-4EBE-B05C-90649DD1C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3BD9E-4E75-4608-B2FB-4A9A1286D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4AA9-9553-4154-A812-2C90ADBCC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45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82EA0-ED1B-4C50-B3B2-D52AEC5F9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50C82-8DC5-4241-807A-221ED5273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D633C4-5B5A-48A3-B3EC-0FCBFAC30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531AAA-433F-40FE-B4CA-D61EF15AC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0AADC-6488-4AB2-A131-00BC80106FFE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53F855-EA7F-43CA-8486-CD8902AB6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F7B259-D6CD-4084-A776-8166ED99D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4AA9-9553-4154-A812-2C90ADBCC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053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1F1C2-750F-4F00-985D-C6117BFEA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2C9E11-2A27-4346-B47A-B03EA97EAE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E3AE6-8536-4C4F-8B7B-C72505A075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29898-F47F-43AA-911E-2428723FE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0AADC-6488-4AB2-A131-00BC80106FFE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6C10BF-26EA-4B9E-BCBC-A789B901E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DA2BF4-86C3-42A4-A9D0-A2419513C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4AA9-9553-4154-A812-2C90ADBCC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94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7A62FB-ECE2-4214-8D12-B4E2FADB4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4EA0DF-1F42-4A5E-9D14-5816AF697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24816-F10A-4578-97A9-4A97D54C1C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0AADC-6488-4AB2-A131-00BC80106FFE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72318-A0E1-4F85-9D5A-C321B0D6B1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44F8B-6210-471C-AA6C-984C4141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54AA9-9553-4154-A812-2C90ADBCC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36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hyperlink" Target="https://www.gov.uk/government/publications/now-the-whole-school-is-reading-supporting-struggling-readers-in-secondary-school/now-the-whole-school-is-reading-supporting-struggling-readers-in-secondary-school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12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DF7460B-E181-B444-A756-13C8D1A06EB0}"/>
              </a:ext>
            </a:extLst>
          </p:cNvPr>
          <p:cNvSpPr txBox="1">
            <a:spLocks/>
          </p:cNvSpPr>
          <p:nvPr/>
        </p:nvSpPr>
        <p:spPr>
          <a:xfrm>
            <a:off x="1828727" y="512222"/>
            <a:ext cx="10149913" cy="745688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Safeguarding education: raising standards and expectations</a:t>
            </a:r>
          </a:p>
        </p:txBody>
      </p:sp>
      <p:sp>
        <p:nvSpPr>
          <p:cNvPr id="5" name="Google Shape;103;p2">
            <a:extLst>
              <a:ext uri="{FF2B5EF4-FFF2-40B4-BE49-F238E27FC236}">
                <a16:creationId xmlns:a16="http://schemas.microsoft.com/office/drawing/2014/main" id="{39498C95-B9EF-DB42-96E5-6910F097C311}"/>
              </a:ext>
            </a:extLst>
          </p:cNvPr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dirty="0"/>
          </a:p>
        </p:txBody>
      </p:sp>
      <p:sp>
        <p:nvSpPr>
          <p:cNvPr id="6" name="Google Shape;104;p2">
            <a:extLst>
              <a:ext uri="{FF2B5EF4-FFF2-40B4-BE49-F238E27FC236}">
                <a16:creationId xmlns:a16="http://schemas.microsoft.com/office/drawing/2014/main" id="{D5A6B2C8-9D0D-044C-98BB-DD0FEC3A829C}"/>
              </a:ext>
            </a:extLst>
          </p:cNvPr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dirty="0"/>
          </a:p>
        </p:txBody>
      </p:sp>
      <p:sp>
        <p:nvSpPr>
          <p:cNvPr id="7" name="Google Shape;105;p2">
            <a:extLst>
              <a:ext uri="{FF2B5EF4-FFF2-40B4-BE49-F238E27FC236}">
                <a16:creationId xmlns:a16="http://schemas.microsoft.com/office/drawing/2014/main" id="{09B75913-8BF7-5347-ABA2-8B0055C58EAB}"/>
              </a:ext>
            </a:extLst>
          </p:cNvPr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dirty="0"/>
          </a:p>
        </p:txBody>
      </p:sp>
      <p:sp>
        <p:nvSpPr>
          <p:cNvPr id="8" name="Google Shape;106;p2">
            <a:extLst>
              <a:ext uri="{FF2B5EF4-FFF2-40B4-BE49-F238E27FC236}">
                <a16:creationId xmlns:a16="http://schemas.microsoft.com/office/drawing/2014/main" id="{934CAB9A-915F-D540-BF08-B5379CE2A8F6}"/>
              </a:ext>
            </a:extLst>
          </p:cNvPr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dirty="0"/>
          </a:p>
        </p:txBody>
      </p:sp>
      <p:sp>
        <p:nvSpPr>
          <p:cNvPr id="9" name="Google Shape;102;p2">
            <a:extLst>
              <a:ext uri="{FF2B5EF4-FFF2-40B4-BE49-F238E27FC236}">
                <a16:creationId xmlns:a16="http://schemas.microsoft.com/office/drawing/2014/main" id="{C0EA5DB5-747C-5F49-8FEA-446CCC64700A}"/>
              </a:ext>
            </a:extLst>
          </p:cNvPr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AF6C1FD8-7DB8-9E46-8BA2-01B62D3C1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50790"/>
            <a:ext cx="1380458" cy="873140"/>
          </a:xfrm>
          <a:prstGeom prst="rect">
            <a:avLst/>
          </a:prstGeom>
        </p:spPr>
      </p:pic>
      <p:pic>
        <p:nvPicPr>
          <p:cNvPr id="11" name="Picture 2" descr="Langdon Park School - Students">
            <a:extLst>
              <a:ext uri="{FF2B5EF4-FFF2-40B4-BE49-F238E27FC236}">
                <a16:creationId xmlns:a16="http://schemas.microsoft.com/office/drawing/2014/main" id="{809D4B03-D9C3-F540-9D19-8373E627A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799" y="1613068"/>
            <a:ext cx="4094402" cy="405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F3FB637-59CB-2442-BF58-2D857CCE82A4}"/>
              </a:ext>
            </a:extLst>
          </p:cNvPr>
          <p:cNvGrpSpPr/>
          <p:nvPr/>
        </p:nvGrpSpPr>
        <p:grpSpPr>
          <a:xfrm>
            <a:off x="8684629" y="3065616"/>
            <a:ext cx="1624291" cy="1151742"/>
            <a:chOff x="10864158" y="2769843"/>
            <a:chExt cx="706171" cy="65915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30E4681-F294-8F44-8129-4CBA6FA4C44A}"/>
                </a:ext>
              </a:extLst>
            </p:cNvPr>
            <p:cNvCxnSpPr>
              <a:cxnSpLocks/>
            </p:cNvCxnSpPr>
            <p:nvPr/>
          </p:nvCxnSpPr>
          <p:spPr>
            <a:xfrm>
              <a:off x="10864158" y="3429000"/>
              <a:ext cx="706171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4C89610-0112-7943-8B06-1EF52912D65E}"/>
                </a:ext>
              </a:extLst>
            </p:cNvPr>
            <p:cNvCxnSpPr>
              <a:cxnSpLocks/>
            </p:cNvCxnSpPr>
            <p:nvPr/>
          </p:nvCxnSpPr>
          <p:spPr>
            <a:xfrm>
              <a:off x="10864158" y="2769843"/>
              <a:ext cx="706171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83854A5-5AFA-CE4A-A869-D43664B9EAC8}"/>
              </a:ext>
            </a:extLst>
          </p:cNvPr>
          <p:cNvSpPr txBox="1"/>
          <p:nvPr/>
        </p:nvSpPr>
        <p:spPr>
          <a:xfrm>
            <a:off x="8597264" y="3225989"/>
            <a:ext cx="17990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Every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2060"/>
                </a:solidFill>
              </a:rPr>
              <a:t>Child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Every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2060"/>
                </a:solidFill>
              </a:rPr>
              <a:t>Lesson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6556C9-EAD0-4D1C-913B-2EF499BFA016}"/>
              </a:ext>
            </a:extLst>
          </p:cNvPr>
          <p:cNvSpPr txBox="1"/>
          <p:nvPr/>
        </p:nvSpPr>
        <p:spPr>
          <a:xfrm rot="10800000">
            <a:off x="83815" y="3494374"/>
            <a:ext cx="40168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/>
              <a:t>‘Every teacher is of course an expert reader, but that does not necessarily mean we are experts in how to teach reading successfully. </a:t>
            </a:r>
          </a:p>
          <a:p>
            <a:endParaRPr lang="en-US" sz="2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A9FF11-AE66-4E19-8B72-D0F98C522883}"/>
              </a:ext>
            </a:extLst>
          </p:cNvPr>
          <p:cNvSpPr/>
          <p:nvPr/>
        </p:nvSpPr>
        <p:spPr>
          <a:xfrm>
            <a:off x="98703" y="5864583"/>
            <a:ext cx="32473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Quigley, A. </a:t>
            </a:r>
            <a:r>
              <a:rPr lang="en-US" sz="1100" i="1" dirty="0"/>
              <a:t>Closing the Reading Gap</a:t>
            </a:r>
            <a:r>
              <a:rPr lang="en-US" sz="1100" dirty="0"/>
              <a:t>. Routledge, London, 2020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36F434-2127-4ED7-9D1B-C549EC950D76}"/>
              </a:ext>
            </a:extLst>
          </p:cNvPr>
          <p:cNvSpPr/>
          <p:nvPr/>
        </p:nvSpPr>
        <p:spPr>
          <a:xfrm>
            <a:off x="151156" y="1815573"/>
            <a:ext cx="401680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/>
              <a:t>Our brains have developed such a rich knowledge of reading that it doesn't </a:t>
            </a:r>
            <a:r>
              <a:rPr lang="en-US" sz="2200" i="1" dirty="0">
                <a:latin typeface="Blackadder ITC" panose="04020505051007020D02" pitchFamily="82" charset="0"/>
              </a:rPr>
              <a:t>r</a:t>
            </a:r>
            <a:r>
              <a:rPr lang="en-US" sz="2200" i="1" dirty="0"/>
              <a:t>e</a:t>
            </a:r>
            <a:r>
              <a:rPr lang="en-US" sz="2200" i="1" dirty="0">
                <a:latin typeface="Algerian" panose="04020705040A02060702" pitchFamily="82" charset="0"/>
              </a:rPr>
              <a:t>a</a:t>
            </a:r>
            <a:r>
              <a:rPr lang="en-US" sz="2200" i="1" dirty="0">
                <a:latin typeface="Castellar" panose="020A0402060406010301" pitchFamily="18" charset="0"/>
              </a:rPr>
              <a:t>l</a:t>
            </a:r>
            <a:r>
              <a:rPr lang="en-US" sz="2200" i="1" dirty="0">
                <a:latin typeface="Curlz MT" panose="04040404050702020202" pitchFamily="82" charset="0"/>
              </a:rPr>
              <a:t>l</a:t>
            </a:r>
            <a:r>
              <a:rPr lang="en-US" sz="2200" i="1" dirty="0"/>
              <a:t>y </a:t>
            </a:r>
            <a:r>
              <a:rPr lang="en-US" sz="2200" i="1" dirty="0">
                <a:latin typeface="Engravers MT" panose="02090707080505020304" pitchFamily="18" charset="0"/>
              </a:rPr>
              <a:t>m</a:t>
            </a:r>
            <a:r>
              <a:rPr lang="en-US" sz="2200" i="1" dirty="0">
                <a:latin typeface="French Script MT" panose="03020402040607040605" pitchFamily="66" charset="0"/>
              </a:rPr>
              <a:t>a</a:t>
            </a:r>
            <a:r>
              <a:rPr lang="en-US" sz="2200" i="1" dirty="0">
                <a:latin typeface="Magneto" panose="04030805050802020D02" pitchFamily="82" charset="0"/>
              </a:rPr>
              <a:t>t</a:t>
            </a:r>
            <a:r>
              <a:rPr lang="en-US" sz="2200" i="1" dirty="0">
                <a:latin typeface="Mistral" panose="03090702030407020403" pitchFamily="66" charset="0"/>
              </a:rPr>
              <a:t>t</a:t>
            </a:r>
            <a:r>
              <a:rPr lang="en-US" sz="2200" i="1" dirty="0">
                <a:latin typeface="Tempus Sans ITC" panose="04020404030D07020202" pitchFamily="82" charset="0"/>
              </a:rPr>
              <a:t>e</a:t>
            </a:r>
            <a:r>
              <a:rPr lang="en-US" sz="2200" i="1" dirty="0">
                <a:latin typeface="Playbill" panose="040506030A0602020202" pitchFamily="82" charset="0"/>
              </a:rPr>
              <a:t>r</a:t>
            </a:r>
            <a:r>
              <a:rPr lang="en-US" sz="2200" i="1" dirty="0"/>
              <a:t> </a:t>
            </a:r>
            <a:r>
              <a:rPr lang="en-US" sz="2200" i="1" dirty="0">
                <a:latin typeface="Viner Hand ITC" panose="03070502030502020203" pitchFamily="66" charset="0"/>
              </a:rPr>
              <a:t>i</a:t>
            </a:r>
            <a:r>
              <a:rPr lang="en-US" sz="2200" i="1" dirty="0">
                <a:latin typeface="Stencil" panose="040409050D0802020404" pitchFamily="82" charset="0"/>
              </a:rPr>
              <a:t>f</a:t>
            </a:r>
            <a:r>
              <a:rPr lang="en-US" sz="2200" i="1" dirty="0"/>
              <a:t> </a:t>
            </a:r>
            <a:r>
              <a:rPr lang="en-US" sz="2200" i="1" dirty="0">
                <a:latin typeface="Viner Hand ITC" panose="03070502030502020203" pitchFamily="66" charset="0"/>
              </a:rPr>
              <a:t>w</a:t>
            </a:r>
            <a:r>
              <a:rPr lang="en-US" sz="2200" i="1" dirty="0">
                <a:latin typeface="Agency FB" panose="020B0503020202020204" pitchFamily="34" charset="0"/>
              </a:rPr>
              <a:t>e</a:t>
            </a:r>
            <a:r>
              <a:rPr lang="en-US" sz="2200" i="1" dirty="0"/>
              <a:t> </a:t>
            </a:r>
            <a:r>
              <a:rPr lang="en-US" sz="2200" i="1" dirty="0">
                <a:latin typeface="Bauhaus 93" panose="04030905020B02020C02" pitchFamily="82" charset="0"/>
              </a:rPr>
              <a:t>r</a:t>
            </a:r>
            <a:r>
              <a:rPr lang="en-US" sz="2200" i="1" dirty="0">
                <a:latin typeface="Bernard MT Condensed" panose="02050806060905020404" pitchFamily="18" charset="0"/>
              </a:rPr>
              <a:t>e</a:t>
            </a:r>
            <a:r>
              <a:rPr lang="en-US" sz="2200" i="1" dirty="0">
                <a:latin typeface="Old English Text MT" panose="03040902040508030806" pitchFamily="66" charset="0"/>
              </a:rPr>
              <a:t>a</a:t>
            </a:r>
            <a:r>
              <a:rPr lang="en-US" sz="2200" i="1" dirty="0">
                <a:latin typeface="Webdings" panose="05030102010509060703" pitchFamily="18" charset="2"/>
              </a:rPr>
              <a:t>d</a:t>
            </a:r>
            <a:r>
              <a:rPr lang="en-US" sz="2200" i="1" dirty="0"/>
              <a:t> </a:t>
            </a:r>
            <a:r>
              <a:rPr lang="en-US" sz="2200" i="1" dirty="0">
                <a:latin typeface="Forte" panose="03060902040502070203" pitchFamily="66" charset="0"/>
              </a:rPr>
              <a:t>w</a:t>
            </a:r>
            <a:r>
              <a:rPr lang="en-US" sz="2200" i="1" dirty="0">
                <a:latin typeface="Bradley Hand ITC" panose="03070402050302030203" pitchFamily="66" charset="0"/>
              </a:rPr>
              <a:t>o</a:t>
            </a:r>
            <a:r>
              <a:rPr lang="en-US" sz="2200" i="1" dirty="0">
                <a:latin typeface="Franklin Gothic Medium Cond" panose="020B0606030402020204" pitchFamily="34" charset="0"/>
              </a:rPr>
              <a:t>r</a:t>
            </a:r>
            <a:r>
              <a:rPr lang="en-US" sz="2200" i="1" dirty="0">
                <a:latin typeface="Old English Text MT" panose="03040902040508030806" pitchFamily="66" charset="0"/>
              </a:rPr>
              <a:t>d</a:t>
            </a:r>
            <a:r>
              <a:rPr lang="en-US" sz="2200" i="1" dirty="0">
                <a:latin typeface="Mistral" panose="03090702030407020403" pitchFamily="66" charset="0"/>
              </a:rPr>
              <a:t>s</a:t>
            </a:r>
            <a:r>
              <a:rPr lang="en-US" sz="2200" i="1" dirty="0"/>
              <a:t> </a:t>
            </a:r>
            <a:r>
              <a:rPr lang="en-US" sz="2200" i="1" dirty="0">
                <a:latin typeface="Brush Script MT" panose="03060802040406070304" pitchFamily="66" charset="0"/>
              </a:rPr>
              <a:t>w</a:t>
            </a:r>
            <a:r>
              <a:rPr lang="en-US" sz="2200" i="1" dirty="0">
                <a:latin typeface="Algerian" panose="04020705040A02060702" pitchFamily="82" charset="0"/>
              </a:rPr>
              <a:t>i</a:t>
            </a:r>
            <a:r>
              <a:rPr lang="en-US" sz="2200" i="1" dirty="0">
                <a:latin typeface="Blackadder ITC" panose="04020505051007020D02" pitchFamily="82" charset="0"/>
              </a:rPr>
              <a:t>t</a:t>
            </a:r>
            <a:r>
              <a:rPr lang="en-US" sz="2200" i="1" dirty="0">
                <a:latin typeface="Chiller" panose="04020404031007020602" pitchFamily="82" charset="0"/>
              </a:rPr>
              <a:t>h</a:t>
            </a:r>
            <a:r>
              <a:rPr lang="en-US" sz="2200" i="1" dirty="0"/>
              <a:t> </a:t>
            </a:r>
            <a:r>
              <a:rPr lang="en-US" sz="2200" i="1" dirty="0">
                <a:latin typeface="MingLiU_HKSCS-ExtB" panose="02020500000000000000" pitchFamily="18" charset="-120"/>
                <a:ea typeface="MingLiU_HKSCS-ExtB" panose="02020500000000000000" pitchFamily="18" charset="-120"/>
              </a:rPr>
              <a:t>r</a:t>
            </a:r>
            <a:r>
              <a:rPr lang="en-US" sz="2200" i="1" dirty="0">
                <a:latin typeface="Rage Italic" panose="03070502040507070304" pitchFamily="66" charset="0"/>
              </a:rPr>
              <a:t>a</a:t>
            </a:r>
            <a:r>
              <a:rPr lang="en-US" sz="2200" i="1" dirty="0">
                <a:latin typeface="Stencil" panose="040409050D0802020404" pitchFamily="82" charset="0"/>
              </a:rPr>
              <a:t>d</a:t>
            </a:r>
            <a:r>
              <a:rPr lang="en-US" sz="2200" i="1" dirty="0">
                <a:latin typeface="Colonna MT" panose="04020805060202030203" pitchFamily="82" charset="0"/>
              </a:rPr>
              <a:t>i</a:t>
            </a:r>
            <a:r>
              <a:rPr lang="en-US" sz="2200" i="1" dirty="0">
                <a:latin typeface="Dubai Light" panose="020B0303030403030204" pitchFamily="34" charset="-78"/>
                <a:cs typeface="Dubai Light" panose="020B0303030403030204" pitchFamily="34" charset="-78"/>
              </a:rPr>
              <a:t>c</a:t>
            </a:r>
            <a:r>
              <a:rPr lang="en-US" sz="2200" i="1" dirty="0">
                <a:latin typeface="Matura MT Script Capitals" panose="03020802060602070202" pitchFamily="66" charset="0"/>
              </a:rPr>
              <a:t>a</a:t>
            </a:r>
            <a:r>
              <a:rPr lang="en-US" sz="2200" i="1" dirty="0">
                <a:latin typeface="Viner Hand ITC" panose="03070502030502020203" pitchFamily="66" charset="0"/>
              </a:rPr>
              <a:t>l</a:t>
            </a:r>
            <a:r>
              <a:rPr lang="en-US" sz="2200" i="1" dirty="0">
                <a:latin typeface="OCR A Extended" panose="02010509020102010303" pitchFamily="50" charset="0"/>
              </a:rPr>
              <a:t>l</a:t>
            </a:r>
            <a:r>
              <a:rPr lang="en-US" sz="2200" i="1" dirty="0">
                <a:latin typeface="Onyx" panose="04050602080702020203" pitchFamily="82" charset="0"/>
              </a:rPr>
              <a:t>y</a:t>
            </a:r>
            <a:r>
              <a:rPr lang="en-US" sz="2200" i="1" dirty="0"/>
              <a:t> different fonts.’</a:t>
            </a:r>
            <a:endParaRPr lang="en-GB" sz="2200" i="1" dirty="0"/>
          </a:p>
        </p:txBody>
      </p:sp>
    </p:spTree>
    <p:extLst>
      <p:ext uri="{BB962C8B-B14F-4D97-AF65-F5344CB8AC3E}">
        <p14:creationId xmlns:p14="http://schemas.microsoft.com/office/powerpoint/2010/main" val="3795157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FFC558-FDCA-4779-9A9E-C9B2AC8D4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735" y="0"/>
            <a:ext cx="4853725" cy="6858000"/>
          </a:xfrm>
          <a:prstGeom prst="rect">
            <a:avLst/>
          </a:prstGeom>
        </p:spPr>
      </p:pic>
      <p:pic>
        <p:nvPicPr>
          <p:cNvPr id="1026" name="Picture 2" descr="202282046">
            <a:extLst>
              <a:ext uri="{FF2B5EF4-FFF2-40B4-BE49-F238E27FC236}">
                <a16:creationId xmlns:a16="http://schemas.microsoft.com/office/drawing/2014/main" id="{831267E6-2BD3-4439-9D99-4420EFC5C1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88"/>
          <a:stretch/>
        </p:blipFill>
        <p:spPr bwMode="auto">
          <a:xfrm>
            <a:off x="5240990" y="1222744"/>
            <a:ext cx="862107" cy="241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202282046">
            <a:extLst>
              <a:ext uri="{FF2B5EF4-FFF2-40B4-BE49-F238E27FC236}">
                <a16:creationId xmlns:a16="http://schemas.microsoft.com/office/drawing/2014/main" id="{D6E53964-119A-4538-8D09-A46191E562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9" r="62288" b="15969"/>
          <a:stretch/>
        </p:blipFill>
        <p:spPr bwMode="auto">
          <a:xfrm>
            <a:off x="5240992" y="3232297"/>
            <a:ext cx="862106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202282046">
            <a:extLst>
              <a:ext uri="{FF2B5EF4-FFF2-40B4-BE49-F238E27FC236}">
                <a16:creationId xmlns:a16="http://schemas.microsoft.com/office/drawing/2014/main" id="{584405DD-87D6-44F4-83E9-C6F39EBFB9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3" r="62288"/>
          <a:stretch/>
        </p:blipFill>
        <p:spPr bwMode="auto">
          <a:xfrm>
            <a:off x="5240991" y="4630477"/>
            <a:ext cx="862106" cy="195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F55E20-86AE-4CC6-98ED-CC0EFADE882C}"/>
              </a:ext>
            </a:extLst>
          </p:cNvPr>
          <p:cNvSpPr txBox="1"/>
          <p:nvPr/>
        </p:nvSpPr>
        <p:spPr>
          <a:xfrm>
            <a:off x="2279956" y="3014826"/>
            <a:ext cx="1850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Pause after reading the paired strategies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65693F-52DC-4A68-B221-9C18D878BFC4}"/>
              </a:ext>
            </a:extLst>
          </p:cNvPr>
          <p:cNvSpPr txBox="1"/>
          <p:nvPr/>
        </p:nvSpPr>
        <p:spPr>
          <a:xfrm>
            <a:off x="2279956" y="820038"/>
            <a:ext cx="1850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Assign roles: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Questioner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Clarifer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Summariser</a:t>
            </a:r>
            <a:endParaRPr lang="en-US" dirty="0"/>
          </a:p>
        </p:txBody>
      </p:sp>
      <p:pic>
        <p:nvPicPr>
          <p:cNvPr id="10" name="Picture 2" descr="Numbers free icon">
            <a:extLst>
              <a:ext uri="{FF2B5EF4-FFF2-40B4-BE49-F238E27FC236}">
                <a16:creationId xmlns:a16="http://schemas.microsoft.com/office/drawing/2014/main" id="{1B12021B-FCB2-46C6-BBB3-2463D05DFA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29" b="53815"/>
          <a:stretch/>
        </p:blipFill>
        <p:spPr bwMode="auto">
          <a:xfrm>
            <a:off x="5368479" y="2124483"/>
            <a:ext cx="438243" cy="49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Numbers free icon">
            <a:extLst>
              <a:ext uri="{FF2B5EF4-FFF2-40B4-BE49-F238E27FC236}">
                <a16:creationId xmlns:a16="http://schemas.microsoft.com/office/drawing/2014/main" id="{4D8CFC4D-768F-46A1-9849-F60F70FE4B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30" b="53815"/>
          <a:stretch/>
        </p:blipFill>
        <p:spPr bwMode="auto">
          <a:xfrm>
            <a:off x="5368478" y="3636090"/>
            <a:ext cx="438243" cy="49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Numbers free icon">
            <a:extLst>
              <a:ext uri="{FF2B5EF4-FFF2-40B4-BE49-F238E27FC236}">
                <a16:creationId xmlns:a16="http://schemas.microsoft.com/office/drawing/2014/main" id="{CA27705E-31ED-4F66-ACBD-49BA743AED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7" t="53815" r="30232"/>
          <a:stretch/>
        </p:blipFill>
        <p:spPr bwMode="auto">
          <a:xfrm>
            <a:off x="5368478" y="5218583"/>
            <a:ext cx="438243" cy="49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ssign to user Icon 5273479">
            <a:extLst>
              <a:ext uri="{FF2B5EF4-FFF2-40B4-BE49-F238E27FC236}">
                <a16:creationId xmlns:a16="http://schemas.microsoft.com/office/drawing/2014/main" id="{E6ACE7E0-6B48-4C30-9B9C-9BFD2FA28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13" y="694113"/>
            <a:ext cx="1326254" cy="132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use Icon 5267084">
            <a:extLst>
              <a:ext uri="{FF2B5EF4-FFF2-40B4-BE49-F238E27FC236}">
                <a16:creationId xmlns:a16="http://schemas.microsoft.com/office/drawing/2014/main" id="{97408A82-CB8A-4FA4-95BF-C3481EE9A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13" y="2853104"/>
            <a:ext cx="1326254" cy="132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7608ADB-7235-469F-A54B-3D63FE5A0EAA}"/>
              </a:ext>
            </a:extLst>
          </p:cNvPr>
          <p:cNvSpPr txBox="1"/>
          <p:nvPr/>
        </p:nvSpPr>
        <p:spPr>
          <a:xfrm>
            <a:off x="2276562" y="5200614"/>
            <a:ext cx="2337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Discuss each pair using the reciprocal reading roles</a:t>
            </a:r>
            <a:endParaRPr lang="en-GB" dirty="0"/>
          </a:p>
        </p:txBody>
      </p:sp>
      <p:pic>
        <p:nvPicPr>
          <p:cNvPr id="1032" name="Picture 8" descr="discuss Icon 2856660">
            <a:extLst>
              <a:ext uri="{FF2B5EF4-FFF2-40B4-BE49-F238E27FC236}">
                <a16:creationId xmlns:a16="http://schemas.microsoft.com/office/drawing/2014/main" id="{D04AE489-8A3D-4B30-BF9F-E87AF8DDF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13" y="4952762"/>
            <a:ext cx="1326254" cy="132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06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66EB63-DB61-4BB3-8763-D696C31CA60A}"/>
              </a:ext>
            </a:extLst>
          </p:cNvPr>
          <p:cNvSpPr txBox="1">
            <a:spLocks/>
          </p:cNvSpPr>
          <p:nvPr/>
        </p:nvSpPr>
        <p:spPr>
          <a:xfrm>
            <a:off x="1818392" y="296164"/>
            <a:ext cx="10149913" cy="745688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ambitious, challenging and demanding curriculum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83A0C4E7-2F49-4498-B639-5F5F5C817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77" y="234732"/>
            <a:ext cx="1380458" cy="873140"/>
          </a:xfrm>
          <a:prstGeom prst="rect">
            <a:avLst/>
          </a:prstGeom>
        </p:spPr>
      </p:pic>
      <p:sp>
        <p:nvSpPr>
          <p:cNvPr id="6" name="Google Shape;103;p2">
            <a:extLst>
              <a:ext uri="{FF2B5EF4-FFF2-40B4-BE49-F238E27FC236}">
                <a16:creationId xmlns:a16="http://schemas.microsoft.com/office/drawing/2014/main" id="{6838BD1C-B48C-4AA9-AE11-B8962169557D}"/>
              </a:ext>
            </a:extLst>
          </p:cNvPr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dirty="0"/>
          </a:p>
        </p:txBody>
      </p:sp>
      <p:sp>
        <p:nvSpPr>
          <p:cNvPr id="7" name="Google Shape;104;p2">
            <a:extLst>
              <a:ext uri="{FF2B5EF4-FFF2-40B4-BE49-F238E27FC236}">
                <a16:creationId xmlns:a16="http://schemas.microsoft.com/office/drawing/2014/main" id="{EC9805B7-B766-4DB6-BF6E-105CE93B818E}"/>
              </a:ext>
            </a:extLst>
          </p:cNvPr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dirty="0"/>
          </a:p>
        </p:txBody>
      </p:sp>
      <p:sp>
        <p:nvSpPr>
          <p:cNvPr id="8" name="Google Shape;105;p2">
            <a:extLst>
              <a:ext uri="{FF2B5EF4-FFF2-40B4-BE49-F238E27FC236}">
                <a16:creationId xmlns:a16="http://schemas.microsoft.com/office/drawing/2014/main" id="{1882A28E-EC6E-48D3-A801-30C3E4D1DF23}"/>
              </a:ext>
            </a:extLst>
          </p:cNvPr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dirty="0"/>
          </a:p>
        </p:txBody>
      </p:sp>
      <p:sp>
        <p:nvSpPr>
          <p:cNvPr id="9" name="Google Shape;106;p2">
            <a:extLst>
              <a:ext uri="{FF2B5EF4-FFF2-40B4-BE49-F238E27FC236}">
                <a16:creationId xmlns:a16="http://schemas.microsoft.com/office/drawing/2014/main" id="{31601D12-2F5A-41C9-8F6A-FC8E101E3D9B}"/>
              </a:ext>
            </a:extLst>
          </p:cNvPr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dirty="0"/>
          </a:p>
        </p:txBody>
      </p:sp>
      <p:sp>
        <p:nvSpPr>
          <p:cNvPr id="10" name="Google Shape;102;p2">
            <a:extLst>
              <a:ext uri="{FF2B5EF4-FFF2-40B4-BE49-F238E27FC236}">
                <a16:creationId xmlns:a16="http://schemas.microsoft.com/office/drawing/2014/main" id="{2971F64C-8C0F-44AB-95A0-8CA65F0A91BF}"/>
              </a:ext>
            </a:extLst>
          </p:cNvPr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E9C016-9200-40A5-B5CF-8AFDFC0DC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64" y="1052578"/>
            <a:ext cx="5843870" cy="5176872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61E4168-99CF-4FF3-A682-2F8BAFBE9987}"/>
              </a:ext>
            </a:extLst>
          </p:cNvPr>
          <p:cNvSpPr/>
          <p:nvPr/>
        </p:nvSpPr>
        <p:spPr>
          <a:xfrm rot="5400000">
            <a:off x="3125036" y="3447472"/>
            <a:ext cx="1789379" cy="390661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B140FC-93CE-42FA-93FB-0C37056AD3FE}"/>
              </a:ext>
            </a:extLst>
          </p:cNvPr>
          <p:cNvSpPr/>
          <p:nvPr/>
        </p:nvSpPr>
        <p:spPr>
          <a:xfrm>
            <a:off x="7438621" y="1556603"/>
            <a:ext cx="41573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What could Y7, Y9, Y11 and Y13 students be </a:t>
            </a:r>
            <a:r>
              <a:rPr lang="en-US" sz="2400" b="1" dirty="0">
                <a:solidFill>
                  <a:srgbClr val="002060"/>
                </a:solidFill>
              </a:rPr>
              <a:t>supported to read </a:t>
            </a:r>
            <a:r>
              <a:rPr lang="en-US" sz="2400" dirty="0"/>
              <a:t>in class in your subject?</a:t>
            </a:r>
            <a:endParaRPr lang="en-GB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2A4774-69C9-4830-AD4A-9DAB487BEE47}"/>
              </a:ext>
            </a:extLst>
          </p:cNvPr>
          <p:cNvSpPr txBox="1"/>
          <p:nvPr/>
        </p:nvSpPr>
        <p:spPr>
          <a:xfrm>
            <a:off x="7438621" y="3641014"/>
            <a:ext cx="46242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English</a:t>
            </a:r>
            <a:r>
              <a:rPr lang="en-US" dirty="0"/>
              <a:t>: how can we make ‘recommended reading’ real?</a:t>
            </a:r>
          </a:p>
          <a:p>
            <a:endParaRPr lang="en-US" dirty="0"/>
          </a:p>
          <a:p>
            <a:r>
              <a:rPr lang="en-US" b="1" dirty="0">
                <a:solidFill>
                  <a:srgbClr val="002060"/>
                </a:solidFill>
              </a:rPr>
              <a:t>Practical subjects</a:t>
            </a:r>
            <a:r>
              <a:rPr lang="en-US" dirty="0"/>
              <a:t>: what could be read in theory lessons to improve knowledge acquisition</a:t>
            </a:r>
          </a:p>
          <a:p>
            <a:endParaRPr lang="en-US" dirty="0"/>
          </a:p>
          <a:p>
            <a:r>
              <a:rPr lang="en-US" b="1" dirty="0">
                <a:solidFill>
                  <a:srgbClr val="002060"/>
                </a:solidFill>
              </a:rPr>
              <a:t>Maths</a:t>
            </a:r>
            <a:r>
              <a:rPr lang="en-US" dirty="0"/>
              <a:t>: more multi-step word problems? What might it mean to read like a mathematician?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024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693687-D187-4DCF-BFC8-494C4B38E66D}"/>
              </a:ext>
            </a:extLst>
          </p:cNvPr>
          <p:cNvCxnSpPr>
            <a:cxnSpLocks/>
          </p:cNvCxnSpPr>
          <p:nvPr/>
        </p:nvCxnSpPr>
        <p:spPr>
          <a:xfrm>
            <a:off x="6210677" y="1367073"/>
            <a:ext cx="0" cy="47892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103;p2">
            <a:extLst>
              <a:ext uri="{FF2B5EF4-FFF2-40B4-BE49-F238E27FC236}">
                <a16:creationId xmlns:a16="http://schemas.microsoft.com/office/drawing/2014/main" id="{4F8AFFBC-6753-42D7-BE04-DA55C4352E67}"/>
              </a:ext>
            </a:extLst>
          </p:cNvPr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dirty="0"/>
          </a:p>
        </p:txBody>
      </p:sp>
      <p:sp>
        <p:nvSpPr>
          <p:cNvPr id="15" name="Google Shape;104;p2">
            <a:extLst>
              <a:ext uri="{FF2B5EF4-FFF2-40B4-BE49-F238E27FC236}">
                <a16:creationId xmlns:a16="http://schemas.microsoft.com/office/drawing/2014/main" id="{4A79C933-C59F-4DB9-B3FA-88E2973C6759}"/>
              </a:ext>
            </a:extLst>
          </p:cNvPr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dirty="0"/>
          </a:p>
        </p:txBody>
      </p:sp>
      <p:sp>
        <p:nvSpPr>
          <p:cNvPr id="16" name="Google Shape;105;p2">
            <a:extLst>
              <a:ext uri="{FF2B5EF4-FFF2-40B4-BE49-F238E27FC236}">
                <a16:creationId xmlns:a16="http://schemas.microsoft.com/office/drawing/2014/main" id="{506661AA-EDB4-4AB0-A568-9594F9C1D1A6}"/>
              </a:ext>
            </a:extLst>
          </p:cNvPr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dirty="0"/>
          </a:p>
        </p:txBody>
      </p:sp>
      <p:sp>
        <p:nvSpPr>
          <p:cNvPr id="17" name="Google Shape;106;p2">
            <a:extLst>
              <a:ext uri="{FF2B5EF4-FFF2-40B4-BE49-F238E27FC236}">
                <a16:creationId xmlns:a16="http://schemas.microsoft.com/office/drawing/2014/main" id="{9151C9A0-0686-44CB-B246-50B5F3619761}"/>
              </a:ext>
            </a:extLst>
          </p:cNvPr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dirty="0"/>
          </a:p>
        </p:txBody>
      </p:sp>
      <p:sp>
        <p:nvSpPr>
          <p:cNvPr id="18" name="Google Shape;102;p2">
            <a:extLst>
              <a:ext uri="{FF2B5EF4-FFF2-40B4-BE49-F238E27FC236}">
                <a16:creationId xmlns:a16="http://schemas.microsoft.com/office/drawing/2014/main" id="{704F39EC-6D32-47F1-8075-25C7F74CA9CA}"/>
              </a:ext>
            </a:extLst>
          </p:cNvPr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D240CB-7A5B-4812-9E9B-ADE18DA9E677}"/>
              </a:ext>
            </a:extLst>
          </p:cNvPr>
          <p:cNvSpPr txBox="1"/>
          <p:nvPr/>
        </p:nvSpPr>
        <p:spPr>
          <a:xfrm>
            <a:off x="488719" y="2385178"/>
            <a:ext cx="885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Reflect 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CA4C49-1D17-4CC6-A166-C1C14D32D816}"/>
              </a:ext>
            </a:extLst>
          </p:cNvPr>
          <p:cNvSpPr txBox="1"/>
          <p:nvPr/>
        </p:nvSpPr>
        <p:spPr>
          <a:xfrm>
            <a:off x="6425946" y="2385178"/>
            <a:ext cx="121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Implement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F89F08-C4AD-4C94-BACE-6E08373E03AE}"/>
              </a:ext>
            </a:extLst>
          </p:cNvPr>
          <p:cNvSpPr/>
          <p:nvPr/>
        </p:nvSpPr>
        <p:spPr>
          <a:xfrm>
            <a:off x="488718" y="2945170"/>
            <a:ext cx="549260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cs typeface="Century Gothic"/>
              </a:rPr>
              <a:t>‘In schools that get safeguarding right, leaders create a culture that safeguarding is “</a:t>
            </a:r>
            <a:r>
              <a:rPr lang="en-US" sz="2400" b="1" i="1" dirty="0">
                <a:solidFill>
                  <a:srgbClr val="002060"/>
                </a:solidFill>
                <a:cs typeface="Century Gothic"/>
              </a:rPr>
              <a:t>everyone’s business, all of the time</a:t>
            </a:r>
            <a:r>
              <a:rPr lang="en-US" sz="2400" i="1" dirty="0">
                <a:cs typeface="Century Gothic"/>
              </a:rPr>
              <a:t>”. In this school, leaders seem to have done the same with reading.’</a:t>
            </a:r>
          </a:p>
          <a:p>
            <a:endParaRPr lang="en-US" sz="2400" i="1" dirty="0"/>
          </a:p>
          <a:p>
            <a:r>
              <a:rPr lang="en-US" dirty="0"/>
              <a:t>- ‘</a:t>
            </a:r>
            <a:r>
              <a:rPr lang="en-US" i="1" dirty="0"/>
              <a:t>Now the whole school is reading</a:t>
            </a:r>
            <a:r>
              <a:rPr lang="en-US" dirty="0"/>
              <a:t>’ | </a:t>
            </a:r>
            <a:r>
              <a:rPr lang="en-US" dirty="0" err="1"/>
              <a:t>Ofsted</a:t>
            </a:r>
            <a:r>
              <a:rPr lang="en-US" dirty="0"/>
              <a:t> article </a:t>
            </a:r>
          </a:p>
        </p:txBody>
      </p:sp>
      <p:pic>
        <p:nvPicPr>
          <p:cNvPr id="4098" name="Picture 2" descr="Reflect Icon 27835">
            <a:extLst>
              <a:ext uri="{FF2B5EF4-FFF2-40B4-BE49-F238E27FC236}">
                <a16:creationId xmlns:a16="http://schemas.microsoft.com/office/drawing/2014/main" id="{252B5969-8E8F-48B1-A5C8-E1DE46284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19" y="1498323"/>
            <a:ext cx="922047" cy="92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plementation Icon 1765030">
            <a:extLst>
              <a:ext uri="{FF2B5EF4-FFF2-40B4-BE49-F238E27FC236}">
                <a16:creationId xmlns:a16="http://schemas.microsoft.com/office/drawing/2014/main" id="{A66DE6B3-6CA9-4921-AA65-47BB3997A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308" y="1498323"/>
            <a:ext cx="1074556" cy="107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CB4F5CD-B35D-4308-9DB9-3DD6F32FA5F7}"/>
              </a:ext>
            </a:extLst>
          </p:cNvPr>
          <p:cNvSpPr txBox="1">
            <a:spLocks/>
          </p:cNvSpPr>
          <p:nvPr/>
        </p:nvSpPr>
        <p:spPr>
          <a:xfrm>
            <a:off x="1818392" y="296164"/>
            <a:ext cx="10149913" cy="745688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Ambitious – Curriculum : </a:t>
            </a:r>
            <a:r>
              <a:rPr lang="en-US" sz="3200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Takeaway actions</a:t>
            </a:r>
            <a:endParaRPr lang="en-US" sz="3200" u="sng" dirty="0"/>
          </a:p>
        </p:txBody>
      </p:sp>
      <p:pic>
        <p:nvPicPr>
          <p:cNvPr id="24" name="Picture 23" descr="Logo, company name&#10;&#10;Description automatically generated">
            <a:extLst>
              <a:ext uri="{FF2B5EF4-FFF2-40B4-BE49-F238E27FC236}">
                <a16:creationId xmlns:a16="http://schemas.microsoft.com/office/drawing/2014/main" id="{25A03728-A168-4EEB-9CBE-23ED26E4F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77" y="234732"/>
            <a:ext cx="1380458" cy="8731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5C81091-F8CB-41F3-9C4B-8F9EE14D0CD2}"/>
              </a:ext>
            </a:extLst>
          </p:cNvPr>
          <p:cNvSpPr/>
          <p:nvPr/>
        </p:nvSpPr>
        <p:spPr>
          <a:xfrm>
            <a:off x="88279" y="5951146"/>
            <a:ext cx="50402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https://www.gov.uk/government/publications/now-the-whole-school-is-reading-supporting-struggling-readers-in-secondary-school/now-the-whole-school-is-reading-supporting-struggling-readers-in-secondary-school</a:t>
            </a:r>
            <a:r>
              <a:rPr lang="en-GB" sz="7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EE4395-880A-4294-9B96-D5A291B58F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8589" y="1041852"/>
            <a:ext cx="4386611" cy="38859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4F9A250-4F37-4913-A71D-2F7752927D53}"/>
              </a:ext>
            </a:extLst>
          </p:cNvPr>
          <p:cNvSpPr/>
          <p:nvPr/>
        </p:nvSpPr>
        <p:spPr>
          <a:xfrm>
            <a:off x="6495308" y="4936630"/>
            <a:ext cx="52961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Faculty Twilight (29</a:t>
            </a:r>
            <a:r>
              <a:rPr lang="en-US" b="1" baseline="30000" dirty="0">
                <a:solidFill>
                  <a:srgbClr val="002060"/>
                </a:solidFill>
              </a:rPr>
              <a:t>th</a:t>
            </a:r>
            <a:r>
              <a:rPr lang="en-US" b="1" dirty="0">
                <a:solidFill>
                  <a:srgbClr val="002060"/>
                </a:solidFill>
              </a:rPr>
              <a:t> Nov)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 Ambitious: Reading | what could we support our students to read?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KS3 AWOL standardization/moderation</a:t>
            </a:r>
          </a:p>
        </p:txBody>
      </p:sp>
    </p:spTree>
    <p:extLst>
      <p:ext uri="{BB962C8B-B14F-4D97-AF65-F5344CB8AC3E}">
        <p14:creationId xmlns:p14="http://schemas.microsoft.com/office/powerpoint/2010/main" val="229246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B842436-F06F-421D-A5C4-6B65D45513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0964364"/>
              </p:ext>
            </p:extLst>
          </p:nvPr>
        </p:nvGraphicFramePr>
        <p:xfrm>
          <a:off x="5576770" y="1501828"/>
          <a:ext cx="5841194" cy="4433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9CA1DE0-6762-457E-A9F9-59248D450136}"/>
              </a:ext>
            </a:extLst>
          </p:cNvPr>
          <p:cNvSpPr txBox="1">
            <a:spLocks/>
          </p:cNvSpPr>
          <p:nvPr/>
        </p:nvSpPr>
        <p:spPr>
          <a:xfrm>
            <a:off x="1828727" y="512222"/>
            <a:ext cx="10149913" cy="745688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ambitious, challenging and demanding curriculum</a:t>
            </a:r>
          </a:p>
        </p:txBody>
      </p:sp>
      <p:sp>
        <p:nvSpPr>
          <p:cNvPr id="9" name="Google Shape;103;p2">
            <a:extLst>
              <a:ext uri="{FF2B5EF4-FFF2-40B4-BE49-F238E27FC236}">
                <a16:creationId xmlns:a16="http://schemas.microsoft.com/office/drawing/2014/main" id="{CC2CFA57-F698-4D8B-BD24-1832D969E9A4}"/>
              </a:ext>
            </a:extLst>
          </p:cNvPr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dirty="0"/>
          </a:p>
        </p:txBody>
      </p:sp>
      <p:sp>
        <p:nvSpPr>
          <p:cNvPr id="10" name="Google Shape;104;p2">
            <a:extLst>
              <a:ext uri="{FF2B5EF4-FFF2-40B4-BE49-F238E27FC236}">
                <a16:creationId xmlns:a16="http://schemas.microsoft.com/office/drawing/2014/main" id="{09BD5D37-A1D7-43BC-A3AB-37969A47DE52}"/>
              </a:ext>
            </a:extLst>
          </p:cNvPr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dirty="0"/>
          </a:p>
        </p:txBody>
      </p:sp>
      <p:sp>
        <p:nvSpPr>
          <p:cNvPr id="11" name="Google Shape;105;p2">
            <a:extLst>
              <a:ext uri="{FF2B5EF4-FFF2-40B4-BE49-F238E27FC236}">
                <a16:creationId xmlns:a16="http://schemas.microsoft.com/office/drawing/2014/main" id="{19349709-2B5C-46D2-A77C-32A1F6712540}"/>
              </a:ext>
            </a:extLst>
          </p:cNvPr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dirty="0"/>
          </a:p>
        </p:txBody>
      </p:sp>
      <p:sp>
        <p:nvSpPr>
          <p:cNvPr id="12" name="Google Shape;106;p2">
            <a:extLst>
              <a:ext uri="{FF2B5EF4-FFF2-40B4-BE49-F238E27FC236}">
                <a16:creationId xmlns:a16="http://schemas.microsoft.com/office/drawing/2014/main" id="{9594C5B3-9D75-43AC-AD87-B0FD87545AE3}"/>
              </a:ext>
            </a:extLst>
          </p:cNvPr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dirty="0"/>
          </a:p>
        </p:txBody>
      </p:sp>
      <p:sp>
        <p:nvSpPr>
          <p:cNvPr id="13" name="Google Shape;102;p2">
            <a:extLst>
              <a:ext uri="{FF2B5EF4-FFF2-40B4-BE49-F238E27FC236}">
                <a16:creationId xmlns:a16="http://schemas.microsoft.com/office/drawing/2014/main" id="{D076DBFB-4E17-47A9-86EC-6A795215FEEB}"/>
              </a:ext>
            </a:extLst>
          </p:cNvPr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Content Placeholder 14">
            <a:extLst>
              <a:ext uri="{FF2B5EF4-FFF2-40B4-BE49-F238E27FC236}">
                <a16:creationId xmlns:a16="http://schemas.microsoft.com/office/drawing/2014/main" id="{9D480A55-AFD1-4513-BEE0-DCFA1F8639CE}"/>
              </a:ext>
            </a:extLst>
          </p:cNvPr>
          <p:cNvSpPr txBox="1">
            <a:spLocks/>
          </p:cNvSpPr>
          <p:nvPr/>
        </p:nvSpPr>
        <p:spPr>
          <a:xfrm>
            <a:off x="1190922" y="4952221"/>
            <a:ext cx="3682123" cy="16657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Curriculum</a:t>
            </a:r>
          </a:p>
          <a:p>
            <a:pPr marL="0" indent="0" algn="ctr">
              <a:buNone/>
            </a:pPr>
            <a:endParaRPr lang="en-US" sz="1200" u="sng" dirty="0"/>
          </a:p>
        </p:txBody>
      </p:sp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0406C46A-C9A5-491C-824F-0C71DEF8FB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450790"/>
            <a:ext cx="1380458" cy="873140"/>
          </a:xfrm>
          <a:prstGeom prst="rect">
            <a:avLst/>
          </a:prstGeom>
        </p:spPr>
      </p:pic>
      <p:pic>
        <p:nvPicPr>
          <p:cNvPr id="1030" name="Picture 6" descr="implementation Icon 1765030">
            <a:extLst>
              <a:ext uri="{FF2B5EF4-FFF2-40B4-BE49-F238E27FC236}">
                <a16:creationId xmlns:a16="http://schemas.microsoft.com/office/drawing/2014/main" id="{A6A07E72-C80C-4E4D-A5E2-21E582C71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441" y="4562747"/>
            <a:ext cx="932087" cy="93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10B11B3-A66F-41F0-80A4-6014E627403C}"/>
              </a:ext>
            </a:extLst>
          </p:cNvPr>
          <p:cNvGrpSpPr/>
          <p:nvPr/>
        </p:nvGrpSpPr>
        <p:grpSpPr>
          <a:xfrm>
            <a:off x="1637818" y="2382219"/>
            <a:ext cx="2768071" cy="2661068"/>
            <a:chOff x="164586" y="2063909"/>
            <a:chExt cx="3302022" cy="3109297"/>
          </a:xfrm>
        </p:grpSpPr>
        <p:pic>
          <p:nvPicPr>
            <p:cNvPr id="23" name="Picture 2" descr="Mountain Icon. Mountains and flag logo, simple icon. Mountain - red icon on white background. Vector illustration">
              <a:extLst>
                <a:ext uri="{FF2B5EF4-FFF2-40B4-BE49-F238E27FC236}">
                  <a16:creationId xmlns:a16="http://schemas.microsoft.com/office/drawing/2014/main" id="{7E4F1CC2-5C9A-4357-886C-AA3F9ABEC0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50" t="10445" r="6436" b="15513"/>
            <a:stretch/>
          </p:blipFill>
          <p:spPr bwMode="auto">
            <a:xfrm>
              <a:off x="164586" y="2063909"/>
              <a:ext cx="3302022" cy="2862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7CEE922-F49A-4E19-80C4-FBDBEC5D7880}"/>
                </a:ext>
              </a:extLst>
            </p:cNvPr>
            <p:cNvSpPr txBox="1"/>
            <p:nvPr/>
          </p:nvSpPr>
          <p:spPr>
            <a:xfrm>
              <a:off x="985036" y="4741664"/>
              <a:ext cx="1822724" cy="431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</a:rPr>
                <a:t>Be Ambitious:</a:t>
              </a:r>
            </a:p>
          </p:txBody>
        </p:sp>
        <p:pic>
          <p:nvPicPr>
            <p:cNvPr id="25" name="Picture 2" descr="Langdon Park School - Students">
              <a:extLst>
                <a:ext uri="{FF2B5EF4-FFF2-40B4-BE49-F238E27FC236}">
                  <a16:creationId xmlns:a16="http://schemas.microsoft.com/office/drawing/2014/main" id="{BF0DB07C-2FAE-4198-93BD-07239EAC98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8" t="5362" r="4151" b="7740"/>
            <a:stretch/>
          </p:blipFill>
          <p:spPr bwMode="auto">
            <a:xfrm>
              <a:off x="1409449" y="4024244"/>
              <a:ext cx="836467" cy="793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8" descr="strategy Icon 1899081">
            <a:extLst>
              <a:ext uri="{FF2B5EF4-FFF2-40B4-BE49-F238E27FC236}">
                <a16:creationId xmlns:a16="http://schemas.microsoft.com/office/drawing/2014/main" id="{BD0E7449-54F4-4275-9F56-85F5C6580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95" y="3287335"/>
            <a:ext cx="745688" cy="74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earch Icon 5256703">
            <a:extLst>
              <a:ext uri="{FF2B5EF4-FFF2-40B4-BE49-F238E27FC236}">
                <a16:creationId xmlns:a16="http://schemas.microsoft.com/office/drawing/2014/main" id="{C0539F51-A080-4D94-8966-4BB2A5223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281" y="2021113"/>
            <a:ext cx="746937" cy="74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614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8CD5F60-24AE-17D9-53CE-79A4BA0EC123}"/>
              </a:ext>
            </a:extLst>
          </p:cNvPr>
          <p:cNvSpPr txBox="1">
            <a:spLocks/>
          </p:cNvSpPr>
          <p:nvPr/>
        </p:nvSpPr>
        <p:spPr>
          <a:xfrm>
            <a:off x="1818392" y="296164"/>
            <a:ext cx="10149913" cy="745688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‘Why Now?’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FCCC808-D6BA-5E47-132C-FC02468AF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77" y="234732"/>
            <a:ext cx="1380458" cy="873140"/>
          </a:xfrm>
          <a:prstGeom prst="rect">
            <a:avLst/>
          </a:prstGeom>
        </p:spPr>
      </p:pic>
      <p:pic>
        <p:nvPicPr>
          <p:cNvPr id="2058" name="Picture 10" descr="Consultation ">
            <a:extLst>
              <a:ext uri="{FF2B5EF4-FFF2-40B4-BE49-F238E27FC236}">
                <a16:creationId xmlns:a16="http://schemas.microsoft.com/office/drawing/2014/main" id="{29D902CE-A016-C4C3-6BAA-4AECFF61F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945" y="1954530"/>
            <a:ext cx="1542554" cy="154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2EC700DD-C0CD-DD1A-AF7D-E61356E5CD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5" t="29714" r="9351" b="29882"/>
          <a:stretch/>
        </p:blipFill>
        <p:spPr bwMode="auto">
          <a:xfrm>
            <a:off x="6483595" y="1954530"/>
            <a:ext cx="2946442" cy="148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Write">
            <a:extLst>
              <a:ext uri="{FF2B5EF4-FFF2-40B4-BE49-F238E27FC236}">
                <a16:creationId xmlns:a16="http://schemas.microsoft.com/office/drawing/2014/main" id="{84E8BDA1-4272-649B-D6AC-FC66C6E69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612" y="1900744"/>
            <a:ext cx="1542554" cy="154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BAB3C8F-87F3-2F0E-BCA3-7310FF585381}"/>
              </a:ext>
            </a:extLst>
          </p:cNvPr>
          <p:cNvCxnSpPr>
            <a:cxnSpLocks/>
          </p:cNvCxnSpPr>
          <p:nvPr/>
        </p:nvCxnSpPr>
        <p:spPr>
          <a:xfrm>
            <a:off x="4559514" y="3938299"/>
            <a:ext cx="0" cy="799457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A17D986-B1B3-51DA-2523-E0962B36A429}"/>
              </a:ext>
            </a:extLst>
          </p:cNvPr>
          <p:cNvCxnSpPr>
            <a:cxnSpLocks/>
          </p:cNvCxnSpPr>
          <p:nvPr/>
        </p:nvCxnSpPr>
        <p:spPr>
          <a:xfrm>
            <a:off x="7966732" y="3938299"/>
            <a:ext cx="0" cy="799457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149B2F1-34F6-15B1-FF1E-1DB0D2E86980}"/>
              </a:ext>
            </a:extLst>
          </p:cNvPr>
          <p:cNvCxnSpPr>
            <a:cxnSpLocks/>
          </p:cNvCxnSpPr>
          <p:nvPr/>
        </p:nvCxnSpPr>
        <p:spPr>
          <a:xfrm>
            <a:off x="11070065" y="3938299"/>
            <a:ext cx="0" cy="799457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1AB3BE2-2775-D109-8E5B-2B44F6BBD2F0}"/>
              </a:ext>
            </a:extLst>
          </p:cNvPr>
          <p:cNvGrpSpPr/>
          <p:nvPr/>
        </p:nvGrpSpPr>
        <p:grpSpPr>
          <a:xfrm>
            <a:off x="612134" y="4833516"/>
            <a:ext cx="2097049" cy="529605"/>
            <a:chOff x="5132111" y="2451101"/>
            <a:chExt cx="1417178" cy="529605"/>
          </a:xfrm>
        </p:grpSpPr>
        <p:pic>
          <p:nvPicPr>
            <p:cNvPr id="44" name="Picture 2" descr="How to enjoy Instagram ad-free | david.roess.li">
              <a:extLst>
                <a:ext uri="{FF2B5EF4-FFF2-40B4-BE49-F238E27FC236}">
                  <a16:creationId xmlns:a16="http://schemas.microsoft.com/office/drawing/2014/main" id="{71870580-1A62-1123-223B-20B982C291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7641" y="2451101"/>
              <a:ext cx="1330037" cy="529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DA43BAC-4495-F880-0074-6EB03EE312E4}"/>
                </a:ext>
              </a:extLst>
            </p:cNvPr>
            <p:cNvSpPr txBox="1"/>
            <p:nvPr/>
          </p:nvSpPr>
          <p:spPr>
            <a:xfrm>
              <a:off x="5132111" y="2531237"/>
              <a:ext cx="14171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CPD Theme 2022-24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B2B9FA7-BBA6-4DE9-903A-18023DDD09F2}"/>
              </a:ext>
            </a:extLst>
          </p:cNvPr>
          <p:cNvSpPr txBox="1"/>
          <p:nvPr/>
        </p:nvSpPr>
        <p:spPr>
          <a:xfrm>
            <a:off x="3847832" y="3497084"/>
            <a:ext cx="1398140" cy="369332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Think/Speak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ABC417-27A1-4B83-8E81-48677A684984}"/>
              </a:ext>
            </a:extLst>
          </p:cNvPr>
          <p:cNvSpPr txBox="1"/>
          <p:nvPr/>
        </p:nvSpPr>
        <p:spPr>
          <a:xfrm>
            <a:off x="7630060" y="3497084"/>
            <a:ext cx="653512" cy="369332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Read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8D8C124-E86E-4394-9BB0-721F2584D020}"/>
              </a:ext>
            </a:extLst>
          </p:cNvPr>
          <p:cNvSpPr txBox="1"/>
          <p:nvPr/>
        </p:nvSpPr>
        <p:spPr>
          <a:xfrm>
            <a:off x="10704913" y="3473230"/>
            <a:ext cx="821443" cy="369332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Write*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EACC528-0AF0-4F63-BE42-2AA92B5E2D92}"/>
              </a:ext>
            </a:extLst>
          </p:cNvPr>
          <p:cNvGrpSpPr/>
          <p:nvPr/>
        </p:nvGrpSpPr>
        <p:grpSpPr>
          <a:xfrm>
            <a:off x="163848" y="2034540"/>
            <a:ext cx="2768071" cy="2661068"/>
            <a:chOff x="164586" y="2063909"/>
            <a:chExt cx="3302022" cy="3109297"/>
          </a:xfrm>
        </p:grpSpPr>
        <p:pic>
          <p:nvPicPr>
            <p:cNvPr id="31" name="Picture 2" descr="Mountain Icon. Mountains and flag logo, simple icon. Mountain - red icon on white background. Vector illustration">
              <a:extLst>
                <a:ext uri="{FF2B5EF4-FFF2-40B4-BE49-F238E27FC236}">
                  <a16:creationId xmlns:a16="http://schemas.microsoft.com/office/drawing/2014/main" id="{9340C7A9-1C40-41D4-8B80-04F96708BF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50" t="10445" r="6436" b="15513"/>
            <a:stretch/>
          </p:blipFill>
          <p:spPr bwMode="auto">
            <a:xfrm>
              <a:off x="164586" y="2063909"/>
              <a:ext cx="3302022" cy="2862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939548C-EAEA-4290-B2B1-A09379AB5005}"/>
                </a:ext>
              </a:extLst>
            </p:cNvPr>
            <p:cNvSpPr txBox="1"/>
            <p:nvPr/>
          </p:nvSpPr>
          <p:spPr>
            <a:xfrm>
              <a:off x="985036" y="4741664"/>
              <a:ext cx="1746236" cy="431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</a:rPr>
                <a:t>Be Ambitious</a:t>
              </a:r>
            </a:p>
          </p:txBody>
        </p:sp>
        <p:pic>
          <p:nvPicPr>
            <p:cNvPr id="39" name="Picture 2" descr="Langdon Park School - Students">
              <a:extLst>
                <a:ext uri="{FF2B5EF4-FFF2-40B4-BE49-F238E27FC236}">
                  <a16:creationId xmlns:a16="http://schemas.microsoft.com/office/drawing/2014/main" id="{BFB29D13-102C-42A6-BA91-A9C1DAABB6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8" t="5362" r="4151" b="7740"/>
            <a:stretch/>
          </p:blipFill>
          <p:spPr bwMode="auto">
            <a:xfrm>
              <a:off x="1409449" y="4024244"/>
              <a:ext cx="836467" cy="793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7ED11E7-6588-4141-A003-509FE63D7E48}"/>
              </a:ext>
            </a:extLst>
          </p:cNvPr>
          <p:cNvGrpSpPr/>
          <p:nvPr/>
        </p:nvGrpSpPr>
        <p:grpSpPr>
          <a:xfrm>
            <a:off x="3914203" y="4833516"/>
            <a:ext cx="1330037" cy="529605"/>
            <a:chOff x="5177641" y="2451101"/>
            <a:chExt cx="1330037" cy="529605"/>
          </a:xfrm>
        </p:grpSpPr>
        <p:pic>
          <p:nvPicPr>
            <p:cNvPr id="41" name="Picture 2" descr="How to enjoy Instagram ad-free | david.roess.li">
              <a:extLst>
                <a:ext uri="{FF2B5EF4-FFF2-40B4-BE49-F238E27FC236}">
                  <a16:creationId xmlns:a16="http://schemas.microsoft.com/office/drawing/2014/main" id="{CAB10B71-AB20-411B-9E3B-AB08436325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7641" y="2451101"/>
              <a:ext cx="1330037" cy="529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FFF6E26-BEBA-4326-8F64-1EAC13A07B4B}"/>
                </a:ext>
              </a:extLst>
            </p:cNvPr>
            <p:cNvSpPr txBox="1"/>
            <p:nvPr/>
          </p:nvSpPr>
          <p:spPr>
            <a:xfrm>
              <a:off x="5495154" y="2531237"/>
              <a:ext cx="7249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Oracy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176FF26-A6AF-4158-B8E6-5B4578D2C54F}"/>
              </a:ext>
            </a:extLst>
          </p:cNvPr>
          <p:cNvGrpSpPr/>
          <p:nvPr/>
        </p:nvGrpSpPr>
        <p:grpSpPr>
          <a:xfrm>
            <a:off x="7291797" y="4817267"/>
            <a:ext cx="1330037" cy="529605"/>
            <a:chOff x="5177641" y="2451101"/>
            <a:chExt cx="1330037" cy="529605"/>
          </a:xfrm>
        </p:grpSpPr>
        <p:pic>
          <p:nvPicPr>
            <p:cNvPr id="47" name="Picture 2" descr="How to enjoy Instagram ad-free | david.roess.li">
              <a:extLst>
                <a:ext uri="{FF2B5EF4-FFF2-40B4-BE49-F238E27FC236}">
                  <a16:creationId xmlns:a16="http://schemas.microsoft.com/office/drawing/2014/main" id="{E24AC38E-D998-4EC2-A841-258672798F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7641" y="2451101"/>
              <a:ext cx="1330037" cy="529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C8B86B7-0208-4071-893A-DEAFC3829A75}"/>
                </a:ext>
              </a:extLst>
            </p:cNvPr>
            <p:cNvSpPr txBox="1"/>
            <p:nvPr/>
          </p:nvSpPr>
          <p:spPr>
            <a:xfrm>
              <a:off x="5243694" y="2531237"/>
              <a:ext cx="12218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Curriculum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33EFDC3-1E88-49AB-827A-551BE1D044E3}"/>
              </a:ext>
            </a:extLst>
          </p:cNvPr>
          <p:cNvGrpSpPr/>
          <p:nvPr/>
        </p:nvGrpSpPr>
        <p:grpSpPr>
          <a:xfrm>
            <a:off x="9961222" y="4817267"/>
            <a:ext cx="2095051" cy="529605"/>
            <a:chOff x="4451824" y="2451102"/>
            <a:chExt cx="2095051" cy="529605"/>
          </a:xfrm>
        </p:grpSpPr>
        <p:pic>
          <p:nvPicPr>
            <p:cNvPr id="50" name="Picture 2" descr="How to enjoy Instagram ad-free | david.roess.li">
              <a:extLst>
                <a:ext uri="{FF2B5EF4-FFF2-40B4-BE49-F238E27FC236}">
                  <a16:creationId xmlns:a16="http://schemas.microsoft.com/office/drawing/2014/main" id="{1D001587-6751-477D-B24B-65B37A1352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1824" y="2451102"/>
              <a:ext cx="2093071" cy="529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4B2E3A1-B4CC-408E-8353-2B6B44852DD5}"/>
                </a:ext>
              </a:extLst>
            </p:cNvPr>
            <p:cNvSpPr txBox="1"/>
            <p:nvPr/>
          </p:nvSpPr>
          <p:spPr>
            <a:xfrm>
              <a:off x="4453802" y="2531237"/>
              <a:ext cx="20930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Responsive Teaching</a:t>
              </a:r>
            </a:p>
          </p:txBody>
        </p:sp>
      </p:grpSp>
      <p:sp>
        <p:nvSpPr>
          <p:cNvPr id="52" name="Google Shape;103;p2">
            <a:extLst>
              <a:ext uri="{FF2B5EF4-FFF2-40B4-BE49-F238E27FC236}">
                <a16:creationId xmlns:a16="http://schemas.microsoft.com/office/drawing/2014/main" id="{A9C05F3A-C350-4D8F-AA28-834473C6A418}"/>
              </a:ext>
            </a:extLst>
          </p:cNvPr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dirty="0"/>
          </a:p>
        </p:txBody>
      </p:sp>
      <p:sp>
        <p:nvSpPr>
          <p:cNvPr id="53" name="Google Shape;104;p2">
            <a:extLst>
              <a:ext uri="{FF2B5EF4-FFF2-40B4-BE49-F238E27FC236}">
                <a16:creationId xmlns:a16="http://schemas.microsoft.com/office/drawing/2014/main" id="{1B97A668-1CB1-4502-8989-CC629DD99BF9}"/>
              </a:ext>
            </a:extLst>
          </p:cNvPr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dirty="0"/>
          </a:p>
        </p:txBody>
      </p:sp>
      <p:sp>
        <p:nvSpPr>
          <p:cNvPr id="54" name="Google Shape;105;p2">
            <a:extLst>
              <a:ext uri="{FF2B5EF4-FFF2-40B4-BE49-F238E27FC236}">
                <a16:creationId xmlns:a16="http://schemas.microsoft.com/office/drawing/2014/main" id="{191918E7-5168-4C36-ADC2-A4481D73DD03}"/>
              </a:ext>
            </a:extLst>
          </p:cNvPr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dirty="0"/>
          </a:p>
        </p:txBody>
      </p:sp>
      <p:sp>
        <p:nvSpPr>
          <p:cNvPr id="55" name="Google Shape;106;p2">
            <a:extLst>
              <a:ext uri="{FF2B5EF4-FFF2-40B4-BE49-F238E27FC236}">
                <a16:creationId xmlns:a16="http://schemas.microsoft.com/office/drawing/2014/main" id="{5FC8E839-0A1C-494F-91C4-EE81F2B4AFAC}"/>
              </a:ext>
            </a:extLst>
          </p:cNvPr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dirty="0"/>
          </a:p>
        </p:txBody>
      </p:sp>
      <p:sp>
        <p:nvSpPr>
          <p:cNvPr id="56" name="Google Shape;102;p2">
            <a:extLst>
              <a:ext uri="{FF2B5EF4-FFF2-40B4-BE49-F238E27FC236}">
                <a16:creationId xmlns:a16="http://schemas.microsoft.com/office/drawing/2014/main" id="{A22EFA67-6B6F-48D5-B0FF-F09AD40ADCD6}"/>
              </a:ext>
            </a:extLst>
          </p:cNvPr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654724-C0E9-4047-B7AA-D920988C016F}"/>
              </a:ext>
            </a:extLst>
          </p:cNvPr>
          <p:cNvSpPr txBox="1"/>
          <p:nvPr/>
        </p:nvSpPr>
        <p:spPr>
          <a:xfrm>
            <a:off x="3130865" y="492258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=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ECE763F-653F-4CFA-A2CA-F400D2EDDE7D}"/>
              </a:ext>
            </a:extLst>
          </p:cNvPr>
          <p:cNvSpPr txBox="1"/>
          <p:nvPr/>
        </p:nvSpPr>
        <p:spPr>
          <a:xfrm>
            <a:off x="4013095" y="5809999"/>
            <a:ext cx="120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Term 1 &amp; 4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EAF6ED0-7253-41A4-B759-DB74E9E4B17E}"/>
              </a:ext>
            </a:extLst>
          </p:cNvPr>
          <p:cNvSpPr txBox="1"/>
          <p:nvPr/>
        </p:nvSpPr>
        <p:spPr>
          <a:xfrm>
            <a:off x="7367610" y="5811798"/>
            <a:ext cx="120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Term 2 &amp; 5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67E1399-E1E3-4AA6-9163-A7563429BE13}"/>
              </a:ext>
            </a:extLst>
          </p:cNvPr>
          <p:cNvSpPr txBox="1"/>
          <p:nvPr/>
        </p:nvSpPr>
        <p:spPr>
          <a:xfrm>
            <a:off x="10470827" y="5804365"/>
            <a:ext cx="120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Term 3 &amp; 6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AD8A588B-CAAF-43AD-879A-C4F0D77EDD7E}"/>
              </a:ext>
            </a:extLst>
          </p:cNvPr>
          <p:cNvSpPr/>
          <p:nvPr/>
        </p:nvSpPr>
        <p:spPr>
          <a:xfrm>
            <a:off x="3914202" y="5659802"/>
            <a:ext cx="8164105" cy="685437"/>
          </a:xfrm>
          <a:prstGeom prst="right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9731477" y="5412491"/>
            <a:ext cx="250902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*Different for performance based subjects</a:t>
            </a:r>
            <a:endParaRPr lang="en-GB" sz="105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62A07F2-5AFA-4A63-9EF7-940C4DC2BA19}"/>
              </a:ext>
            </a:extLst>
          </p:cNvPr>
          <p:cNvSpPr/>
          <p:nvPr/>
        </p:nvSpPr>
        <p:spPr>
          <a:xfrm>
            <a:off x="6289586" y="1736935"/>
            <a:ext cx="3353401" cy="390661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643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" grpId="0"/>
      <p:bldP spid="58" grpId="0"/>
      <p:bldP spid="59" grpId="0"/>
      <p:bldP spid="60" grpId="0"/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72423DE-0644-45DE-9453-661B1F45E0B1}"/>
              </a:ext>
            </a:extLst>
          </p:cNvPr>
          <p:cNvCxnSpPr>
            <a:cxnSpLocks/>
          </p:cNvCxnSpPr>
          <p:nvPr/>
        </p:nvCxnSpPr>
        <p:spPr>
          <a:xfrm>
            <a:off x="6210677" y="1367073"/>
            <a:ext cx="0" cy="47892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2B04B48-3245-424C-8E72-0D1365864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633" y="1793847"/>
            <a:ext cx="5653690" cy="62238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/>
              <a:t>Think of the </a:t>
            </a:r>
            <a:r>
              <a:rPr lang="en-US" b="1" dirty="0">
                <a:solidFill>
                  <a:srgbClr val="002060"/>
                </a:solidFill>
              </a:rPr>
              <a:t>highest performing school </a:t>
            </a:r>
            <a:r>
              <a:rPr lang="en-US" dirty="0"/>
              <a:t>you know</a:t>
            </a:r>
          </a:p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A64A9B2-A9D7-48C7-8CB8-4E445FA4AE08}"/>
              </a:ext>
            </a:extLst>
          </p:cNvPr>
          <p:cNvSpPr txBox="1">
            <a:spLocks/>
          </p:cNvSpPr>
          <p:nvPr/>
        </p:nvSpPr>
        <p:spPr>
          <a:xfrm>
            <a:off x="1828727" y="512222"/>
            <a:ext cx="10149913" cy="745688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ambitious, challenging and demanding curriculum</a:t>
            </a:r>
          </a:p>
        </p:txBody>
      </p:sp>
      <p:sp>
        <p:nvSpPr>
          <p:cNvPr id="7" name="Google Shape;103;p2">
            <a:extLst>
              <a:ext uri="{FF2B5EF4-FFF2-40B4-BE49-F238E27FC236}">
                <a16:creationId xmlns:a16="http://schemas.microsoft.com/office/drawing/2014/main" id="{F52EA7E8-5EAC-4D94-B0ED-7B8A170EAB4B}"/>
              </a:ext>
            </a:extLst>
          </p:cNvPr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dirty="0"/>
          </a:p>
        </p:txBody>
      </p:sp>
      <p:sp>
        <p:nvSpPr>
          <p:cNvPr id="8" name="Google Shape;104;p2">
            <a:extLst>
              <a:ext uri="{FF2B5EF4-FFF2-40B4-BE49-F238E27FC236}">
                <a16:creationId xmlns:a16="http://schemas.microsoft.com/office/drawing/2014/main" id="{91A04AA9-775B-445B-B223-CCB02612AAB6}"/>
              </a:ext>
            </a:extLst>
          </p:cNvPr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dirty="0"/>
          </a:p>
        </p:txBody>
      </p:sp>
      <p:sp>
        <p:nvSpPr>
          <p:cNvPr id="9" name="Google Shape;105;p2">
            <a:extLst>
              <a:ext uri="{FF2B5EF4-FFF2-40B4-BE49-F238E27FC236}">
                <a16:creationId xmlns:a16="http://schemas.microsoft.com/office/drawing/2014/main" id="{3691C732-28CB-436A-87AD-06E02F911E7F}"/>
              </a:ext>
            </a:extLst>
          </p:cNvPr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dirty="0"/>
          </a:p>
        </p:txBody>
      </p:sp>
      <p:sp>
        <p:nvSpPr>
          <p:cNvPr id="10" name="Google Shape;106;p2">
            <a:extLst>
              <a:ext uri="{FF2B5EF4-FFF2-40B4-BE49-F238E27FC236}">
                <a16:creationId xmlns:a16="http://schemas.microsoft.com/office/drawing/2014/main" id="{BEF3F96E-3979-482C-85E7-9481DF67B4C7}"/>
              </a:ext>
            </a:extLst>
          </p:cNvPr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dirty="0"/>
          </a:p>
        </p:txBody>
      </p:sp>
      <p:sp>
        <p:nvSpPr>
          <p:cNvPr id="11" name="Google Shape;102;p2">
            <a:extLst>
              <a:ext uri="{FF2B5EF4-FFF2-40B4-BE49-F238E27FC236}">
                <a16:creationId xmlns:a16="http://schemas.microsoft.com/office/drawing/2014/main" id="{B180A81E-C470-48D4-AD87-3F08D0BF8395}"/>
              </a:ext>
            </a:extLst>
          </p:cNvPr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DBCA5BC0-AB3E-4102-B2E5-1C4A28862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50790"/>
            <a:ext cx="1380458" cy="873140"/>
          </a:xfrm>
          <a:prstGeom prst="rect">
            <a:avLst/>
          </a:prstGeom>
        </p:spPr>
      </p:pic>
      <p:pic>
        <p:nvPicPr>
          <p:cNvPr id="13" name="Picture 2" descr="BRIT School - Wikipedia">
            <a:extLst>
              <a:ext uri="{FF2B5EF4-FFF2-40B4-BE49-F238E27FC236}">
                <a16:creationId xmlns:a16="http://schemas.microsoft.com/office/drawing/2014/main" id="{21B1EEE7-E260-4A82-9F19-062B2A7D0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05" y="3054194"/>
            <a:ext cx="1439515" cy="89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CE1A2AB-2280-4D7C-8F47-C7CD3B458E8E}"/>
              </a:ext>
            </a:extLst>
          </p:cNvPr>
          <p:cNvSpPr/>
          <p:nvPr/>
        </p:nvSpPr>
        <p:spPr>
          <a:xfrm>
            <a:off x="389213" y="4621930"/>
            <a:ext cx="56536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In that school, what might Y7, Y9, Y11 and Y13 students have been </a:t>
            </a:r>
            <a:r>
              <a:rPr lang="en-US" sz="2400" b="1" dirty="0">
                <a:solidFill>
                  <a:srgbClr val="002060"/>
                </a:solidFill>
              </a:rPr>
              <a:t>expected to read </a:t>
            </a:r>
            <a:r>
              <a:rPr lang="en-US" sz="2400" dirty="0"/>
              <a:t>in your subject last half term?</a:t>
            </a:r>
            <a:endParaRPr lang="en-GB" sz="2400" dirty="0"/>
          </a:p>
        </p:txBody>
      </p:sp>
      <p:pic>
        <p:nvPicPr>
          <p:cNvPr id="2050" name="Picture 2" descr="think Icon 4272723">
            <a:extLst>
              <a:ext uri="{FF2B5EF4-FFF2-40B4-BE49-F238E27FC236}">
                <a16:creationId xmlns:a16="http://schemas.microsoft.com/office/drawing/2014/main" id="{CBCD8475-1DB6-40A4-B4FD-4799268CD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563" y="2145082"/>
            <a:ext cx="1235582" cy="123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write Icon 960320">
            <a:extLst>
              <a:ext uri="{FF2B5EF4-FFF2-40B4-BE49-F238E27FC236}">
                <a16:creationId xmlns:a16="http://schemas.microsoft.com/office/drawing/2014/main" id="{6C47064B-0D4C-4C3A-B6F7-C5A714A45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87" y="4396545"/>
            <a:ext cx="1395022" cy="139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ollaborate Icon 953673">
            <a:extLst>
              <a:ext uri="{FF2B5EF4-FFF2-40B4-BE49-F238E27FC236}">
                <a16:creationId xmlns:a16="http://schemas.microsoft.com/office/drawing/2014/main" id="{533D1923-DE71-49A2-95A2-4F6A533F3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594" y="2902901"/>
            <a:ext cx="1726675" cy="172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23539BA-4918-49EC-9FF6-DC6CD2260040}"/>
              </a:ext>
            </a:extLst>
          </p:cNvPr>
          <p:cNvSpPr txBox="1"/>
          <p:nvPr/>
        </p:nvSpPr>
        <p:spPr>
          <a:xfrm>
            <a:off x="10104205" y="4602041"/>
            <a:ext cx="715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Share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0E89A1-E2A0-4D8E-917A-DCEFD65C7CF7}"/>
              </a:ext>
            </a:extLst>
          </p:cNvPr>
          <p:cNvSpPr txBox="1"/>
          <p:nvPr/>
        </p:nvSpPr>
        <p:spPr>
          <a:xfrm>
            <a:off x="7517308" y="5455540"/>
            <a:ext cx="706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</a:t>
            </a: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532E6A-7CF9-4887-AB20-93AE389D92E5}"/>
              </a:ext>
            </a:extLst>
          </p:cNvPr>
          <p:cNvSpPr txBox="1"/>
          <p:nvPr/>
        </p:nvSpPr>
        <p:spPr>
          <a:xfrm>
            <a:off x="7479746" y="334805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Think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FAAC25-5EF6-4CA7-A632-0550E5C0DE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4382" y="3042116"/>
            <a:ext cx="2728920" cy="90847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BEAE14E-C7B8-4CF6-A262-F7BDE07389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6985" y="2762873"/>
            <a:ext cx="1454096" cy="145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7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6" grpId="0"/>
      <p:bldP spid="17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8CD5F60-24AE-17D9-53CE-79A4BA0EC123}"/>
              </a:ext>
            </a:extLst>
          </p:cNvPr>
          <p:cNvSpPr txBox="1">
            <a:spLocks/>
          </p:cNvSpPr>
          <p:nvPr/>
        </p:nvSpPr>
        <p:spPr>
          <a:xfrm>
            <a:off x="1818392" y="296164"/>
            <a:ext cx="10149913" cy="745688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CPD Overview 2022-24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FCCC808-D6BA-5E47-132C-FC02468AF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77" y="234732"/>
            <a:ext cx="1380458" cy="87314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D1AB3BE2-2775-D109-8E5B-2B44F6BBD2F0}"/>
              </a:ext>
            </a:extLst>
          </p:cNvPr>
          <p:cNvGrpSpPr/>
          <p:nvPr/>
        </p:nvGrpSpPr>
        <p:grpSpPr>
          <a:xfrm>
            <a:off x="612134" y="4833516"/>
            <a:ext cx="2097049" cy="529605"/>
            <a:chOff x="5132111" y="2451101"/>
            <a:chExt cx="1417178" cy="529605"/>
          </a:xfrm>
        </p:grpSpPr>
        <p:pic>
          <p:nvPicPr>
            <p:cNvPr id="44" name="Picture 2" descr="How to enjoy Instagram ad-free | david.roess.li">
              <a:extLst>
                <a:ext uri="{FF2B5EF4-FFF2-40B4-BE49-F238E27FC236}">
                  <a16:creationId xmlns:a16="http://schemas.microsoft.com/office/drawing/2014/main" id="{71870580-1A62-1123-223B-20B982C291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7641" y="2451101"/>
              <a:ext cx="1330037" cy="529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DA43BAC-4495-F880-0074-6EB03EE312E4}"/>
                </a:ext>
              </a:extLst>
            </p:cNvPr>
            <p:cNvSpPr txBox="1"/>
            <p:nvPr/>
          </p:nvSpPr>
          <p:spPr>
            <a:xfrm>
              <a:off x="5132111" y="2531237"/>
              <a:ext cx="14171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CPD Theme 2022-24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EACC528-0AF0-4F63-BE42-2AA92B5E2D92}"/>
              </a:ext>
            </a:extLst>
          </p:cNvPr>
          <p:cNvGrpSpPr/>
          <p:nvPr/>
        </p:nvGrpSpPr>
        <p:grpSpPr>
          <a:xfrm>
            <a:off x="163848" y="2034540"/>
            <a:ext cx="2768071" cy="2661068"/>
            <a:chOff x="164586" y="2063909"/>
            <a:chExt cx="3302022" cy="3109297"/>
          </a:xfrm>
        </p:grpSpPr>
        <p:pic>
          <p:nvPicPr>
            <p:cNvPr id="31" name="Picture 2" descr="Mountain Icon. Mountains and flag logo, simple icon. Mountain - red icon on white background. Vector illustration">
              <a:extLst>
                <a:ext uri="{FF2B5EF4-FFF2-40B4-BE49-F238E27FC236}">
                  <a16:creationId xmlns:a16="http://schemas.microsoft.com/office/drawing/2014/main" id="{9340C7A9-1C40-41D4-8B80-04F96708BF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50" t="10445" r="6436" b="15513"/>
            <a:stretch/>
          </p:blipFill>
          <p:spPr bwMode="auto">
            <a:xfrm>
              <a:off x="164586" y="2063909"/>
              <a:ext cx="3302022" cy="2862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939548C-EAEA-4290-B2B1-A09379AB5005}"/>
                </a:ext>
              </a:extLst>
            </p:cNvPr>
            <p:cNvSpPr txBox="1"/>
            <p:nvPr/>
          </p:nvSpPr>
          <p:spPr>
            <a:xfrm>
              <a:off x="985036" y="4741664"/>
              <a:ext cx="1746236" cy="431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</a:rPr>
                <a:t>Be Ambitious</a:t>
              </a:r>
            </a:p>
          </p:txBody>
        </p:sp>
        <p:pic>
          <p:nvPicPr>
            <p:cNvPr id="39" name="Picture 2" descr="Langdon Park School - Students">
              <a:extLst>
                <a:ext uri="{FF2B5EF4-FFF2-40B4-BE49-F238E27FC236}">
                  <a16:creationId xmlns:a16="http://schemas.microsoft.com/office/drawing/2014/main" id="{BFB29D13-102C-42A6-BA91-A9C1DAABB6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8" t="5362" r="4151" b="7740"/>
            <a:stretch/>
          </p:blipFill>
          <p:spPr bwMode="auto">
            <a:xfrm>
              <a:off x="1409449" y="4024244"/>
              <a:ext cx="836467" cy="793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2" name="Google Shape;103;p2">
            <a:extLst>
              <a:ext uri="{FF2B5EF4-FFF2-40B4-BE49-F238E27FC236}">
                <a16:creationId xmlns:a16="http://schemas.microsoft.com/office/drawing/2014/main" id="{A9C05F3A-C350-4D8F-AA28-834473C6A418}"/>
              </a:ext>
            </a:extLst>
          </p:cNvPr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dirty="0"/>
          </a:p>
        </p:txBody>
      </p:sp>
      <p:sp>
        <p:nvSpPr>
          <p:cNvPr id="53" name="Google Shape;104;p2">
            <a:extLst>
              <a:ext uri="{FF2B5EF4-FFF2-40B4-BE49-F238E27FC236}">
                <a16:creationId xmlns:a16="http://schemas.microsoft.com/office/drawing/2014/main" id="{1B97A668-1CB1-4502-8989-CC629DD99BF9}"/>
              </a:ext>
            </a:extLst>
          </p:cNvPr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dirty="0"/>
          </a:p>
        </p:txBody>
      </p:sp>
      <p:sp>
        <p:nvSpPr>
          <p:cNvPr id="54" name="Google Shape;105;p2">
            <a:extLst>
              <a:ext uri="{FF2B5EF4-FFF2-40B4-BE49-F238E27FC236}">
                <a16:creationId xmlns:a16="http://schemas.microsoft.com/office/drawing/2014/main" id="{191918E7-5168-4C36-ADC2-A4481D73DD03}"/>
              </a:ext>
            </a:extLst>
          </p:cNvPr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dirty="0"/>
          </a:p>
        </p:txBody>
      </p:sp>
      <p:sp>
        <p:nvSpPr>
          <p:cNvPr id="55" name="Google Shape;106;p2">
            <a:extLst>
              <a:ext uri="{FF2B5EF4-FFF2-40B4-BE49-F238E27FC236}">
                <a16:creationId xmlns:a16="http://schemas.microsoft.com/office/drawing/2014/main" id="{5FC8E839-0A1C-494F-91C4-EE81F2B4AFAC}"/>
              </a:ext>
            </a:extLst>
          </p:cNvPr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dirty="0"/>
          </a:p>
        </p:txBody>
      </p:sp>
      <p:sp>
        <p:nvSpPr>
          <p:cNvPr id="56" name="Google Shape;102;p2">
            <a:extLst>
              <a:ext uri="{FF2B5EF4-FFF2-40B4-BE49-F238E27FC236}">
                <a16:creationId xmlns:a16="http://schemas.microsoft.com/office/drawing/2014/main" id="{A22EFA67-6B6F-48D5-B0FF-F09AD40ADCD6}"/>
              </a:ext>
            </a:extLst>
          </p:cNvPr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654724-C0E9-4047-B7AA-D920988C016F}"/>
              </a:ext>
            </a:extLst>
          </p:cNvPr>
          <p:cNvSpPr txBox="1"/>
          <p:nvPr/>
        </p:nvSpPr>
        <p:spPr>
          <a:xfrm>
            <a:off x="3130865" y="492258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=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5" name="Picture 12">
            <a:extLst>
              <a:ext uri="{FF2B5EF4-FFF2-40B4-BE49-F238E27FC236}">
                <a16:creationId xmlns:a16="http://schemas.microsoft.com/office/drawing/2014/main" id="{D076171A-D9B7-4C77-B9D2-97FCFB9FED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5" t="29714" r="9351" b="29882"/>
          <a:stretch/>
        </p:blipFill>
        <p:spPr bwMode="auto">
          <a:xfrm>
            <a:off x="3332611" y="1954530"/>
            <a:ext cx="2946442" cy="148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8E7C58F-A171-4195-9FFF-1B8A95FCE139}"/>
              </a:ext>
            </a:extLst>
          </p:cNvPr>
          <p:cNvCxnSpPr>
            <a:cxnSpLocks/>
          </p:cNvCxnSpPr>
          <p:nvPr/>
        </p:nvCxnSpPr>
        <p:spPr>
          <a:xfrm>
            <a:off x="4815748" y="3938299"/>
            <a:ext cx="0" cy="799457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FDBA6D3-C9BA-478B-9271-95750D06C2A5}"/>
              </a:ext>
            </a:extLst>
          </p:cNvPr>
          <p:cNvSpPr txBox="1"/>
          <p:nvPr/>
        </p:nvSpPr>
        <p:spPr>
          <a:xfrm>
            <a:off x="4479076" y="3497084"/>
            <a:ext cx="653512" cy="369332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Read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BB302F9-497E-4A15-8F65-20F02D976F19}"/>
              </a:ext>
            </a:extLst>
          </p:cNvPr>
          <p:cNvGrpSpPr/>
          <p:nvPr/>
        </p:nvGrpSpPr>
        <p:grpSpPr>
          <a:xfrm>
            <a:off x="4140813" y="4817267"/>
            <a:ext cx="1330037" cy="529605"/>
            <a:chOff x="5177641" y="2451101"/>
            <a:chExt cx="1330037" cy="529605"/>
          </a:xfrm>
        </p:grpSpPr>
        <p:pic>
          <p:nvPicPr>
            <p:cNvPr id="47" name="Picture 2" descr="How to enjoy Instagram ad-free | david.roess.li">
              <a:extLst>
                <a:ext uri="{FF2B5EF4-FFF2-40B4-BE49-F238E27FC236}">
                  <a16:creationId xmlns:a16="http://schemas.microsoft.com/office/drawing/2014/main" id="{C238836F-A32C-4ED6-9762-7DE0BECA88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7641" y="2451101"/>
              <a:ext cx="1330037" cy="529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98AE926-99E4-4F01-B1F5-7A1CF0D04CD3}"/>
                </a:ext>
              </a:extLst>
            </p:cNvPr>
            <p:cNvSpPr txBox="1"/>
            <p:nvPr/>
          </p:nvSpPr>
          <p:spPr>
            <a:xfrm>
              <a:off x="5243694" y="2531237"/>
              <a:ext cx="12218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Curriculum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D454C5C8-86A8-4F88-A437-A0EE8209937A}"/>
              </a:ext>
            </a:extLst>
          </p:cNvPr>
          <p:cNvSpPr txBox="1"/>
          <p:nvPr/>
        </p:nvSpPr>
        <p:spPr>
          <a:xfrm>
            <a:off x="4216626" y="5811798"/>
            <a:ext cx="120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Term 2 &amp; 5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" name="Picture 2" descr="Closing the Reading Gap : Quigley, Alex: Amazon.co.uk: Books">
            <a:extLst>
              <a:ext uri="{FF2B5EF4-FFF2-40B4-BE49-F238E27FC236}">
                <a16:creationId xmlns:a16="http://schemas.microsoft.com/office/drawing/2014/main" id="{048F3D4B-401E-4EA0-B443-036715D17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490" y="1233964"/>
            <a:ext cx="33528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61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3;p2">
            <a:extLst>
              <a:ext uri="{FF2B5EF4-FFF2-40B4-BE49-F238E27FC236}">
                <a16:creationId xmlns:a16="http://schemas.microsoft.com/office/drawing/2014/main" id="{EA681BC2-2E64-465B-8789-D58E25A714FE}"/>
              </a:ext>
            </a:extLst>
          </p:cNvPr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dirty="0"/>
          </a:p>
        </p:txBody>
      </p:sp>
      <p:sp>
        <p:nvSpPr>
          <p:cNvPr id="7" name="Google Shape;104;p2">
            <a:extLst>
              <a:ext uri="{FF2B5EF4-FFF2-40B4-BE49-F238E27FC236}">
                <a16:creationId xmlns:a16="http://schemas.microsoft.com/office/drawing/2014/main" id="{FB881BD8-8C70-4974-9218-4BC8218A2FBB}"/>
              </a:ext>
            </a:extLst>
          </p:cNvPr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dirty="0"/>
          </a:p>
        </p:txBody>
      </p:sp>
      <p:sp>
        <p:nvSpPr>
          <p:cNvPr id="8" name="Google Shape;105;p2">
            <a:extLst>
              <a:ext uri="{FF2B5EF4-FFF2-40B4-BE49-F238E27FC236}">
                <a16:creationId xmlns:a16="http://schemas.microsoft.com/office/drawing/2014/main" id="{F4518D95-F59F-4C8F-9D1D-9A953DCA7C87}"/>
              </a:ext>
            </a:extLst>
          </p:cNvPr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dirty="0"/>
          </a:p>
        </p:txBody>
      </p:sp>
      <p:sp>
        <p:nvSpPr>
          <p:cNvPr id="9" name="Google Shape;106;p2">
            <a:extLst>
              <a:ext uri="{FF2B5EF4-FFF2-40B4-BE49-F238E27FC236}">
                <a16:creationId xmlns:a16="http://schemas.microsoft.com/office/drawing/2014/main" id="{A2B1925B-CE12-483A-A80B-70A2308211FC}"/>
              </a:ext>
            </a:extLst>
          </p:cNvPr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dirty="0"/>
          </a:p>
        </p:txBody>
      </p:sp>
      <p:sp>
        <p:nvSpPr>
          <p:cNvPr id="10" name="Google Shape;102;p2">
            <a:extLst>
              <a:ext uri="{FF2B5EF4-FFF2-40B4-BE49-F238E27FC236}">
                <a16:creationId xmlns:a16="http://schemas.microsoft.com/office/drawing/2014/main" id="{9BA4145C-50B5-4BE7-8751-00F27B5B5BEC}"/>
              </a:ext>
            </a:extLst>
          </p:cNvPr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A69D3C-09A2-44D6-9363-DCABB0005293}"/>
              </a:ext>
            </a:extLst>
          </p:cNvPr>
          <p:cNvSpPr txBox="1"/>
          <p:nvPr/>
        </p:nvSpPr>
        <p:spPr>
          <a:xfrm>
            <a:off x="55352" y="6089407"/>
            <a:ext cx="92304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Quigley, A. </a:t>
            </a:r>
            <a:r>
              <a:rPr lang="en-US" sz="800" i="1" dirty="0"/>
              <a:t>Closing the Reading Gap</a:t>
            </a:r>
            <a:r>
              <a:rPr lang="en-US" sz="800" dirty="0"/>
              <a:t>. Routledge, London, 2020</a:t>
            </a:r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8CB40246-A365-4CDD-92F8-32B88373B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50790"/>
            <a:ext cx="1380458" cy="873140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FD00218-2CC1-4A17-9196-ED1AA1EBCC52}"/>
              </a:ext>
            </a:extLst>
          </p:cNvPr>
          <p:cNvSpPr txBox="1">
            <a:spLocks/>
          </p:cNvSpPr>
          <p:nvPr/>
        </p:nvSpPr>
        <p:spPr>
          <a:xfrm>
            <a:off x="1828727" y="512222"/>
            <a:ext cx="10149913" cy="745688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‘The reading rich get richer &amp; the reading poor get poorer’</a:t>
            </a:r>
          </a:p>
        </p:txBody>
      </p:sp>
      <p:pic>
        <p:nvPicPr>
          <p:cNvPr id="19" name="Picture 2" descr="Numbers free icon">
            <a:extLst>
              <a:ext uri="{FF2B5EF4-FFF2-40B4-BE49-F238E27FC236}">
                <a16:creationId xmlns:a16="http://schemas.microsoft.com/office/drawing/2014/main" id="{93197519-D901-4987-BDEC-DEEB96153B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9229" b="53815"/>
          <a:stretch/>
        </p:blipFill>
        <p:spPr bwMode="auto">
          <a:xfrm>
            <a:off x="1184484" y="2629532"/>
            <a:ext cx="1893086" cy="214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Numbers free icon">
            <a:extLst>
              <a:ext uri="{FF2B5EF4-FFF2-40B4-BE49-F238E27FC236}">
                <a16:creationId xmlns:a16="http://schemas.microsoft.com/office/drawing/2014/main" id="{DA1D6A41-7132-4A1B-8D87-3DECEA281E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30" b="53815"/>
          <a:stretch/>
        </p:blipFill>
        <p:spPr bwMode="auto">
          <a:xfrm>
            <a:off x="5234768" y="2629531"/>
            <a:ext cx="1893086" cy="214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Numbers free icon">
            <a:extLst>
              <a:ext uri="{FF2B5EF4-FFF2-40B4-BE49-F238E27FC236}">
                <a16:creationId xmlns:a16="http://schemas.microsoft.com/office/drawing/2014/main" id="{F09E86DC-1B5B-47B3-9BF0-6C1794CA0B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97" t="53815" r="30232"/>
          <a:stretch/>
        </p:blipFill>
        <p:spPr bwMode="auto">
          <a:xfrm>
            <a:off x="9454497" y="2629531"/>
            <a:ext cx="1893086" cy="214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C3CC87-5DF0-4404-AE56-039F168744E6}"/>
              </a:ext>
            </a:extLst>
          </p:cNvPr>
          <p:cNvSpPr txBox="1"/>
          <p:nvPr/>
        </p:nvSpPr>
        <p:spPr>
          <a:xfrm>
            <a:off x="1734888" y="1498445"/>
            <a:ext cx="961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What might evidence-based research have said about the </a:t>
            </a:r>
            <a:r>
              <a:rPr lang="en-US" sz="2000" b="1" dirty="0">
                <a:solidFill>
                  <a:srgbClr val="002060"/>
                </a:solidFill>
              </a:rPr>
              <a:t>importance of reading </a:t>
            </a:r>
            <a:r>
              <a:rPr lang="en-US" sz="2000" dirty="0"/>
              <a:t>and teachers </a:t>
            </a:r>
            <a:r>
              <a:rPr lang="en-US" sz="2000" b="1" dirty="0">
                <a:solidFill>
                  <a:srgbClr val="002060"/>
                </a:solidFill>
              </a:rPr>
              <a:t>increasing opportunities for reading</a:t>
            </a:r>
            <a:r>
              <a:rPr lang="en-US" sz="2000" dirty="0"/>
              <a:t>?</a:t>
            </a:r>
            <a:endParaRPr lang="en-GB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87F780-C9B9-43C3-980D-B849E85B23C0}"/>
              </a:ext>
            </a:extLst>
          </p:cNvPr>
          <p:cNvSpPr txBox="1"/>
          <p:nvPr/>
        </p:nvSpPr>
        <p:spPr>
          <a:xfrm>
            <a:off x="1028364" y="4774017"/>
            <a:ext cx="2205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‘Only a third (31%) of children are read to at home daily’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B72435-B515-401A-94D3-60A05DE88514}"/>
              </a:ext>
            </a:extLst>
          </p:cNvPr>
          <p:cNvSpPr txBox="1"/>
          <p:nvPr/>
        </p:nvSpPr>
        <p:spPr>
          <a:xfrm>
            <a:off x="4890972" y="4774017"/>
            <a:ext cx="2530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‘14 year </a:t>
            </a:r>
            <a:r>
              <a:rPr lang="en-US" dirty="0" err="1"/>
              <a:t>olds</a:t>
            </a:r>
            <a:r>
              <a:rPr lang="en-US" dirty="0"/>
              <a:t> who read often and independently know 26%  more words’ 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11B391-A726-4912-AD0B-5EBB5323DECD}"/>
              </a:ext>
            </a:extLst>
          </p:cNvPr>
          <p:cNvSpPr txBox="1"/>
          <p:nvPr/>
        </p:nvSpPr>
        <p:spPr>
          <a:xfrm>
            <a:off x="9369437" y="4774017"/>
            <a:ext cx="2205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‘It is reading that determines exam success’</a:t>
            </a:r>
            <a:endParaRPr lang="en-GB" dirty="0"/>
          </a:p>
        </p:txBody>
      </p:sp>
      <p:pic>
        <p:nvPicPr>
          <p:cNvPr id="24" name="Picture 2" descr="Numbers free icon">
            <a:extLst>
              <a:ext uri="{FF2B5EF4-FFF2-40B4-BE49-F238E27FC236}">
                <a16:creationId xmlns:a16="http://schemas.microsoft.com/office/drawing/2014/main" id="{BFF726D1-F70D-43F5-933D-6E3C06BAE7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29" b="53815"/>
          <a:stretch/>
        </p:blipFill>
        <p:spPr bwMode="auto">
          <a:xfrm>
            <a:off x="1177392" y="2633074"/>
            <a:ext cx="1893086" cy="214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Numbers free icon">
            <a:extLst>
              <a:ext uri="{FF2B5EF4-FFF2-40B4-BE49-F238E27FC236}">
                <a16:creationId xmlns:a16="http://schemas.microsoft.com/office/drawing/2014/main" id="{36EDE59E-CA0B-446F-8102-484257D471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30" b="53815"/>
          <a:stretch/>
        </p:blipFill>
        <p:spPr bwMode="auto">
          <a:xfrm>
            <a:off x="5227674" y="2633073"/>
            <a:ext cx="1893086" cy="214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Numbers free icon">
            <a:extLst>
              <a:ext uri="{FF2B5EF4-FFF2-40B4-BE49-F238E27FC236}">
                <a16:creationId xmlns:a16="http://schemas.microsoft.com/office/drawing/2014/main" id="{F0E08D30-498C-41C3-8294-40A61D7D90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7" t="53815" r="30232"/>
          <a:stretch/>
        </p:blipFill>
        <p:spPr bwMode="auto">
          <a:xfrm>
            <a:off x="9447404" y="2622437"/>
            <a:ext cx="1893086" cy="214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31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8CD5F60-24AE-17D9-53CE-79A4BA0EC123}"/>
              </a:ext>
            </a:extLst>
          </p:cNvPr>
          <p:cNvSpPr txBox="1">
            <a:spLocks/>
          </p:cNvSpPr>
          <p:nvPr/>
        </p:nvSpPr>
        <p:spPr>
          <a:xfrm>
            <a:off x="1818392" y="296164"/>
            <a:ext cx="10149913" cy="745688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Visible &amp; Impactful Reading Culture: Strategy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FCCC808-D6BA-5E47-132C-FC02468AF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77" y="234732"/>
            <a:ext cx="1380458" cy="873140"/>
          </a:xfrm>
          <a:prstGeom prst="rect">
            <a:avLst/>
          </a:prstGeom>
        </p:spPr>
      </p:pic>
      <p:sp>
        <p:nvSpPr>
          <p:cNvPr id="52" name="Google Shape;103;p2">
            <a:extLst>
              <a:ext uri="{FF2B5EF4-FFF2-40B4-BE49-F238E27FC236}">
                <a16:creationId xmlns:a16="http://schemas.microsoft.com/office/drawing/2014/main" id="{A9C05F3A-C350-4D8F-AA28-834473C6A418}"/>
              </a:ext>
            </a:extLst>
          </p:cNvPr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dirty="0"/>
          </a:p>
        </p:txBody>
      </p:sp>
      <p:sp>
        <p:nvSpPr>
          <p:cNvPr id="53" name="Google Shape;104;p2">
            <a:extLst>
              <a:ext uri="{FF2B5EF4-FFF2-40B4-BE49-F238E27FC236}">
                <a16:creationId xmlns:a16="http://schemas.microsoft.com/office/drawing/2014/main" id="{1B97A668-1CB1-4502-8989-CC629DD99BF9}"/>
              </a:ext>
            </a:extLst>
          </p:cNvPr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dirty="0"/>
          </a:p>
        </p:txBody>
      </p:sp>
      <p:sp>
        <p:nvSpPr>
          <p:cNvPr id="54" name="Google Shape;105;p2">
            <a:extLst>
              <a:ext uri="{FF2B5EF4-FFF2-40B4-BE49-F238E27FC236}">
                <a16:creationId xmlns:a16="http://schemas.microsoft.com/office/drawing/2014/main" id="{191918E7-5168-4C36-ADC2-A4481D73DD03}"/>
              </a:ext>
            </a:extLst>
          </p:cNvPr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dirty="0"/>
          </a:p>
        </p:txBody>
      </p:sp>
      <p:sp>
        <p:nvSpPr>
          <p:cNvPr id="55" name="Google Shape;106;p2">
            <a:extLst>
              <a:ext uri="{FF2B5EF4-FFF2-40B4-BE49-F238E27FC236}">
                <a16:creationId xmlns:a16="http://schemas.microsoft.com/office/drawing/2014/main" id="{5FC8E839-0A1C-494F-91C4-EE81F2B4AFAC}"/>
              </a:ext>
            </a:extLst>
          </p:cNvPr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dirty="0"/>
          </a:p>
        </p:txBody>
      </p:sp>
      <p:sp>
        <p:nvSpPr>
          <p:cNvPr id="56" name="Google Shape;102;p2">
            <a:extLst>
              <a:ext uri="{FF2B5EF4-FFF2-40B4-BE49-F238E27FC236}">
                <a16:creationId xmlns:a16="http://schemas.microsoft.com/office/drawing/2014/main" id="{A22EFA67-6B6F-48D5-B0FF-F09AD40ADCD6}"/>
              </a:ext>
            </a:extLst>
          </p:cNvPr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911E4CF-0059-491F-B2E7-FFB3FCA67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412" y="2676702"/>
            <a:ext cx="1605454" cy="17893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8D6A5E-6987-41BE-9752-8F928B848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649" y="2667741"/>
            <a:ext cx="1605454" cy="1807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761C8B-C10B-43F9-9514-95A5ADF58C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7649" y="1049297"/>
            <a:ext cx="1855039" cy="180442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CD1A0AA7-4133-4DB4-8A45-7F3AA7ED8291}"/>
              </a:ext>
            </a:extLst>
          </p:cNvPr>
          <p:cNvSpPr/>
          <p:nvPr/>
        </p:nvSpPr>
        <p:spPr>
          <a:xfrm>
            <a:off x="386856" y="5133370"/>
            <a:ext cx="1428818" cy="604952"/>
          </a:xfrm>
          <a:prstGeom prst="rightArrow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All staff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DB974CF0-75F0-49C4-8239-F720FF90FCAD}"/>
              </a:ext>
            </a:extLst>
          </p:cNvPr>
          <p:cNvSpPr/>
          <p:nvPr/>
        </p:nvSpPr>
        <p:spPr>
          <a:xfrm>
            <a:off x="386855" y="3302112"/>
            <a:ext cx="2473303" cy="604952"/>
          </a:xfrm>
          <a:prstGeom prst="rightArrow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Form tutors &amp; English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0BD226F9-8D1D-4039-ADBA-1B250CD83155}"/>
              </a:ext>
            </a:extLst>
          </p:cNvPr>
          <p:cNvSpPr/>
          <p:nvPr/>
        </p:nvSpPr>
        <p:spPr>
          <a:xfrm>
            <a:off x="386855" y="1428564"/>
            <a:ext cx="3518109" cy="604952"/>
          </a:xfrm>
          <a:prstGeom prst="rightArrow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Learning Support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01965220-3D15-4AFC-93A8-B43DE4194D5B}"/>
              </a:ext>
            </a:extLst>
          </p:cNvPr>
          <p:cNvSpPr/>
          <p:nvPr/>
        </p:nvSpPr>
        <p:spPr>
          <a:xfrm>
            <a:off x="7697972" y="1424173"/>
            <a:ext cx="4316210" cy="604952"/>
          </a:xfrm>
          <a:prstGeom prst="rightArrow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All staff aware of strategies &amp; intervention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A18462F2-52A1-46CF-A6BD-54B8A5278B97}"/>
              </a:ext>
            </a:extLst>
          </p:cNvPr>
          <p:cNvSpPr/>
          <p:nvPr/>
        </p:nvSpPr>
        <p:spPr>
          <a:xfrm>
            <a:off x="9221103" y="3302112"/>
            <a:ext cx="2768129" cy="604952"/>
          </a:xfrm>
          <a:prstGeom prst="rightArrow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Reading for pleasure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5F0E6095-B03B-4B30-8F54-04BCA972576A}"/>
              </a:ext>
            </a:extLst>
          </p:cNvPr>
          <p:cNvSpPr/>
          <p:nvPr/>
        </p:nvSpPr>
        <p:spPr>
          <a:xfrm>
            <a:off x="9838935" y="5140108"/>
            <a:ext cx="2148129" cy="604952"/>
          </a:xfrm>
          <a:prstGeom prst="rightArrow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</a:rPr>
              <a:t>An ambitious curriculum 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FCE17C5-0B9F-49B5-B795-0B42616189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2693" y="4455356"/>
            <a:ext cx="1428818" cy="171735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D9419F5-BBD4-43F6-A9F6-80202AC357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1239" y="4477934"/>
            <a:ext cx="1571375" cy="1722583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057E9F2-9DB0-4BA1-A90E-626147ACB746}"/>
              </a:ext>
            </a:extLst>
          </p:cNvPr>
          <p:cNvSpPr/>
          <p:nvPr/>
        </p:nvSpPr>
        <p:spPr>
          <a:xfrm rot="5400000">
            <a:off x="6432656" y="3452507"/>
            <a:ext cx="1789379" cy="390661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F446B81-0346-4A1F-9928-72FEF1F1F9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8350" y="4560659"/>
            <a:ext cx="1767993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89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66EB63-DB61-4BB3-8763-D696C31CA60A}"/>
              </a:ext>
            </a:extLst>
          </p:cNvPr>
          <p:cNvSpPr txBox="1">
            <a:spLocks/>
          </p:cNvSpPr>
          <p:nvPr/>
        </p:nvSpPr>
        <p:spPr>
          <a:xfrm>
            <a:off x="1818392" y="296164"/>
            <a:ext cx="10149913" cy="745688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Reciprocal Reading Strategy – What is it for?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83A0C4E7-2F49-4498-B639-5F5F5C817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77" y="234732"/>
            <a:ext cx="1380458" cy="873140"/>
          </a:xfrm>
          <a:prstGeom prst="rect">
            <a:avLst/>
          </a:prstGeom>
        </p:spPr>
      </p:pic>
      <p:sp>
        <p:nvSpPr>
          <p:cNvPr id="6" name="Google Shape;103;p2">
            <a:extLst>
              <a:ext uri="{FF2B5EF4-FFF2-40B4-BE49-F238E27FC236}">
                <a16:creationId xmlns:a16="http://schemas.microsoft.com/office/drawing/2014/main" id="{6838BD1C-B48C-4AA9-AE11-B8962169557D}"/>
              </a:ext>
            </a:extLst>
          </p:cNvPr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dirty="0"/>
          </a:p>
        </p:txBody>
      </p:sp>
      <p:sp>
        <p:nvSpPr>
          <p:cNvPr id="7" name="Google Shape;104;p2">
            <a:extLst>
              <a:ext uri="{FF2B5EF4-FFF2-40B4-BE49-F238E27FC236}">
                <a16:creationId xmlns:a16="http://schemas.microsoft.com/office/drawing/2014/main" id="{EC9805B7-B766-4DB6-BF6E-105CE93B818E}"/>
              </a:ext>
            </a:extLst>
          </p:cNvPr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dirty="0"/>
          </a:p>
        </p:txBody>
      </p:sp>
      <p:sp>
        <p:nvSpPr>
          <p:cNvPr id="8" name="Google Shape;105;p2">
            <a:extLst>
              <a:ext uri="{FF2B5EF4-FFF2-40B4-BE49-F238E27FC236}">
                <a16:creationId xmlns:a16="http://schemas.microsoft.com/office/drawing/2014/main" id="{1882A28E-EC6E-48D3-A801-30C3E4D1DF23}"/>
              </a:ext>
            </a:extLst>
          </p:cNvPr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dirty="0"/>
          </a:p>
        </p:txBody>
      </p:sp>
      <p:sp>
        <p:nvSpPr>
          <p:cNvPr id="9" name="Google Shape;106;p2">
            <a:extLst>
              <a:ext uri="{FF2B5EF4-FFF2-40B4-BE49-F238E27FC236}">
                <a16:creationId xmlns:a16="http://schemas.microsoft.com/office/drawing/2014/main" id="{31601D12-2F5A-41C9-8F6A-FC8E101E3D9B}"/>
              </a:ext>
            </a:extLst>
          </p:cNvPr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dirty="0"/>
          </a:p>
        </p:txBody>
      </p:sp>
      <p:sp>
        <p:nvSpPr>
          <p:cNvPr id="10" name="Google Shape;102;p2">
            <a:extLst>
              <a:ext uri="{FF2B5EF4-FFF2-40B4-BE49-F238E27FC236}">
                <a16:creationId xmlns:a16="http://schemas.microsoft.com/office/drawing/2014/main" id="{2971F64C-8C0F-44AB-95A0-8CA65F0A91BF}"/>
              </a:ext>
            </a:extLst>
          </p:cNvPr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985829-4BA9-40B4-E8CB-1A780039FB2A}"/>
              </a:ext>
            </a:extLst>
          </p:cNvPr>
          <p:cNvSpPr txBox="1"/>
          <p:nvPr/>
        </p:nvSpPr>
        <p:spPr>
          <a:xfrm>
            <a:off x="1034378" y="1333812"/>
            <a:ext cx="106425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To develop confidence dealing with a variety of texts</a:t>
            </a:r>
          </a:p>
          <a:p>
            <a:pPr algn="ctr"/>
            <a:r>
              <a:rPr lang="en-GB" sz="2800" dirty="0"/>
              <a:t>To help students get ‘past the words’ so they can demonstrate their subject knowledge.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Why?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The more they read around a subject, the more they can mimic that subject.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Simply put it’s about making the learning processes that expert readers do implicitly </a:t>
            </a:r>
            <a:r>
              <a:rPr lang="en-GB" sz="2800" dirty="0">
                <a:highlight>
                  <a:srgbClr val="FFFF00"/>
                </a:highlight>
              </a:rPr>
              <a:t>explicit</a:t>
            </a:r>
            <a:r>
              <a:rPr lang="en-GB" sz="2800" dirty="0"/>
              <a:t> for novices</a:t>
            </a:r>
          </a:p>
        </p:txBody>
      </p:sp>
    </p:spTree>
    <p:extLst>
      <p:ext uri="{BB962C8B-B14F-4D97-AF65-F5344CB8AC3E}">
        <p14:creationId xmlns:p14="http://schemas.microsoft.com/office/powerpoint/2010/main" val="923288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66EB63-DB61-4BB3-8763-D696C31CA60A}"/>
              </a:ext>
            </a:extLst>
          </p:cNvPr>
          <p:cNvSpPr txBox="1">
            <a:spLocks/>
          </p:cNvSpPr>
          <p:nvPr/>
        </p:nvSpPr>
        <p:spPr>
          <a:xfrm>
            <a:off x="1818392" y="296164"/>
            <a:ext cx="10149913" cy="745688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Reciprocal Reading Strategy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83A0C4E7-2F49-4498-B639-5F5F5C817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77" y="234732"/>
            <a:ext cx="1380458" cy="873140"/>
          </a:xfrm>
          <a:prstGeom prst="rect">
            <a:avLst/>
          </a:prstGeom>
        </p:spPr>
      </p:pic>
      <p:sp>
        <p:nvSpPr>
          <p:cNvPr id="6" name="Google Shape;103;p2">
            <a:extLst>
              <a:ext uri="{FF2B5EF4-FFF2-40B4-BE49-F238E27FC236}">
                <a16:creationId xmlns:a16="http://schemas.microsoft.com/office/drawing/2014/main" id="{6838BD1C-B48C-4AA9-AE11-B8962169557D}"/>
              </a:ext>
            </a:extLst>
          </p:cNvPr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dirty="0"/>
          </a:p>
        </p:txBody>
      </p:sp>
      <p:sp>
        <p:nvSpPr>
          <p:cNvPr id="7" name="Google Shape;104;p2">
            <a:extLst>
              <a:ext uri="{FF2B5EF4-FFF2-40B4-BE49-F238E27FC236}">
                <a16:creationId xmlns:a16="http://schemas.microsoft.com/office/drawing/2014/main" id="{EC9805B7-B766-4DB6-BF6E-105CE93B818E}"/>
              </a:ext>
            </a:extLst>
          </p:cNvPr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dirty="0"/>
          </a:p>
        </p:txBody>
      </p:sp>
      <p:sp>
        <p:nvSpPr>
          <p:cNvPr id="8" name="Google Shape;105;p2">
            <a:extLst>
              <a:ext uri="{FF2B5EF4-FFF2-40B4-BE49-F238E27FC236}">
                <a16:creationId xmlns:a16="http://schemas.microsoft.com/office/drawing/2014/main" id="{1882A28E-EC6E-48D3-A801-30C3E4D1DF23}"/>
              </a:ext>
            </a:extLst>
          </p:cNvPr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dirty="0"/>
          </a:p>
        </p:txBody>
      </p:sp>
      <p:sp>
        <p:nvSpPr>
          <p:cNvPr id="9" name="Google Shape;106;p2">
            <a:extLst>
              <a:ext uri="{FF2B5EF4-FFF2-40B4-BE49-F238E27FC236}">
                <a16:creationId xmlns:a16="http://schemas.microsoft.com/office/drawing/2014/main" id="{31601D12-2F5A-41C9-8F6A-FC8E101E3D9B}"/>
              </a:ext>
            </a:extLst>
          </p:cNvPr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dirty="0"/>
          </a:p>
        </p:txBody>
      </p:sp>
      <p:sp>
        <p:nvSpPr>
          <p:cNvPr id="10" name="Google Shape;102;p2">
            <a:extLst>
              <a:ext uri="{FF2B5EF4-FFF2-40B4-BE49-F238E27FC236}">
                <a16:creationId xmlns:a16="http://schemas.microsoft.com/office/drawing/2014/main" id="{2971F64C-8C0F-44AB-95A0-8CA65F0A91BF}"/>
              </a:ext>
            </a:extLst>
          </p:cNvPr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675D65E-98D6-4692-846A-E840FFFCD7F0}"/>
              </a:ext>
            </a:extLst>
          </p:cNvPr>
          <p:cNvSpPr/>
          <p:nvPr/>
        </p:nvSpPr>
        <p:spPr>
          <a:xfrm>
            <a:off x="179512" y="1616140"/>
            <a:ext cx="2097332" cy="20063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257CD76-3B30-42BF-B494-9E8192A0BE2F}"/>
              </a:ext>
            </a:extLst>
          </p:cNvPr>
          <p:cNvSpPr/>
          <p:nvPr/>
        </p:nvSpPr>
        <p:spPr>
          <a:xfrm>
            <a:off x="6775389" y="1616140"/>
            <a:ext cx="2097332" cy="20063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4A49C46-1C7E-4C26-A9AB-8746E2CC2BFE}"/>
              </a:ext>
            </a:extLst>
          </p:cNvPr>
          <p:cNvSpPr/>
          <p:nvPr/>
        </p:nvSpPr>
        <p:spPr>
          <a:xfrm>
            <a:off x="3436856" y="1616140"/>
            <a:ext cx="2097332" cy="20063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76D9145-8DC2-425C-9241-495EC2C42992}"/>
              </a:ext>
            </a:extLst>
          </p:cNvPr>
          <p:cNvSpPr/>
          <p:nvPr/>
        </p:nvSpPr>
        <p:spPr>
          <a:xfrm>
            <a:off x="9870973" y="1616140"/>
            <a:ext cx="2097332" cy="20063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 descr="Predictive Analytics vector icon symbol. Creative sign from crm icons collection. Filled flat Predictive Analytics icon for computer and mobile">
            <a:extLst>
              <a:ext uri="{FF2B5EF4-FFF2-40B4-BE49-F238E27FC236}">
                <a16:creationId xmlns:a16="http://schemas.microsoft.com/office/drawing/2014/main" id="{36C905F9-1328-413D-AB77-F89D57A556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65" t="19253" r="17026" b="29352"/>
          <a:stretch/>
        </p:blipFill>
        <p:spPr bwMode="auto">
          <a:xfrm>
            <a:off x="491988" y="2031872"/>
            <a:ext cx="1472380" cy="117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13BDB8C-2097-4828-B633-1A8BB1564C35}"/>
              </a:ext>
            </a:extLst>
          </p:cNvPr>
          <p:cNvSpPr txBox="1"/>
          <p:nvPr/>
        </p:nvSpPr>
        <p:spPr>
          <a:xfrm>
            <a:off x="84112" y="3853568"/>
            <a:ext cx="24392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Predict</a:t>
            </a:r>
          </a:p>
          <a:p>
            <a:endParaRPr lang="en-US" dirty="0"/>
          </a:p>
          <a:p>
            <a:pPr algn="ctr"/>
            <a:r>
              <a:rPr lang="en-US" dirty="0"/>
              <a:t>The predictor predicts what could happen next in the text</a:t>
            </a:r>
            <a:endParaRPr lang="en-GB" dirty="0"/>
          </a:p>
        </p:txBody>
      </p:sp>
      <p:pic>
        <p:nvPicPr>
          <p:cNvPr id="3076" name="Picture 4" descr="https://cdn-icons-png.flaticon.com/512/2859/2859733.png">
            <a:extLst>
              <a:ext uri="{FF2B5EF4-FFF2-40B4-BE49-F238E27FC236}">
                <a16:creationId xmlns:a16="http://schemas.microsoft.com/office/drawing/2014/main" id="{6D69E6FB-6361-46D4-94FB-4718D9875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872" y="2022691"/>
            <a:ext cx="1132366" cy="113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6E53B03-5EF1-4F54-8C6A-685BE23D5315}"/>
              </a:ext>
            </a:extLst>
          </p:cNvPr>
          <p:cNvSpPr txBox="1"/>
          <p:nvPr/>
        </p:nvSpPr>
        <p:spPr>
          <a:xfrm>
            <a:off x="6329547" y="3781609"/>
            <a:ext cx="29890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Question</a:t>
            </a:r>
          </a:p>
          <a:p>
            <a:endParaRPr lang="en-US" dirty="0"/>
          </a:p>
          <a:p>
            <a:pPr algn="ctr"/>
            <a:r>
              <a:rPr lang="en-US" dirty="0"/>
              <a:t>Questioner poses questions on what the new information means and how it might relate to other things </a:t>
            </a:r>
            <a:endParaRPr lang="en-GB" dirty="0"/>
          </a:p>
        </p:txBody>
      </p:sp>
      <p:pic>
        <p:nvPicPr>
          <p:cNvPr id="3078" name="Picture 6" descr="374455847">
            <a:extLst>
              <a:ext uri="{FF2B5EF4-FFF2-40B4-BE49-F238E27FC236}">
                <a16:creationId xmlns:a16="http://schemas.microsoft.com/office/drawing/2014/main" id="{5B0EE3BF-6DB5-4CDB-AB00-15CAFBADCE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4" r="8019"/>
          <a:stretch/>
        </p:blipFill>
        <p:spPr bwMode="auto">
          <a:xfrm>
            <a:off x="10316161" y="1889366"/>
            <a:ext cx="1212112" cy="145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2675A92-AB43-45EE-9EDF-53D2C8AB8DF2}"/>
              </a:ext>
            </a:extLst>
          </p:cNvPr>
          <p:cNvSpPr txBox="1"/>
          <p:nvPr/>
        </p:nvSpPr>
        <p:spPr>
          <a:xfrm>
            <a:off x="9884225" y="3853568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2060"/>
                </a:solidFill>
              </a:rPr>
              <a:t>Summarise</a:t>
            </a:r>
            <a:endParaRPr lang="en-US" b="1" dirty="0">
              <a:solidFill>
                <a:srgbClr val="002060"/>
              </a:solidFill>
            </a:endParaRPr>
          </a:p>
          <a:p>
            <a:pPr algn="ctr"/>
            <a:endParaRPr lang="en-US" dirty="0"/>
          </a:p>
          <a:p>
            <a:pPr algn="ctr"/>
            <a:r>
              <a:rPr lang="en-US" dirty="0" err="1"/>
              <a:t>Summariser</a:t>
            </a:r>
            <a:r>
              <a:rPr lang="en-US" dirty="0"/>
              <a:t> highlights key ideas and information 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A12869-4D54-4287-B3B3-B4DDE4FBD8C6}"/>
              </a:ext>
            </a:extLst>
          </p:cNvPr>
          <p:cNvSpPr txBox="1"/>
          <p:nvPr/>
        </p:nvSpPr>
        <p:spPr>
          <a:xfrm>
            <a:off x="2764465" y="3849637"/>
            <a:ext cx="34343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Clarify</a:t>
            </a:r>
          </a:p>
          <a:p>
            <a:pPr algn="ctr"/>
            <a:endParaRPr lang="en-US" dirty="0"/>
          </a:p>
          <a:p>
            <a:pPr algn="ctr"/>
            <a:r>
              <a:rPr lang="en-US" dirty="0" err="1"/>
              <a:t>Clarifer</a:t>
            </a:r>
            <a:r>
              <a:rPr lang="en-US" dirty="0"/>
              <a:t> addresses confusing parts and attempts to answer questions posed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Which words and phrases do we need to find the meaning of?</a:t>
            </a:r>
          </a:p>
          <a:p>
            <a:pPr algn="ctr"/>
            <a:endParaRPr lang="en-US" dirty="0"/>
          </a:p>
          <a:p>
            <a:pPr algn="ctr"/>
            <a:endParaRPr lang="en-GB" dirty="0"/>
          </a:p>
        </p:txBody>
      </p:sp>
      <p:pic>
        <p:nvPicPr>
          <p:cNvPr id="3080" name="Picture 8" descr="393476927">
            <a:extLst>
              <a:ext uri="{FF2B5EF4-FFF2-40B4-BE49-F238E27FC236}">
                <a16:creationId xmlns:a16="http://schemas.microsoft.com/office/drawing/2014/main" id="{939B622C-759E-49C6-9C4F-2D7A6226E1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4" t="12233" r="18652" b="14698"/>
          <a:stretch/>
        </p:blipFill>
        <p:spPr bwMode="auto">
          <a:xfrm>
            <a:off x="3806005" y="1843275"/>
            <a:ext cx="1320307" cy="145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270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2479</TotalTime>
  <Words>667</Words>
  <Application>Microsoft Office PowerPoint</Application>
  <PresentationFormat>Widescreen</PresentationFormat>
  <Paragraphs>143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47" baseType="lpstr">
      <vt:lpstr>MingLiU_HKSCS-ExtB</vt:lpstr>
      <vt:lpstr>Agency FB</vt:lpstr>
      <vt:lpstr>Algerian</vt:lpstr>
      <vt:lpstr>Arial</vt:lpstr>
      <vt:lpstr>Bauhaus 93</vt:lpstr>
      <vt:lpstr>Bernard MT Condensed</vt:lpstr>
      <vt:lpstr>Blackadder ITC</vt:lpstr>
      <vt:lpstr>Bradley Hand ITC</vt:lpstr>
      <vt:lpstr>Brush Script MT</vt:lpstr>
      <vt:lpstr>Calibri</vt:lpstr>
      <vt:lpstr>Calibri Light</vt:lpstr>
      <vt:lpstr>Castellar</vt:lpstr>
      <vt:lpstr>Century Gothic</vt:lpstr>
      <vt:lpstr>Chiller</vt:lpstr>
      <vt:lpstr>Colonna MT</vt:lpstr>
      <vt:lpstr>Curlz MT</vt:lpstr>
      <vt:lpstr>Dubai Light</vt:lpstr>
      <vt:lpstr>Engravers MT</vt:lpstr>
      <vt:lpstr>Forte</vt:lpstr>
      <vt:lpstr>Franklin Gothic Medium Cond</vt:lpstr>
      <vt:lpstr>French Script MT</vt:lpstr>
      <vt:lpstr>Magneto</vt:lpstr>
      <vt:lpstr>Matura MT Script Capitals</vt:lpstr>
      <vt:lpstr>Mistral</vt:lpstr>
      <vt:lpstr>OCR A Extended</vt:lpstr>
      <vt:lpstr>Old English Text MT</vt:lpstr>
      <vt:lpstr>Onyx</vt:lpstr>
      <vt:lpstr>Playbill</vt:lpstr>
      <vt:lpstr>Rage Italic</vt:lpstr>
      <vt:lpstr>Stencil</vt:lpstr>
      <vt:lpstr>Tempus Sans ITC</vt:lpstr>
      <vt:lpstr>Times New Roman</vt:lpstr>
      <vt:lpstr>Viner Hand ITC</vt:lpstr>
      <vt:lpstr>Webdings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Afolabi Joseph</dc:creator>
  <cp:lastModifiedBy>Afolabi Joseph</cp:lastModifiedBy>
  <cp:revision>95</cp:revision>
  <dcterms:created xsi:type="dcterms:W3CDTF">2022-08-18T14:24:03Z</dcterms:created>
  <dcterms:modified xsi:type="dcterms:W3CDTF">2022-11-08T14:03:24Z</dcterms:modified>
</cp:coreProperties>
</file>