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DckIkbtSF6g/mxfWSuNNZzuGp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111485-2581-4F25-85FF-5B74282F552A}">
  <a:tblStyle styleId="{7A111485-2581-4F25-85FF-5B74282F552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1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www.sas.rochester.edu/psy/people/faculty/reis_harry/assets/pdf/Reis_2007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Safeguarding education: raising standards and expectations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"/>
          <p:cNvGrpSpPr/>
          <p:nvPr/>
        </p:nvGrpSpPr>
        <p:grpSpPr>
          <a:xfrm>
            <a:off x="0" y="1268636"/>
            <a:ext cx="11858028" cy="4951844"/>
            <a:chOff x="2521861" y="5651161"/>
            <a:chExt cx="11858028" cy="4951844"/>
          </a:xfrm>
        </p:grpSpPr>
        <p:grpSp>
          <p:nvGrpSpPr>
            <p:cNvPr id="96" name="Google Shape;96;p1"/>
            <p:cNvGrpSpPr/>
            <p:nvPr/>
          </p:nvGrpSpPr>
          <p:grpSpPr>
            <a:xfrm>
              <a:off x="2521861" y="5651161"/>
              <a:ext cx="11858028" cy="4951844"/>
              <a:chOff x="179512" y="1334656"/>
              <a:chExt cx="11858028" cy="4951844"/>
            </a:xfrm>
          </p:grpSpPr>
          <p:pic>
            <p:nvPicPr>
              <p:cNvPr id="97" name="Google Shape;97;p1" descr="White Background Images for Desktop or Mobile | Cool Backgrounds"/>
              <p:cNvPicPr preferRelativeResize="0"/>
              <p:nvPr/>
            </p:nvPicPr>
            <p:blipFill rotWithShape="1">
              <a:blip r:embed="rId4">
                <a:alphaModFix/>
              </a:blip>
              <a:srcRect t="14907"/>
              <a:stretch/>
            </p:blipFill>
            <p:spPr>
              <a:xfrm>
                <a:off x="179512" y="1334656"/>
                <a:ext cx="11858028" cy="49518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" name="Google Shape;98;p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068723" y="2303932"/>
                <a:ext cx="4658120" cy="25717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9" name="Google Shape;99;p1" descr="Langdon Park School - Students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233007" y="6858000"/>
              <a:ext cx="2203145" cy="218293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0" name="Google Shape;100;p1"/>
            <p:cNvGrpSpPr/>
            <p:nvPr/>
          </p:nvGrpSpPr>
          <p:grpSpPr>
            <a:xfrm>
              <a:off x="11837202" y="7349200"/>
              <a:ext cx="1799019" cy="1151741"/>
              <a:chOff x="8597264" y="2863604"/>
              <a:chExt cx="1799019" cy="1151741"/>
            </a:xfrm>
          </p:grpSpPr>
          <p:grpSp>
            <p:nvGrpSpPr>
              <p:cNvPr id="101" name="Google Shape;101;p1"/>
              <p:cNvGrpSpPr/>
              <p:nvPr/>
            </p:nvGrpSpPr>
            <p:grpSpPr>
              <a:xfrm>
                <a:off x="8684629" y="2863604"/>
                <a:ext cx="1624291" cy="1151741"/>
                <a:chOff x="10864158" y="2654228"/>
                <a:chExt cx="706171" cy="659156"/>
              </a:xfrm>
            </p:grpSpPr>
            <p:cxnSp>
              <p:nvCxnSpPr>
                <p:cNvPr id="102" name="Google Shape;102;p1"/>
                <p:cNvCxnSpPr/>
                <p:nvPr/>
              </p:nvCxnSpPr>
              <p:spPr>
                <a:xfrm>
                  <a:off x="10864158" y="3313384"/>
                  <a:ext cx="706171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03" name="Google Shape;103;p1"/>
                <p:cNvCxnSpPr/>
                <p:nvPr/>
              </p:nvCxnSpPr>
              <p:spPr>
                <a:xfrm>
                  <a:off x="10864158" y="2654228"/>
                  <a:ext cx="706171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104" name="Google Shape;104;p1"/>
              <p:cNvSpPr txBox="1"/>
              <p:nvPr/>
            </p:nvSpPr>
            <p:spPr>
              <a:xfrm>
                <a:off x="8597264" y="3023966"/>
                <a:ext cx="1799019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0" u="none" strike="noStrike" cap="non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Every</a:t>
                </a:r>
                <a:r>
                  <a:rPr lang="en-US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2400" b="0" i="0" u="none" strike="noStrike" cap="none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Child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0" u="none" strike="noStrike" cap="non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Every</a:t>
                </a:r>
                <a:r>
                  <a:rPr lang="en-US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2400" b="0" i="0" u="none" strike="noStrike" cap="none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Lesson</a:t>
                </a:r>
                <a:endParaRPr sz="2400" b="0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5" name="Google Shape;105;p1"/>
          <p:cNvSpPr txBox="1"/>
          <p:nvPr/>
        </p:nvSpPr>
        <p:spPr>
          <a:xfrm>
            <a:off x="4577075" y="1680015"/>
            <a:ext cx="34925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be starting in…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" name="Google Shape;272;p10"/>
          <p:cNvGraphicFramePr/>
          <p:nvPr/>
        </p:nvGraphicFramePr>
        <p:xfrm>
          <a:off x="373648" y="136406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{7A111485-2581-4F25-85FF-5B74282F552A}</a:tableStyleId>
              </a:tblPr>
              <a:tblGrid>
                <a:gridCol w="278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65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5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3" name="Google Shape;273;p10" descr="Undo fre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679" y="1418650"/>
            <a:ext cx="528592" cy="52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0" descr="Link free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0198" y="1430080"/>
            <a:ext cx="528592" cy="52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" descr="Clipboard free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1718" y="1430079"/>
            <a:ext cx="528593" cy="528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0" descr="Demonstration premium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74183" y="1430079"/>
            <a:ext cx="528593" cy="528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0" descr="Interview free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8680" y="3872040"/>
            <a:ext cx="528592" cy="52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0" descr="Struggle free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71143" y="3872041"/>
            <a:ext cx="528592" cy="52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0" descr="Studying free ic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53606" y="3872040"/>
            <a:ext cx="566705" cy="56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0" descr="Jigsaw free ico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36070" y="3872040"/>
            <a:ext cx="566706" cy="54344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0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could we make each of these a </a:t>
            </a:r>
            <a:r>
              <a:rPr lang="en-US" sz="3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responsive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tool?</a:t>
            </a:r>
            <a:endParaRPr/>
          </a:p>
        </p:txBody>
      </p:sp>
      <p:sp>
        <p:nvSpPr>
          <p:cNvPr id="282" name="Google Shape;282;p10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0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0" descr="Logo, company name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0"/>
          <p:cNvSpPr/>
          <p:nvPr/>
        </p:nvSpPr>
        <p:spPr>
          <a:xfrm>
            <a:off x="1009731" y="1540486"/>
            <a:ext cx="17941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Retrieval - Think Hard</a:t>
            </a:r>
            <a:endParaRPr/>
          </a:p>
        </p:txBody>
      </p:sp>
      <p:sp>
        <p:nvSpPr>
          <p:cNvPr id="289" name="Google Shape;289;p10"/>
          <p:cNvSpPr/>
          <p:nvPr/>
        </p:nvSpPr>
        <p:spPr>
          <a:xfrm>
            <a:off x="3904964" y="1529057"/>
            <a:ext cx="9970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Now?</a:t>
            </a:r>
            <a:endParaRPr/>
          </a:p>
        </p:txBody>
      </p:sp>
      <p:sp>
        <p:nvSpPr>
          <p:cNvPr id="290" name="Google Shape;290;p10"/>
          <p:cNvSpPr/>
          <p:nvPr/>
        </p:nvSpPr>
        <p:spPr>
          <a:xfrm>
            <a:off x="6613619" y="1540486"/>
            <a:ext cx="179433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Self/Peer Assessment</a:t>
            </a:r>
            <a:endParaRPr/>
          </a:p>
        </p:txBody>
      </p:sp>
      <p:sp>
        <p:nvSpPr>
          <p:cNvPr id="291" name="Google Shape;291;p10"/>
          <p:cNvSpPr/>
          <p:nvPr/>
        </p:nvSpPr>
        <p:spPr>
          <a:xfrm>
            <a:off x="9453234" y="1540486"/>
            <a:ext cx="93968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Modelling</a:t>
            </a:r>
            <a:endParaRPr/>
          </a:p>
        </p:txBody>
      </p:sp>
      <p:sp>
        <p:nvSpPr>
          <p:cNvPr id="292" name="Google Shape;292;p10"/>
          <p:cNvSpPr/>
          <p:nvPr/>
        </p:nvSpPr>
        <p:spPr>
          <a:xfrm>
            <a:off x="1017271" y="4044623"/>
            <a:ext cx="11864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Partners </a:t>
            </a:r>
            <a:endParaRPr/>
          </a:p>
        </p:txBody>
      </p:sp>
      <p:sp>
        <p:nvSpPr>
          <p:cNvPr id="293" name="Google Shape;293;p10"/>
          <p:cNvSpPr/>
          <p:nvPr/>
        </p:nvSpPr>
        <p:spPr>
          <a:xfrm>
            <a:off x="3832021" y="4027976"/>
            <a:ext cx="16118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Stretch + Challenge</a:t>
            </a:r>
            <a:endParaRPr/>
          </a:p>
        </p:txBody>
      </p:sp>
      <p:sp>
        <p:nvSpPr>
          <p:cNvPr id="294" name="Google Shape;294;p10"/>
          <p:cNvSpPr/>
          <p:nvPr/>
        </p:nvSpPr>
        <p:spPr>
          <a:xfrm>
            <a:off x="6620311" y="4027976"/>
            <a:ext cx="15834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Work</a:t>
            </a:r>
            <a:endParaRPr/>
          </a:p>
        </p:txBody>
      </p:sp>
      <p:sp>
        <p:nvSpPr>
          <p:cNvPr id="295" name="Google Shape;295;p10"/>
          <p:cNvSpPr/>
          <p:nvPr/>
        </p:nvSpPr>
        <p:spPr>
          <a:xfrm>
            <a:off x="9402776" y="4044622"/>
            <a:ext cx="17116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Consolidate learning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"/>
          <p:cNvSpPr/>
          <p:nvPr/>
        </p:nvSpPr>
        <p:spPr>
          <a:xfrm>
            <a:off x="547647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1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Responsive teaching </a:t>
            </a:r>
            <a:endParaRPr/>
          </a:p>
        </p:txBody>
      </p:sp>
      <p:sp>
        <p:nvSpPr>
          <p:cNvPr id="302" name="Google Shape;302;p11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1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1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1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1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1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1" descr="think Icon 43064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269" y="1498244"/>
            <a:ext cx="1344373" cy="134437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1"/>
          <p:cNvSpPr txBox="1"/>
          <p:nvPr/>
        </p:nvSpPr>
        <p:spPr>
          <a:xfrm>
            <a:off x="2132966" y="1778972"/>
            <a:ext cx="458352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Individually reflect on how you might use the Lesson Expectations responsively </a:t>
            </a:r>
            <a:endParaRPr/>
          </a:p>
        </p:txBody>
      </p:sp>
      <p:sp>
        <p:nvSpPr>
          <p:cNvPr id="310" name="Google Shape;310;p11"/>
          <p:cNvSpPr txBox="1"/>
          <p:nvPr/>
        </p:nvSpPr>
        <p:spPr>
          <a:xfrm>
            <a:off x="2107641" y="3729084"/>
            <a:ext cx="44564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down your strategies/ideas</a:t>
            </a:r>
            <a:endParaRPr/>
          </a:p>
        </p:txBody>
      </p:sp>
      <p:sp>
        <p:nvSpPr>
          <p:cNvPr id="311" name="Google Shape;311;p11"/>
          <p:cNvSpPr txBox="1"/>
          <p:nvPr/>
        </p:nvSpPr>
        <p:spPr>
          <a:xfrm>
            <a:off x="2107641" y="5296915"/>
            <a:ext cx="46850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your strategies with those on your table and capture new ideas</a:t>
            </a:r>
            <a:endParaRPr/>
          </a:p>
        </p:txBody>
      </p:sp>
      <p:pic>
        <p:nvPicPr>
          <p:cNvPr id="312" name="Google Shape;312;p11" descr="write Icon 9603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944" y="3177158"/>
            <a:ext cx="1395022" cy="139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1" descr="collaborate Icon 9536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3269" y="4906721"/>
            <a:ext cx="1395022" cy="1395022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1"/>
          <p:cNvSpPr txBox="1"/>
          <p:nvPr/>
        </p:nvSpPr>
        <p:spPr>
          <a:xfrm>
            <a:off x="7239549" y="2379136"/>
            <a:ext cx="4807831" cy="3046988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Stretch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Which impactful strategies have you used in the past or have heard of that could used?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how could you lead on these strategies to ensure all teachers in your area regularly implement them?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9" name="Google Shape;319;p12"/>
          <p:cNvCxnSpPr/>
          <p:nvPr/>
        </p:nvCxnSpPr>
        <p:spPr>
          <a:xfrm>
            <a:off x="6210677" y="1367073"/>
            <a:ext cx="0" cy="478928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0" name="Google Shape;320;p12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2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2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2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2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1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2"/>
          <p:cNvSpPr txBox="1"/>
          <p:nvPr/>
        </p:nvSpPr>
        <p:spPr>
          <a:xfrm>
            <a:off x="1828727" y="512222"/>
            <a:ext cx="10149913" cy="71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Responsive teaching : </a:t>
            </a:r>
            <a:r>
              <a:rPr lang="en-US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Takeaway actions</a:t>
            </a: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327" name="Google Shape;327;p12"/>
          <p:cNvSpPr txBox="1"/>
          <p:nvPr/>
        </p:nvSpPr>
        <p:spPr>
          <a:xfrm>
            <a:off x="488719" y="2385178"/>
            <a:ext cx="8854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2"/>
          <p:cNvSpPr txBox="1"/>
          <p:nvPr/>
        </p:nvSpPr>
        <p:spPr>
          <a:xfrm>
            <a:off x="6425946" y="2385178"/>
            <a:ext cx="12132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2"/>
          <p:cNvSpPr/>
          <p:nvPr/>
        </p:nvSpPr>
        <p:spPr>
          <a:xfrm>
            <a:off x="488718" y="2983960"/>
            <a:ext cx="5607279" cy="2651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what extent am I responsive, unresponsive or blindly offering care?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often am I racing through to get to the end/assessment/exam without adapting my teaching?</a:t>
            </a:r>
            <a:endParaRPr/>
          </a:p>
        </p:txBody>
      </p:sp>
      <p:pic>
        <p:nvPicPr>
          <p:cNvPr id="330" name="Google Shape;330;p12" descr="Reflect Icon 278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719" y="1498323"/>
            <a:ext cx="922047" cy="922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2" descr="implementation Icon 17650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2659" y="1498323"/>
            <a:ext cx="1074556" cy="1074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10025" y="3022165"/>
            <a:ext cx="5093257" cy="226027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2"/>
          <p:cNvSpPr txBox="1"/>
          <p:nvPr/>
        </p:nvSpPr>
        <p:spPr>
          <a:xfrm>
            <a:off x="6504557" y="5452631"/>
            <a:ext cx="51987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Follow the learning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each technique should be used to check learning and adapt teaching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2"/>
          <p:cNvSpPr txBox="1"/>
          <p:nvPr/>
        </p:nvSpPr>
        <p:spPr>
          <a:xfrm>
            <a:off x="8768394" y="1458594"/>
            <a:ext cx="2775782" cy="646331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QET Learning Walk follow up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19/4 – 06/05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might we have made the most progress and </a:t>
            </a:r>
            <a:r>
              <a:rPr lang="en-US" sz="3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 descr="Broken Link Icon 22806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528" y="2305658"/>
            <a:ext cx="1579826" cy="1579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/>
          <p:nvPr/>
        </p:nvSpPr>
        <p:spPr>
          <a:xfrm>
            <a:off x="-51967" y="4123629"/>
            <a:ext cx="237731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‘Pupils find it </a:t>
            </a:r>
            <a:r>
              <a:rPr lang="en-US" sz="1800" b="1" i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hard to link new ideas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what they already know and understand’</a:t>
            </a:r>
            <a:endParaRPr/>
          </a:p>
        </p:txBody>
      </p:sp>
      <p:pic>
        <p:nvPicPr>
          <p:cNvPr id="120" name="Google Shape;120;p2" descr="exhausted Icon 9801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4502" y="2359282"/>
            <a:ext cx="1579827" cy="157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/>
          <p:nvPr/>
        </p:nvSpPr>
        <p:spPr>
          <a:xfrm>
            <a:off x="9291954" y="4123628"/>
            <a:ext cx="277551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‘These weaknesses mean that </a:t>
            </a:r>
            <a:r>
              <a:rPr lang="en-US" sz="1800" b="1" i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pupils are not prepared effectively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study more demanding concepts in the future’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/>
          <p:cNvGrpSpPr/>
          <p:nvPr/>
        </p:nvGrpSpPr>
        <p:grpSpPr>
          <a:xfrm>
            <a:off x="6533514" y="2093448"/>
            <a:ext cx="2023152" cy="1808500"/>
            <a:chOff x="9240505" y="2648233"/>
            <a:chExt cx="2759176" cy="2283785"/>
          </a:xfrm>
        </p:grpSpPr>
        <p:pic>
          <p:nvPicPr>
            <p:cNvPr id="123" name="Google Shape;123;p2" descr="Warning Icon 3565426"/>
            <p:cNvPicPr preferRelativeResize="0"/>
            <p:nvPr/>
          </p:nvPicPr>
          <p:blipFill rotWithShape="1">
            <a:blip r:embed="rId6">
              <a:alphaModFix/>
            </a:blip>
            <a:srcRect t="8425" b="8803"/>
            <a:stretch/>
          </p:blipFill>
          <p:spPr>
            <a:xfrm>
              <a:off x="9240505" y="2648233"/>
              <a:ext cx="2759176" cy="22837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 descr="Checklist Icon 326618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066159" y="3236191"/>
              <a:ext cx="1107868" cy="11078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2"/>
          <p:cNvSpPr/>
          <p:nvPr/>
        </p:nvSpPr>
        <p:spPr>
          <a:xfrm>
            <a:off x="6276272" y="4123628"/>
            <a:ext cx="25376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‘Many </a:t>
            </a:r>
            <a:r>
              <a:rPr lang="en-US" sz="1800" b="1" i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teachers do not routinely check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pupils understand what they have learned’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3112153" y="4123629"/>
            <a:ext cx="237731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1800" b="1" i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Some teaching is not focused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ensuring that pupils understand and remember’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" descr="focus Icon 37299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70543" y="2337315"/>
            <a:ext cx="1579827" cy="157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 txBox="1"/>
          <p:nvPr/>
        </p:nvSpPr>
        <p:spPr>
          <a:xfrm>
            <a:off x="-12551" y="5775292"/>
            <a:ext cx="28376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‘Some teaching does not introduce  pupils to content in a useful way’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3208745" y="5796557"/>
            <a:ext cx="23773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‘Leaders have not planned pupils’ learning well’</a:t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6277710" y="5796557"/>
            <a:ext cx="27386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‘Sometimes, pupils’ errors or misconceptions are not corrected’</a:t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9558345" y="5801914"/>
            <a:ext cx="24272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‘Gaps in pupils’ understanding’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Google Shape;132;p2"/>
          <p:cNvGrpSpPr/>
          <p:nvPr/>
        </p:nvGrpSpPr>
        <p:grpSpPr>
          <a:xfrm>
            <a:off x="0" y="5646407"/>
            <a:ext cx="2744971" cy="619346"/>
            <a:chOff x="5147930" y="2771394"/>
            <a:chExt cx="2744971" cy="619346"/>
          </a:xfrm>
        </p:grpSpPr>
        <p:pic>
          <p:nvPicPr>
            <p:cNvPr id="133" name="Google Shape;133;p2" descr="White Background Images for Desktop or Mobile | Cool Backgrounds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147930" y="2771394"/>
              <a:ext cx="2744971" cy="6193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 txBox="1"/>
            <p:nvPr/>
          </p:nvSpPr>
          <p:spPr>
            <a:xfrm>
              <a:off x="5710203" y="2927178"/>
              <a:ext cx="12069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Why Now?</a:t>
              </a:r>
              <a:endParaRPr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/>
          <p:cNvGrpSpPr/>
          <p:nvPr/>
        </p:nvGrpSpPr>
        <p:grpSpPr>
          <a:xfrm>
            <a:off x="2928322" y="5646406"/>
            <a:ext cx="2897460" cy="619346"/>
            <a:chOff x="5147930" y="2771394"/>
            <a:chExt cx="2897460" cy="619346"/>
          </a:xfrm>
        </p:grpSpPr>
        <p:pic>
          <p:nvPicPr>
            <p:cNvPr id="136" name="Google Shape;136;p2" descr="White Background Images for Desktop or Mobile | Cool Backgrounds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147930" y="2771394"/>
              <a:ext cx="2744971" cy="6193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 txBox="1"/>
            <p:nvPr/>
          </p:nvSpPr>
          <p:spPr>
            <a:xfrm>
              <a:off x="5201470" y="2919203"/>
              <a:ext cx="28439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The LPS Lesson Expectations</a:t>
              </a:r>
              <a:endParaRPr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6172604" y="5644026"/>
            <a:ext cx="3091037" cy="619346"/>
            <a:chOff x="5147930" y="2771394"/>
            <a:chExt cx="3091037" cy="619346"/>
          </a:xfrm>
        </p:grpSpPr>
        <p:pic>
          <p:nvPicPr>
            <p:cNvPr id="139" name="Google Shape;139;p2" descr="White Background Images for Desktop or Mobile | Cool Backgrounds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147930" y="2771394"/>
              <a:ext cx="2744971" cy="6193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2"/>
            <p:cNvSpPr txBox="1"/>
            <p:nvPr/>
          </p:nvSpPr>
          <p:spPr>
            <a:xfrm>
              <a:off x="5201469" y="2919203"/>
              <a:ext cx="3037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Feedback &amp; Assessment Policy</a:t>
              </a:r>
              <a:endParaRPr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9261340" y="5721288"/>
            <a:ext cx="2744971" cy="687811"/>
            <a:chOff x="5147930" y="2771394"/>
            <a:chExt cx="2744971" cy="687811"/>
          </a:xfrm>
        </p:grpSpPr>
        <p:pic>
          <p:nvPicPr>
            <p:cNvPr id="142" name="Google Shape;142;p2" descr="White Background Images for Desktop or Mobile | Cool Backgrounds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147930" y="2771394"/>
              <a:ext cx="2744971" cy="6193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"/>
            <p:cNvSpPr txBox="1"/>
            <p:nvPr/>
          </p:nvSpPr>
          <p:spPr>
            <a:xfrm>
              <a:off x="5571341" y="2812874"/>
              <a:ext cx="20479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Stretch + Challenge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&amp; The QET</a:t>
              </a:r>
              <a:endParaRPr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3"/>
          <p:cNvGrpSpPr/>
          <p:nvPr/>
        </p:nvGrpSpPr>
        <p:grpSpPr>
          <a:xfrm>
            <a:off x="564149" y="733830"/>
            <a:ext cx="10792788" cy="5969708"/>
            <a:chOff x="-5012621" y="-767998"/>
            <a:chExt cx="10792788" cy="5969708"/>
          </a:xfrm>
        </p:grpSpPr>
        <p:sp>
          <p:nvSpPr>
            <p:cNvPr id="149" name="Google Shape;149;p3"/>
            <p:cNvSpPr/>
            <p:nvPr/>
          </p:nvSpPr>
          <p:spPr>
            <a:xfrm>
              <a:off x="-5012621" y="-767998"/>
              <a:ext cx="5969708" cy="5969708"/>
            </a:xfrm>
            <a:prstGeom prst="blockArc">
              <a:avLst>
                <a:gd name="adj1" fmla="val 18900000"/>
                <a:gd name="adj2" fmla="val 2700000"/>
                <a:gd name="adj3" fmla="val 362"/>
              </a:avLst>
            </a:pr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615558" y="443371"/>
              <a:ext cx="5164609" cy="88674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 txBox="1"/>
            <p:nvPr/>
          </p:nvSpPr>
          <p:spPr>
            <a:xfrm>
              <a:off x="615558" y="443371"/>
              <a:ext cx="5164609" cy="88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385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National &amp; Local Picture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61344" y="332528"/>
              <a:ext cx="1108428" cy="110842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937889" y="1773484"/>
              <a:ext cx="4842278" cy="88674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937889" y="1773484"/>
              <a:ext cx="4842278" cy="88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385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Pedagogy &amp; Strategies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83675" y="1662642"/>
              <a:ext cx="1108428" cy="110842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615558" y="3103598"/>
              <a:ext cx="5164609" cy="88674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615558" y="3103598"/>
              <a:ext cx="5164609" cy="88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385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Implementation</a:t>
              </a:r>
              <a:endParaRPr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61344" y="2992755"/>
              <a:ext cx="1108428" cy="110842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3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Responsive teaching &amp; LPS Lesson Expectations</a:t>
            </a: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2130053" y="2436389"/>
            <a:ext cx="1665770" cy="16361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1033133" y="4083217"/>
            <a:ext cx="3682123" cy="69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Responsive teaching &amp; LPS Lesson Expectations</a:t>
            </a:r>
            <a:endParaRPr/>
          </a:p>
          <a:p>
            <a:pPr marL="0" marR="0" lvl="0" indent="0" algn="ctr" rtl="0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3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" descr="landscape Icon 6112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3441" y="1947809"/>
            <a:ext cx="893545" cy="89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" descr="implementation Icon 17650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3441" y="4562747"/>
            <a:ext cx="932087" cy="93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 descr="strategy Icon 18990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57995" y="3287335"/>
            <a:ext cx="745688" cy="74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59648" y="2679405"/>
            <a:ext cx="1481519" cy="1481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Why Now?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78" name="Google Shape;178;p4" descr="Arrow Back Icon 769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7977" y="3001777"/>
            <a:ext cx="1188153" cy="1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 txBox="1"/>
          <p:nvPr/>
        </p:nvSpPr>
        <p:spPr>
          <a:xfrm>
            <a:off x="4431638" y="2933101"/>
            <a:ext cx="3367730" cy="2246769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Reviewing how the Lesson Expectations can be used as response teaching tools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181802" y="2903358"/>
            <a:ext cx="2782131" cy="1815882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Reviewed what success looks like for all students in each Key Stage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9128195" y="2903357"/>
            <a:ext cx="2971656" cy="1815882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 KS5 standards and facilitate subject-specific CPD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554263" y="2360428"/>
            <a:ext cx="21312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Previously we have…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"/>
          <p:cNvSpPr txBox="1"/>
          <p:nvPr/>
        </p:nvSpPr>
        <p:spPr>
          <a:xfrm>
            <a:off x="9628197" y="2360428"/>
            <a:ext cx="2345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future, we will…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4" descr="Arrow Back Icon 769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869705" y="3001777"/>
            <a:ext cx="1188153" cy="1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"/>
          <p:cNvSpPr txBox="1"/>
          <p:nvPr/>
        </p:nvSpPr>
        <p:spPr>
          <a:xfrm>
            <a:off x="5333387" y="2360428"/>
            <a:ext cx="15252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now…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5"/>
          <p:cNvGrpSpPr/>
          <p:nvPr/>
        </p:nvGrpSpPr>
        <p:grpSpPr>
          <a:xfrm>
            <a:off x="4135824" y="1534325"/>
            <a:ext cx="3920351" cy="4458922"/>
            <a:chOff x="4404942" y="2284834"/>
            <a:chExt cx="2537637" cy="3133123"/>
          </a:xfrm>
        </p:grpSpPr>
        <p:grpSp>
          <p:nvGrpSpPr>
            <p:cNvPr id="191" name="Google Shape;191;p5"/>
            <p:cNvGrpSpPr/>
            <p:nvPr/>
          </p:nvGrpSpPr>
          <p:grpSpPr>
            <a:xfrm>
              <a:off x="4662184" y="2284834"/>
              <a:ext cx="2023152" cy="1808500"/>
              <a:chOff x="9240505" y="2648233"/>
              <a:chExt cx="2759176" cy="2283785"/>
            </a:xfrm>
          </p:grpSpPr>
          <p:pic>
            <p:nvPicPr>
              <p:cNvPr id="192" name="Google Shape;192;p5" descr="Warning Icon 3565426"/>
              <p:cNvPicPr preferRelativeResize="0"/>
              <p:nvPr/>
            </p:nvPicPr>
            <p:blipFill rotWithShape="1">
              <a:blip r:embed="rId3">
                <a:alphaModFix/>
              </a:blip>
              <a:srcRect t="8425" b="8803"/>
              <a:stretch/>
            </p:blipFill>
            <p:spPr>
              <a:xfrm>
                <a:off x="9240505" y="2648233"/>
                <a:ext cx="2759176" cy="22837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3" name="Google Shape;193;p5" descr="Checklist Icon 326618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066159" y="3236191"/>
                <a:ext cx="1107868" cy="11078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4" name="Google Shape;194;p5"/>
            <p:cNvSpPr/>
            <p:nvPr/>
          </p:nvSpPr>
          <p:spPr>
            <a:xfrm>
              <a:off x="4404942" y="4315014"/>
              <a:ext cx="2537637" cy="1102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‘Many </a:t>
              </a:r>
              <a:r>
                <a:rPr lang="en-US" sz="2400" b="1" i="1" u="sng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teachers do not routinely check </a:t>
              </a:r>
              <a:r>
                <a:rPr lang="en-US" sz="24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that pupils understand what they have learned’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5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can we ‘routinely check’?</a:t>
            </a:r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5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5"/>
          <p:cNvSpPr txBox="1"/>
          <p:nvPr/>
        </p:nvSpPr>
        <p:spPr>
          <a:xfrm>
            <a:off x="9329714" y="3409843"/>
            <a:ext cx="23472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Feedback &amp; Assessment Policy</a:t>
            </a: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 txBox="1"/>
          <p:nvPr/>
        </p:nvSpPr>
        <p:spPr>
          <a:xfrm>
            <a:off x="190621" y="3193502"/>
            <a:ext cx="273869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‘Sometimes, pupils’ errors or misconceptions are not corrected’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666693"/>
            <a:ext cx="5916488" cy="2997706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9" name="Google Shape;209;p6"/>
          <p:cNvSpPr/>
          <p:nvPr/>
        </p:nvSpPr>
        <p:spPr>
          <a:xfrm>
            <a:off x="199393" y="5161689"/>
            <a:ext cx="50355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800" i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.. the </a:t>
            </a:r>
            <a:r>
              <a:rPr lang="en-US" sz="1800" b="1" i="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moment-to-moment decisions </a:t>
            </a:r>
            <a:r>
              <a:rPr lang="en-US" sz="1800" i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that you make as you </a:t>
            </a:r>
            <a:r>
              <a:rPr lang="en-US" sz="1800" b="1" i="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observe and analyse your students</a:t>
            </a:r>
            <a:r>
              <a:rPr lang="en-US" sz="1800" i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' behaviours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Picture: </a:t>
            </a:r>
            <a:r>
              <a:rPr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responsive teaching 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not AfL?</a:t>
            </a:r>
            <a:endParaRPr/>
          </a:p>
        </p:txBody>
      </p:sp>
      <p:sp>
        <p:nvSpPr>
          <p:cNvPr id="211" name="Google Shape;211;p6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6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3669" y="1676737"/>
            <a:ext cx="5329255" cy="2997706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8" name="Google Shape;218;p6"/>
          <p:cNvSpPr/>
          <p:nvPr/>
        </p:nvSpPr>
        <p:spPr>
          <a:xfrm rot="5400000">
            <a:off x="9014385" y="4904248"/>
            <a:ext cx="505268" cy="19744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 txBox="1"/>
          <p:nvPr/>
        </p:nvSpPr>
        <p:spPr>
          <a:xfrm>
            <a:off x="7432744" y="5439215"/>
            <a:ext cx="38659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effective if they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inform…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 rot="10800000">
            <a:off x="5445808" y="5545314"/>
            <a:ext cx="1300384" cy="1560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7" descr="https://i2.wp.com/improvingteaching.co.uk/wp-content/uploads/2018/08/Cover-final.png?resize=211%2C300&amp;ssl=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424" y="1554957"/>
            <a:ext cx="3264540" cy="464152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7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Picture: </a:t>
            </a:r>
            <a:r>
              <a:rPr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responsive teaching 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not AfL?</a:t>
            </a:r>
            <a:endParaRPr/>
          </a:p>
        </p:txBody>
      </p:sp>
      <p:sp>
        <p:nvSpPr>
          <p:cNvPr id="227" name="Google Shape;227;p7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7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7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7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7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7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7"/>
          <p:cNvSpPr/>
          <p:nvPr/>
        </p:nvSpPr>
        <p:spPr>
          <a:xfrm>
            <a:off x="4466953" y="2010185"/>
            <a:ext cx="7209973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working definition of </a:t>
            </a: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responsive teaching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that it is: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clear goals and planning learning carefully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what students have understood and where they are struggling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AutoNum type="arabicPeriod"/>
            </a:pP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Responding, adapting our teaching to support students to do better.</a:t>
            </a:r>
            <a:endParaRPr sz="2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aren’t we always </a:t>
            </a:r>
            <a:r>
              <a:rPr lang="en-US" sz="3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responsive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239" name="Google Shape;239;p8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8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8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8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8"/>
          <p:cNvSpPr txBox="1">
            <a:spLocks noGrp="1"/>
          </p:cNvSpPr>
          <p:nvPr>
            <p:ph type="body" idx="1"/>
          </p:nvPr>
        </p:nvSpPr>
        <p:spPr>
          <a:xfrm>
            <a:off x="6252550" y="2228186"/>
            <a:ext cx="5424376" cy="2636059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Professor Reis distinguishes between: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highlight>
                  <a:srgbClr val="00FF00"/>
                </a:highlight>
              </a:rPr>
              <a:t>Responsiveness</a:t>
            </a:r>
            <a:r>
              <a:rPr lang="en-US"/>
              <a:t> – which improves relationships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highlight>
                  <a:srgbClr val="FF0000"/>
                </a:highlight>
              </a:rPr>
              <a:t>Unresponsiveness</a:t>
            </a:r>
            <a:r>
              <a:rPr lang="en-US"/>
              <a:t> – which worsens them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highlight>
                  <a:srgbClr val="C0C0C0"/>
                </a:highlight>
              </a:rPr>
              <a:t>Blindly offering care </a:t>
            </a:r>
            <a:r>
              <a:rPr lang="en-US"/>
              <a:t>– which is egoistical for the giver, and does not improve relationships.</a:t>
            </a:r>
            <a:endParaRPr/>
          </a:p>
          <a:p>
            <a:pPr marL="22860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46" name="Google Shape;246;p8"/>
          <p:cNvSpPr/>
          <p:nvPr/>
        </p:nvSpPr>
        <p:spPr>
          <a:xfrm>
            <a:off x="6326978" y="4966536"/>
            <a:ext cx="50817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rgbClr val="0093C2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Reis, H. (2007). Steps toward the ripening of relationship science. Personal Relationships, 14, pp.1–23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7" name="Google Shape;247;p8"/>
          <p:cNvGrpSpPr/>
          <p:nvPr/>
        </p:nvGrpSpPr>
        <p:grpSpPr>
          <a:xfrm>
            <a:off x="179513" y="2228186"/>
            <a:ext cx="5916488" cy="2636059"/>
            <a:chOff x="179513" y="2228186"/>
            <a:chExt cx="5916488" cy="2636059"/>
          </a:xfrm>
        </p:grpSpPr>
        <p:pic>
          <p:nvPicPr>
            <p:cNvPr id="248" name="Google Shape;248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9513" y="2228186"/>
              <a:ext cx="5916488" cy="2636059"/>
            </a:xfrm>
            <a:prstGeom prst="rect">
              <a:avLst/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pic>
        <p:cxnSp>
          <p:nvCxnSpPr>
            <p:cNvPr id="249" name="Google Shape;249;p8"/>
            <p:cNvCxnSpPr/>
            <p:nvPr/>
          </p:nvCxnSpPr>
          <p:spPr>
            <a:xfrm>
              <a:off x="2608382" y="3763925"/>
              <a:ext cx="2707897" cy="0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/>
          <p:nvPr/>
        </p:nvSpPr>
        <p:spPr>
          <a:xfrm>
            <a:off x="0" y="3842070"/>
            <a:ext cx="34874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Cognizant of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– aware of how students are: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have they understood?  Where are they stuck?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What do they need?</a:t>
            </a:r>
            <a:endParaRPr/>
          </a:p>
        </p:txBody>
      </p:sp>
      <p:sp>
        <p:nvSpPr>
          <p:cNvPr id="255" name="Google Shape;255;p9"/>
          <p:cNvSpPr/>
          <p:nvPr/>
        </p:nvSpPr>
        <p:spPr>
          <a:xfrm>
            <a:off x="4330998" y="3842070"/>
            <a:ext cx="374266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Sensitive to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– caring about how students are doing;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accepting that missteps and misconceptions are inevitable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learning and that it is our duty as teachers to help students beyond them</a:t>
            </a:r>
            <a:endParaRPr/>
          </a:p>
        </p:txBody>
      </p:sp>
      <p:sp>
        <p:nvSpPr>
          <p:cNvPr id="256" name="Google Shape;256;p9"/>
          <p:cNvSpPr/>
          <p:nvPr/>
        </p:nvSpPr>
        <p:spPr>
          <a:xfrm>
            <a:off x="8917183" y="3842070"/>
            <a:ext cx="279255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1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Behaviorally supportive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– taking steps to support students: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adapting teaching to meet their needs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9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must we always be </a:t>
            </a:r>
            <a:r>
              <a:rPr lang="en-US" sz="32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responsive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258" name="Google Shape;258;p9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9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9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9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9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9" descr="Thought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586" y="2067072"/>
            <a:ext cx="1568767" cy="156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9" descr="https://t4.ftcdn.net/jpg/02/83/89/39/240_F_283893986_Z4bhxqocuMm69mlCMlKhZ3XJ4rA74CPT.jpg"/>
          <p:cNvPicPr preferRelativeResize="0"/>
          <p:nvPr/>
        </p:nvPicPr>
        <p:blipFill rotWithShape="1">
          <a:blip r:embed="rId5">
            <a:alphaModFix/>
          </a:blip>
          <a:srcRect l="18276" t="17414" r="9790" b="19173"/>
          <a:stretch/>
        </p:blipFill>
        <p:spPr>
          <a:xfrm>
            <a:off x="5082363" y="1945758"/>
            <a:ext cx="2115880" cy="186525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9"/>
          <p:cNvSpPr/>
          <p:nvPr/>
        </p:nvSpPr>
        <p:spPr>
          <a:xfrm>
            <a:off x="0" y="6094517"/>
            <a:ext cx="6096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Reis, H. (2007). Steps toward the ripening of relationship science. Personal Relationships, 14, pp.1–23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9" descr="Adaptation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11453" y="2222566"/>
            <a:ext cx="1568767" cy="1568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Office PowerPoint</Application>
  <PresentationFormat>Widescreen</PresentationFormat>
  <Paragraphs>138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Lato</vt:lpstr>
      <vt:lpstr>Century Gothic</vt:lpstr>
      <vt:lpstr>Office Theme</vt:lpstr>
      <vt:lpstr>PowerPoint Presentation</vt:lpstr>
      <vt:lpstr>PowerPoint Presentation</vt:lpstr>
      <vt:lpstr>PowerPoint Presentation</vt:lpstr>
      <vt:lpstr>Why 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Afolabi Joseph</dc:creator>
  <cp:lastModifiedBy>S Isaac</cp:lastModifiedBy>
  <cp:revision>1</cp:revision>
  <dcterms:created xsi:type="dcterms:W3CDTF">2022-01-26T07:59:56Z</dcterms:created>
  <dcterms:modified xsi:type="dcterms:W3CDTF">2022-11-08T11:41:44Z</dcterms:modified>
</cp:coreProperties>
</file>