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95" r:id="rId2"/>
    <p:sldId id="271" r:id="rId3"/>
    <p:sldId id="403" r:id="rId4"/>
    <p:sldId id="397" r:id="rId5"/>
    <p:sldId id="404" r:id="rId6"/>
    <p:sldId id="260" r:id="rId7"/>
    <p:sldId id="406" r:id="rId8"/>
    <p:sldId id="409" r:id="rId9"/>
    <p:sldId id="407" r:id="rId10"/>
    <p:sldId id="416" r:id="rId11"/>
    <p:sldId id="41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7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50" autoAdjust="0"/>
    <p:restoredTop sz="94660"/>
  </p:normalViewPr>
  <p:slideViewPr>
    <p:cSldViewPr snapToGrid="0">
      <p:cViewPr varScale="1">
        <p:scale>
          <a:sx n="78" d="100"/>
          <a:sy n="78" d="100"/>
        </p:scale>
        <p:origin x="7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D99CD1-E821-457E-8ED3-545957F59B72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GB"/>
        </a:p>
      </dgm:t>
    </dgm:pt>
    <dgm:pt modelId="{2726A38F-6713-4217-812A-4F1A748BA3D9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Students behind the numbers</a:t>
          </a:r>
        </a:p>
      </dgm:t>
    </dgm:pt>
    <dgm:pt modelId="{8EB71261-8FA0-4BF2-A71B-339E7E44A96E}" type="parTrans" cxnId="{8AE2C937-68E7-474C-BCE3-EEA611BB91DA}">
      <dgm:prSet/>
      <dgm:spPr/>
      <dgm:t>
        <a:bodyPr/>
        <a:lstStyle/>
        <a:p>
          <a:endParaRPr lang="en-GB"/>
        </a:p>
      </dgm:t>
    </dgm:pt>
    <dgm:pt modelId="{379A63C3-5D72-47F9-B312-F085127B778D}" type="sibTrans" cxnId="{8AE2C937-68E7-474C-BCE3-EEA611BB91DA}">
      <dgm:prSet/>
      <dgm:spPr/>
      <dgm:t>
        <a:bodyPr/>
        <a:lstStyle/>
        <a:p>
          <a:endParaRPr lang="en-GB"/>
        </a:p>
      </dgm:t>
    </dgm:pt>
    <dgm:pt modelId="{39A431AC-353D-4C29-943E-288C0B0692D0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 err="1"/>
            <a:t>Minimising</a:t>
          </a:r>
          <a:r>
            <a:rPr lang="en-US" dirty="0"/>
            <a:t> variation</a:t>
          </a:r>
        </a:p>
      </dgm:t>
    </dgm:pt>
    <dgm:pt modelId="{4427B6DA-1930-4D8E-8067-AA925FF74B64}" type="parTrans" cxnId="{78260805-3F7D-4E13-966C-90BC440209E4}">
      <dgm:prSet/>
      <dgm:spPr/>
      <dgm:t>
        <a:bodyPr/>
        <a:lstStyle/>
        <a:p>
          <a:endParaRPr lang="en-GB"/>
        </a:p>
      </dgm:t>
    </dgm:pt>
    <dgm:pt modelId="{1D1A8801-096E-48E0-B44B-53EFB187E036}" type="sibTrans" cxnId="{78260805-3F7D-4E13-966C-90BC440209E4}">
      <dgm:prSet/>
      <dgm:spPr/>
      <dgm:t>
        <a:bodyPr/>
        <a:lstStyle/>
        <a:p>
          <a:endParaRPr lang="en-GB"/>
        </a:p>
      </dgm:t>
    </dgm:pt>
    <dgm:pt modelId="{D66C1E5B-DF96-4826-BD7E-CB9584EF1DB2}">
      <dgm:prSet phldrT="[Text]"/>
      <dgm:spPr>
        <a:ln>
          <a:solidFill>
            <a:srgbClr val="002060"/>
          </a:solidFill>
        </a:ln>
      </dgm:spPr>
      <dgm:t>
        <a:bodyPr/>
        <a:lstStyle/>
        <a:p>
          <a:r>
            <a:rPr lang="en-US" dirty="0"/>
            <a:t>Collaborative planning</a:t>
          </a:r>
          <a:endParaRPr lang="en-GB" dirty="0"/>
        </a:p>
      </dgm:t>
    </dgm:pt>
    <dgm:pt modelId="{05C9D1A5-72C0-4DDA-8C53-77C54D90C8AE}" type="parTrans" cxnId="{0A2A3948-467E-4559-B7F2-8B31AEAE41F4}">
      <dgm:prSet/>
      <dgm:spPr/>
      <dgm:t>
        <a:bodyPr/>
        <a:lstStyle/>
        <a:p>
          <a:endParaRPr lang="en-GB"/>
        </a:p>
      </dgm:t>
    </dgm:pt>
    <dgm:pt modelId="{900CFD97-F242-423B-8A29-E009894E6EAB}" type="sibTrans" cxnId="{0A2A3948-467E-4559-B7F2-8B31AEAE41F4}">
      <dgm:prSet/>
      <dgm:spPr/>
      <dgm:t>
        <a:bodyPr/>
        <a:lstStyle/>
        <a:p>
          <a:endParaRPr lang="en-GB"/>
        </a:p>
      </dgm:t>
    </dgm:pt>
    <dgm:pt modelId="{3B0B6834-9A15-4432-8658-A7FAF385EB70}" type="pres">
      <dgm:prSet presAssocID="{4DD99CD1-E821-457E-8ED3-545957F59B72}" presName="Name0" presStyleCnt="0">
        <dgm:presLayoutVars>
          <dgm:chMax val="7"/>
          <dgm:chPref val="7"/>
          <dgm:dir/>
        </dgm:presLayoutVars>
      </dgm:prSet>
      <dgm:spPr/>
    </dgm:pt>
    <dgm:pt modelId="{33DFFB5C-7F80-42C4-81E2-53AB669831EA}" type="pres">
      <dgm:prSet presAssocID="{4DD99CD1-E821-457E-8ED3-545957F59B72}" presName="Name1" presStyleCnt="0"/>
      <dgm:spPr/>
    </dgm:pt>
    <dgm:pt modelId="{61261F67-DFC5-4901-9605-4B2CCC416415}" type="pres">
      <dgm:prSet presAssocID="{4DD99CD1-E821-457E-8ED3-545957F59B72}" presName="cycle" presStyleCnt="0"/>
      <dgm:spPr/>
    </dgm:pt>
    <dgm:pt modelId="{F35567E6-79A9-4A3A-881F-26FEBF10AB43}" type="pres">
      <dgm:prSet presAssocID="{4DD99CD1-E821-457E-8ED3-545957F59B72}" presName="srcNode" presStyleLbl="node1" presStyleIdx="0" presStyleCnt="3"/>
      <dgm:spPr/>
    </dgm:pt>
    <dgm:pt modelId="{AE022B87-B7A9-427E-8141-5F7D6A864367}" type="pres">
      <dgm:prSet presAssocID="{4DD99CD1-E821-457E-8ED3-545957F59B72}" presName="conn" presStyleLbl="parChTrans1D2" presStyleIdx="0" presStyleCnt="1"/>
      <dgm:spPr/>
    </dgm:pt>
    <dgm:pt modelId="{F3C4990E-84DD-49ED-9DDB-9DAAFD70D521}" type="pres">
      <dgm:prSet presAssocID="{4DD99CD1-E821-457E-8ED3-545957F59B72}" presName="extraNode" presStyleLbl="node1" presStyleIdx="0" presStyleCnt="3"/>
      <dgm:spPr/>
    </dgm:pt>
    <dgm:pt modelId="{739E5859-1C50-49C6-B746-FEF5CA6BF440}" type="pres">
      <dgm:prSet presAssocID="{4DD99CD1-E821-457E-8ED3-545957F59B72}" presName="dstNode" presStyleLbl="node1" presStyleIdx="0" presStyleCnt="3"/>
      <dgm:spPr/>
    </dgm:pt>
    <dgm:pt modelId="{C41C2120-E366-463F-9AE7-33CCF36FF617}" type="pres">
      <dgm:prSet presAssocID="{2726A38F-6713-4217-812A-4F1A748BA3D9}" presName="text_1" presStyleLbl="node1" presStyleIdx="0" presStyleCnt="3">
        <dgm:presLayoutVars>
          <dgm:bulletEnabled val="1"/>
        </dgm:presLayoutVars>
      </dgm:prSet>
      <dgm:spPr/>
    </dgm:pt>
    <dgm:pt modelId="{B7FE5175-799E-4776-A014-8A816EC6E9C3}" type="pres">
      <dgm:prSet presAssocID="{2726A38F-6713-4217-812A-4F1A748BA3D9}" presName="accent_1" presStyleCnt="0"/>
      <dgm:spPr/>
    </dgm:pt>
    <dgm:pt modelId="{73362C4C-5898-46C9-A55D-0FBB047C3077}" type="pres">
      <dgm:prSet presAssocID="{2726A38F-6713-4217-812A-4F1A748BA3D9}" presName="accentRepeatNode" presStyleLbl="solidFgAcc1" presStyleIdx="0" presStyleCnt="3"/>
      <dgm:spPr>
        <a:ln>
          <a:solidFill>
            <a:srgbClr val="002060"/>
          </a:solidFill>
        </a:ln>
      </dgm:spPr>
    </dgm:pt>
    <dgm:pt modelId="{BFF2DA3E-9D10-4757-A54B-C9CF83EE7827}" type="pres">
      <dgm:prSet presAssocID="{39A431AC-353D-4C29-943E-288C0B0692D0}" presName="text_2" presStyleLbl="node1" presStyleIdx="1" presStyleCnt="3">
        <dgm:presLayoutVars>
          <dgm:bulletEnabled val="1"/>
        </dgm:presLayoutVars>
      </dgm:prSet>
      <dgm:spPr/>
    </dgm:pt>
    <dgm:pt modelId="{6811F41A-ED6B-4F0F-8C5D-AB1F4E412BF3}" type="pres">
      <dgm:prSet presAssocID="{39A431AC-353D-4C29-943E-288C0B0692D0}" presName="accent_2" presStyleCnt="0"/>
      <dgm:spPr/>
    </dgm:pt>
    <dgm:pt modelId="{9F66316A-A092-4CEF-9C64-07C8F450475D}" type="pres">
      <dgm:prSet presAssocID="{39A431AC-353D-4C29-943E-288C0B0692D0}" presName="accentRepeatNode" presStyleLbl="solidFgAcc1" presStyleIdx="1" presStyleCnt="3"/>
      <dgm:spPr>
        <a:ln>
          <a:solidFill>
            <a:srgbClr val="002060"/>
          </a:solidFill>
        </a:ln>
      </dgm:spPr>
    </dgm:pt>
    <dgm:pt modelId="{52247862-3B69-40D9-BC70-F4C2582E7021}" type="pres">
      <dgm:prSet presAssocID="{D66C1E5B-DF96-4826-BD7E-CB9584EF1DB2}" presName="text_3" presStyleLbl="node1" presStyleIdx="2" presStyleCnt="3">
        <dgm:presLayoutVars>
          <dgm:bulletEnabled val="1"/>
        </dgm:presLayoutVars>
      </dgm:prSet>
      <dgm:spPr/>
    </dgm:pt>
    <dgm:pt modelId="{8FB919EC-ED04-40AE-9B52-D58F3DE951A2}" type="pres">
      <dgm:prSet presAssocID="{D66C1E5B-DF96-4826-BD7E-CB9584EF1DB2}" presName="accent_3" presStyleCnt="0"/>
      <dgm:spPr/>
    </dgm:pt>
    <dgm:pt modelId="{16E6EE64-4841-4A3A-8960-79E569D5465B}" type="pres">
      <dgm:prSet presAssocID="{D66C1E5B-DF96-4826-BD7E-CB9584EF1DB2}" presName="accentRepeatNode" presStyleLbl="solidFgAcc1" presStyleIdx="2" presStyleCnt="3"/>
      <dgm:spPr>
        <a:ln>
          <a:solidFill>
            <a:srgbClr val="002060"/>
          </a:solidFill>
        </a:ln>
      </dgm:spPr>
    </dgm:pt>
  </dgm:ptLst>
  <dgm:cxnLst>
    <dgm:cxn modelId="{78260805-3F7D-4E13-966C-90BC440209E4}" srcId="{4DD99CD1-E821-457E-8ED3-545957F59B72}" destId="{39A431AC-353D-4C29-943E-288C0B0692D0}" srcOrd="1" destOrd="0" parTransId="{4427B6DA-1930-4D8E-8067-AA925FF74B64}" sibTransId="{1D1A8801-096E-48E0-B44B-53EFB187E036}"/>
    <dgm:cxn modelId="{1A58890B-21DE-417C-9BD4-8224401EA60B}" type="presOf" srcId="{379A63C3-5D72-47F9-B312-F085127B778D}" destId="{AE022B87-B7A9-427E-8141-5F7D6A864367}" srcOrd="0" destOrd="0" presId="urn:microsoft.com/office/officeart/2008/layout/VerticalCurvedList"/>
    <dgm:cxn modelId="{CB7A1719-769E-46D1-B653-B5C153BEF780}" type="presOf" srcId="{D66C1E5B-DF96-4826-BD7E-CB9584EF1DB2}" destId="{52247862-3B69-40D9-BC70-F4C2582E7021}" srcOrd="0" destOrd="0" presId="urn:microsoft.com/office/officeart/2008/layout/VerticalCurvedList"/>
    <dgm:cxn modelId="{4F9FB027-E882-42D5-B499-CCAB21F5982B}" type="presOf" srcId="{39A431AC-353D-4C29-943E-288C0B0692D0}" destId="{BFF2DA3E-9D10-4757-A54B-C9CF83EE7827}" srcOrd="0" destOrd="0" presId="urn:microsoft.com/office/officeart/2008/layout/VerticalCurvedList"/>
    <dgm:cxn modelId="{8AE2C937-68E7-474C-BCE3-EEA611BB91DA}" srcId="{4DD99CD1-E821-457E-8ED3-545957F59B72}" destId="{2726A38F-6713-4217-812A-4F1A748BA3D9}" srcOrd="0" destOrd="0" parTransId="{8EB71261-8FA0-4BF2-A71B-339E7E44A96E}" sibTransId="{379A63C3-5D72-47F9-B312-F085127B778D}"/>
    <dgm:cxn modelId="{0A2A3948-467E-4559-B7F2-8B31AEAE41F4}" srcId="{4DD99CD1-E821-457E-8ED3-545957F59B72}" destId="{D66C1E5B-DF96-4826-BD7E-CB9584EF1DB2}" srcOrd="2" destOrd="0" parTransId="{05C9D1A5-72C0-4DDA-8C53-77C54D90C8AE}" sibTransId="{900CFD97-F242-423B-8A29-E009894E6EAB}"/>
    <dgm:cxn modelId="{B7955475-D582-42AD-BE8E-A7ACB102B094}" type="presOf" srcId="{2726A38F-6713-4217-812A-4F1A748BA3D9}" destId="{C41C2120-E366-463F-9AE7-33CCF36FF617}" srcOrd="0" destOrd="0" presId="urn:microsoft.com/office/officeart/2008/layout/VerticalCurvedList"/>
    <dgm:cxn modelId="{51F051CB-FC1A-487E-817F-CA6277E48FB8}" type="presOf" srcId="{4DD99CD1-E821-457E-8ED3-545957F59B72}" destId="{3B0B6834-9A15-4432-8658-A7FAF385EB70}" srcOrd="0" destOrd="0" presId="urn:microsoft.com/office/officeart/2008/layout/VerticalCurvedList"/>
    <dgm:cxn modelId="{5A58A9C7-1FC6-48C7-A6C2-F6DF702CF3C2}" type="presParOf" srcId="{3B0B6834-9A15-4432-8658-A7FAF385EB70}" destId="{33DFFB5C-7F80-42C4-81E2-53AB669831EA}" srcOrd="0" destOrd="0" presId="urn:microsoft.com/office/officeart/2008/layout/VerticalCurvedList"/>
    <dgm:cxn modelId="{F89BBD9B-0AC6-4219-B9B3-89A39547163B}" type="presParOf" srcId="{33DFFB5C-7F80-42C4-81E2-53AB669831EA}" destId="{61261F67-DFC5-4901-9605-4B2CCC416415}" srcOrd="0" destOrd="0" presId="urn:microsoft.com/office/officeart/2008/layout/VerticalCurvedList"/>
    <dgm:cxn modelId="{9EDD3B1A-3BB5-48C5-832D-CDF3CAA8D3CC}" type="presParOf" srcId="{61261F67-DFC5-4901-9605-4B2CCC416415}" destId="{F35567E6-79A9-4A3A-881F-26FEBF10AB43}" srcOrd="0" destOrd="0" presId="urn:microsoft.com/office/officeart/2008/layout/VerticalCurvedList"/>
    <dgm:cxn modelId="{B73778DD-725C-4CB7-9DA8-41FB96046D59}" type="presParOf" srcId="{61261F67-DFC5-4901-9605-4B2CCC416415}" destId="{AE022B87-B7A9-427E-8141-5F7D6A864367}" srcOrd="1" destOrd="0" presId="urn:microsoft.com/office/officeart/2008/layout/VerticalCurvedList"/>
    <dgm:cxn modelId="{43DBCFBE-58CC-4066-8D37-CB2AAFAF34A2}" type="presParOf" srcId="{61261F67-DFC5-4901-9605-4B2CCC416415}" destId="{F3C4990E-84DD-49ED-9DDB-9DAAFD70D521}" srcOrd="2" destOrd="0" presId="urn:microsoft.com/office/officeart/2008/layout/VerticalCurvedList"/>
    <dgm:cxn modelId="{FCB70A87-4A36-44F2-A18E-5219C23180C8}" type="presParOf" srcId="{61261F67-DFC5-4901-9605-4B2CCC416415}" destId="{739E5859-1C50-49C6-B746-FEF5CA6BF440}" srcOrd="3" destOrd="0" presId="urn:microsoft.com/office/officeart/2008/layout/VerticalCurvedList"/>
    <dgm:cxn modelId="{3D4C4F8E-EFEA-4AF2-A923-55FC25CF9485}" type="presParOf" srcId="{33DFFB5C-7F80-42C4-81E2-53AB669831EA}" destId="{C41C2120-E366-463F-9AE7-33CCF36FF617}" srcOrd="1" destOrd="0" presId="urn:microsoft.com/office/officeart/2008/layout/VerticalCurvedList"/>
    <dgm:cxn modelId="{BD682506-6EEA-404E-9737-B6777EC99F68}" type="presParOf" srcId="{33DFFB5C-7F80-42C4-81E2-53AB669831EA}" destId="{B7FE5175-799E-4776-A014-8A816EC6E9C3}" srcOrd="2" destOrd="0" presId="urn:microsoft.com/office/officeart/2008/layout/VerticalCurvedList"/>
    <dgm:cxn modelId="{0E9526AE-A147-40DD-9290-C73D1001C8BF}" type="presParOf" srcId="{B7FE5175-799E-4776-A014-8A816EC6E9C3}" destId="{73362C4C-5898-46C9-A55D-0FBB047C3077}" srcOrd="0" destOrd="0" presId="urn:microsoft.com/office/officeart/2008/layout/VerticalCurvedList"/>
    <dgm:cxn modelId="{FB598C4F-CAD7-4168-BF50-CF37E578E962}" type="presParOf" srcId="{33DFFB5C-7F80-42C4-81E2-53AB669831EA}" destId="{BFF2DA3E-9D10-4757-A54B-C9CF83EE7827}" srcOrd="3" destOrd="0" presId="urn:microsoft.com/office/officeart/2008/layout/VerticalCurvedList"/>
    <dgm:cxn modelId="{6875055A-24C9-4589-9EAB-38CD8C8CED40}" type="presParOf" srcId="{33DFFB5C-7F80-42C4-81E2-53AB669831EA}" destId="{6811F41A-ED6B-4F0F-8C5D-AB1F4E412BF3}" srcOrd="4" destOrd="0" presId="urn:microsoft.com/office/officeart/2008/layout/VerticalCurvedList"/>
    <dgm:cxn modelId="{82A02B11-96DA-4F37-949E-E75D876EEBED}" type="presParOf" srcId="{6811F41A-ED6B-4F0F-8C5D-AB1F4E412BF3}" destId="{9F66316A-A092-4CEF-9C64-07C8F450475D}" srcOrd="0" destOrd="0" presId="urn:microsoft.com/office/officeart/2008/layout/VerticalCurvedList"/>
    <dgm:cxn modelId="{8146831E-5C0D-4374-8D06-87E61357A8AB}" type="presParOf" srcId="{33DFFB5C-7F80-42C4-81E2-53AB669831EA}" destId="{52247862-3B69-40D9-BC70-F4C2582E7021}" srcOrd="5" destOrd="0" presId="urn:microsoft.com/office/officeart/2008/layout/VerticalCurvedList"/>
    <dgm:cxn modelId="{A898070F-E27E-459F-8C8D-DD8841083D85}" type="presParOf" srcId="{33DFFB5C-7F80-42C4-81E2-53AB669831EA}" destId="{8FB919EC-ED04-40AE-9B52-D58F3DE951A2}" srcOrd="6" destOrd="0" presId="urn:microsoft.com/office/officeart/2008/layout/VerticalCurvedList"/>
    <dgm:cxn modelId="{FABE8AC9-8F9E-4EA0-8C24-7E122AD5DA35}" type="presParOf" srcId="{8FB919EC-ED04-40AE-9B52-D58F3DE951A2}" destId="{16E6EE64-4841-4A3A-8960-79E569D5465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22B87-B7A9-427E-8141-5F7D6A864367}">
      <dsp:nvSpPr>
        <dsp:cNvPr id="0" name=""/>
        <dsp:cNvSpPr/>
      </dsp:nvSpPr>
      <dsp:spPr>
        <a:xfrm>
          <a:off x="-5012621" y="-767998"/>
          <a:ext cx="5969708" cy="5969708"/>
        </a:xfrm>
        <a:prstGeom prst="blockArc">
          <a:avLst>
            <a:gd name="adj1" fmla="val 18900000"/>
            <a:gd name="adj2" fmla="val 2700000"/>
            <a:gd name="adj3" fmla="val 362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1C2120-E366-463F-9AE7-33CCF36FF617}">
      <dsp:nvSpPr>
        <dsp:cNvPr id="0" name=""/>
        <dsp:cNvSpPr/>
      </dsp:nvSpPr>
      <dsp:spPr>
        <a:xfrm>
          <a:off x="615558" y="443371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Students behind the numbers</a:t>
          </a:r>
        </a:p>
      </dsp:txBody>
      <dsp:txXfrm>
        <a:off x="615558" y="443371"/>
        <a:ext cx="5164609" cy="886742"/>
      </dsp:txXfrm>
    </dsp:sp>
    <dsp:sp modelId="{73362C4C-5898-46C9-A55D-0FBB047C3077}">
      <dsp:nvSpPr>
        <dsp:cNvPr id="0" name=""/>
        <dsp:cNvSpPr/>
      </dsp:nvSpPr>
      <dsp:spPr>
        <a:xfrm>
          <a:off x="61344" y="332528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DA3E-9D10-4757-A54B-C9CF83EE7827}">
      <dsp:nvSpPr>
        <dsp:cNvPr id="0" name=""/>
        <dsp:cNvSpPr/>
      </dsp:nvSpPr>
      <dsp:spPr>
        <a:xfrm>
          <a:off x="937889" y="1773484"/>
          <a:ext cx="4842278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Minimising</a:t>
          </a:r>
          <a:r>
            <a:rPr lang="en-US" sz="2800" kern="1200" dirty="0"/>
            <a:t> variation</a:t>
          </a:r>
        </a:p>
      </dsp:txBody>
      <dsp:txXfrm>
        <a:off x="937889" y="1773484"/>
        <a:ext cx="4842278" cy="886742"/>
      </dsp:txXfrm>
    </dsp:sp>
    <dsp:sp modelId="{9F66316A-A092-4CEF-9C64-07C8F450475D}">
      <dsp:nvSpPr>
        <dsp:cNvPr id="0" name=""/>
        <dsp:cNvSpPr/>
      </dsp:nvSpPr>
      <dsp:spPr>
        <a:xfrm>
          <a:off x="383675" y="1662642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7862-3B69-40D9-BC70-F4C2582E7021}">
      <dsp:nvSpPr>
        <dsp:cNvPr id="0" name=""/>
        <dsp:cNvSpPr/>
      </dsp:nvSpPr>
      <dsp:spPr>
        <a:xfrm>
          <a:off x="615558" y="3103598"/>
          <a:ext cx="5164609" cy="88674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85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Collaborative planning</a:t>
          </a:r>
          <a:endParaRPr lang="en-GB" sz="2800" kern="1200" dirty="0"/>
        </a:p>
      </dsp:txBody>
      <dsp:txXfrm>
        <a:off x="615558" y="3103598"/>
        <a:ext cx="5164609" cy="886742"/>
      </dsp:txXfrm>
    </dsp:sp>
    <dsp:sp modelId="{16E6EE64-4841-4A3A-8960-79E569D5465B}">
      <dsp:nvSpPr>
        <dsp:cNvPr id="0" name=""/>
        <dsp:cNvSpPr/>
      </dsp:nvSpPr>
      <dsp:spPr>
        <a:xfrm>
          <a:off x="61344" y="2992755"/>
          <a:ext cx="1108428" cy="11084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0DE284-B2A0-4FEA-8A33-65700CF260C2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91C17-606B-40C1-93E9-55191A2A0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53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27CB2-FBD6-449B-95AF-A5FC69E134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891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D0489-ED3F-4E01-8A52-36C808997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A4D0D-CD3C-43FA-A841-1EBD7F8AD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A88B1-9E7E-4023-8FB2-CD67DC1AA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085C0-6C18-452B-A8D9-6CA87861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3C5A4-D5EA-4DD2-AA6E-9C3F2B78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5827-A7EE-4F02-BA40-0B19D4DD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2F070-D636-4D42-A0B0-104601D2D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2621E0-9BC0-4679-89A9-ED74F8FAA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C19DC-FEB1-49F1-85FE-17EE60015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3414E-A335-4167-B971-AFF2FF04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48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6284B6-5204-46EB-B081-5D65B3A02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74DC2-FBAC-4805-A94B-2F0B50838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AC339-407A-4E23-816F-B4581CA08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3683E-34A3-4ABC-AE7D-FE34C62C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A8F5A-A831-493C-9BF5-E74A61513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47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8AAB2-5B9D-46AB-84B3-0BFE658C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327BA-FD28-4330-8FD5-03E16EFEC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47132-5FAD-4873-BCFB-B5B055EE9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07482-BBC3-478B-971B-0A9A86976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64957-0918-4250-B394-11F187985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33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40B32-9537-40F5-B8ED-0759510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643BD-E90F-4333-9CD6-CF82A6BC6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FEA438-FECB-414C-83A2-1168B4ABF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EA4C-5B15-4EF2-AE9F-AE6AB7E22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348B-ED3D-4F50-A231-3C49B526D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09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D52A-192D-4664-9D87-A4F3870B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AFD8D-37F0-40EF-A329-E4D0EC53D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E6F8BE-3D27-41B9-8029-6E53AE6DB5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12870-D4A3-485E-98CA-5A7E055A5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C21A3-264A-44D3-BF6A-48F33A999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ADA27-D378-4182-A674-E36D835F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935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22E65-44DF-4D82-ADB5-662234B6E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5BA42-D76E-4EFA-8171-871B54E0B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6E04FF-3A45-4455-96BB-6155A1035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39E76-DA08-49B7-BD66-711A7472D2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82E2F-873E-4457-82E3-CA447F02D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464AF6-76C5-4D7F-ABDA-6702276E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64C0D4-FB2F-4015-912D-6788E2C20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E14676-7257-4778-A72F-C75A82CB2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816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E1C63-CD2D-4D8F-B24B-76E63BF1C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EEC28-EA80-4E1C-A4F3-0E57A8FCE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E68520-BD26-4B12-A09A-0B765D388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55A32-4EB8-4389-93DB-5149F824B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533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45AD9-87FB-47BF-869E-D7178BC83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C4D646-0691-4BF7-BF35-CE8703FC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EB9E11-D891-4EE0-83EC-8574DE378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2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AA1F9-7879-4523-8D12-7BB020E26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4AF4-4D11-459C-8060-6F7B3849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3EA86-A5F5-417B-B6A9-B05DAA974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6E298-0EFE-44C1-9AF1-58409629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2F865-90FA-4778-8554-086AAAC6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E03E7-5F05-4E7C-815A-948A5E0A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7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081AD-D3C8-4F04-9340-1B8F45459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28BB9B-16E4-4E6D-907F-F75F21DF5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FB730-BC09-4F3F-BC0C-605B1909C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6A0E4-5F4C-4C8F-B9E6-CABDF165A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A56C7-7CC8-46C7-9452-C15DB17B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68A28F-3CD8-479E-BAB3-B490109A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375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881A98-CF6C-44A2-81E3-E6BF269E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720C-3377-411C-B3D2-631478207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783CE-7B74-4DA8-A945-EBD2E58428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325363-965E-4C58-9AED-09FDFD08B25A}" type="datetimeFigureOut">
              <a:rPr lang="en-GB" smtClean="0"/>
              <a:t>08/11/2022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FEC21-748A-4B95-8532-5EBA0EA89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F6142-5007-4314-BA5A-4375F51ED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EF525-EB63-4486-BA9F-FFF6BDBC8A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92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12" Type="http://schemas.microsoft.com/office/2007/relationships/hdphoto" Target="../media/hdphoto1.wdp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6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7460B-E181-B444-A756-13C8D1A06EB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raising standards and expectations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9498C95-B9EF-DB42-96E5-6910F097C31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D5A6B2C8-9D0D-044C-98BB-DD0FEC3A829C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09B75913-8BF7-5347-ABA2-8B0055C58EA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934CAB9A-915F-D540-BF08-B5379CE2A8F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C0EA5DB5-747C-5F49-8FEA-446CCC64700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F6C1FD8-7DB8-9E46-8BA2-01B62D3C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1" name="Picture 2" descr="Langdon Park School - Students">
            <a:extLst>
              <a:ext uri="{FF2B5EF4-FFF2-40B4-BE49-F238E27FC236}">
                <a16:creationId xmlns:a16="http://schemas.microsoft.com/office/drawing/2014/main" id="{809D4B03-D9C3-F540-9D19-8373E627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9" y="1613068"/>
            <a:ext cx="4094402" cy="40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F3FB637-59CB-2442-BF58-2D857CCE82A4}"/>
              </a:ext>
            </a:extLst>
          </p:cNvPr>
          <p:cNvGrpSpPr/>
          <p:nvPr/>
        </p:nvGrpSpPr>
        <p:grpSpPr>
          <a:xfrm>
            <a:off x="8684629" y="3065616"/>
            <a:ext cx="1624291" cy="1151742"/>
            <a:chOff x="10864158" y="2769843"/>
            <a:chExt cx="706171" cy="65915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0E4681-F294-8F44-8129-4CBA6FA4C44A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3429000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4C89610-0112-7943-8B06-1EF52912D65E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2769843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83854A5-5AFA-CE4A-A869-D43664B9EAC8}"/>
              </a:ext>
            </a:extLst>
          </p:cNvPr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Child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Lesson</a:t>
            </a:r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0788157-D289-4934-BF46-6849B46FEB17}"/>
              </a:ext>
            </a:extLst>
          </p:cNvPr>
          <p:cNvSpPr/>
          <p:nvPr/>
        </p:nvSpPr>
        <p:spPr>
          <a:xfrm>
            <a:off x="179512" y="2224650"/>
            <a:ext cx="3415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‘What is clear from more fine-grained analysis carried out over recent years is that it matters very much which teachers are teaching you.’</a:t>
            </a:r>
          </a:p>
          <a:p>
            <a:endParaRPr lang="en-US" sz="2400" dirty="0"/>
          </a:p>
          <a:p>
            <a:r>
              <a:rPr lang="en-US" sz="1200" dirty="0"/>
              <a:t>Dylan </a:t>
            </a:r>
            <a:r>
              <a:rPr lang="en-US" sz="1200" dirty="0" err="1"/>
              <a:t>Wiliam</a:t>
            </a:r>
            <a:r>
              <a:rPr lang="en-US" sz="1200" dirty="0"/>
              <a:t> – </a:t>
            </a:r>
            <a:r>
              <a:rPr lang="en-US" sz="1200" i="1" dirty="0"/>
              <a:t>The Importance of Teaching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79515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C5A0FD-CA76-472D-802B-41FF3B3DAC7A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</a:t>
            </a:r>
            <a:r>
              <a:rPr lang="en-US" sz="3200" dirty="0">
                <a:solidFill>
                  <a:schemeClr val="bg1"/>
                </a:solidFill>
              </a:rPr>
              <a:t>collaborative planning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EACE6F2E-70E3-4374-A73B-B76DF13BC8E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315AC5C9-8840-4F6F-88BD-99FB5303DEA7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28875685-1450-47E5-90A6-5ECBA113E9C1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217388BE-487B-4393-B668-1F9155A2846F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27662EFF-27B5-440A-B609-BD67D45EBBB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87E1A69-42F6-4AAE-B795-63410B00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37797-E898-4CAD-980B-090A52739C4A}"/>
              </a:ext>
            </a:extLst>
          </p:cNvPr>
          <p:cNvSpPr txBox="1"/>
          <p:nvPr/>
        </p:nvSpPr>
        <p:spPr>
          <a:xfrm>
            <a:off x="723014" y="4210493"/>
            <a:ext cx="300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topic, skill or procedure do yours students find the most challenging?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A7CC7-B973-444F-9BD4-12749F8AAA73}"/>
              </a:ext>
            </a:extLst>
          </p:cNvPr>
          <p:cNvSpPr txBox="1"/>
          <p:nvPr/>
        </p:nvSpPr>
        <p:spPr>
          <a:xfrm>
            <a:off x="4952391" y="4210492"/>
            <a:ext cx="300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might you do in each of the LPS Lesson Expectations to address this?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F71FE-BA5B-46CE-8FE9-7E8F2BCB7044}"/>
              </a:ext>
            </a:extLst>
          </p:cNvPr>
          <p:cNvSpPr txBox="1"/>
          <p:nvPr/>
        </p:nvSpPr>
        <p:spPr>
          <a:xfrm>
            <a:off x="8899450" y="4210493"/>
            <a:ext cx="277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pairs/trios, share your expertise and plan one lesson </a:t>
            </a:r>
            <a:endParaRPr lang="en-GB" dirty="0"/>
          </a:p>
        </p:txBody>
      </p:sp>
      <p:pic>
        <p:nvPicPr>
          <p:cNvPr id="1028" name="Picture 4" descr="Boy getting zero on test">
            <a:extLst>
              <a:ext uri="{FF2B5EF4-FFF2-40B4-BE49-F238E27FC236}">
                <a16:creationId xmlns:a16="http://schemas.microsoft.com/office/drawing/2014/main" id="{80DA3CDF-0B5E-4234-9204-4C03779A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2" y="2065359"/>
            <a:ext cx="2065433" cy="19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1DA2E0-C5E5-4803-8B25-4C1EDFA75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01" y="1943994"/>
            <a:ext cx="2029676" cy="2077660"/>
          </a:xfrm>
          <a:prstGeom prst="rect">
            <a:avLst/>
          </a:prstGeom>
        </p:spPr>
      </p:pic>
      <p:pic>
        <p:nvPicPr>
          <p:cNvPr id="1030" name="Picture 6" descr="Student project. Layout apartment, flat designer work. Architecture company, female architect and customer vector illustration. Student drawing project apartment, flat blueprint construction">
            <a:extLst>
              <a:ext uri="{FF2B5EF4-FFF2-40B4-BE49-F238E27FC236}">
                <a16:creationId xmlns:a16="http://schemas.microsoft.com/office/drawing/2014/main" id="{B940BA2F-5BC6-4A89-84B9-7C4A75BA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38" y="1913767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6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693687-D187-4DCF-BFC8-494C4B38E66D}"/>
              </a:ext>
            </a:extLst>
          </p:cNvPr>
          <p:cNvCxnSpPr>
            <a:cxnSpLocks/>
          </p:cNvCxnSpPr>
          <p:nvPr/>
        </p:nvCxnSpPr>
        <p:spPr>
          <a:xfrm>
            <a:off x="6210677" y="1367073"/>
            <a:ext cx="0" cy="4789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103;p2">
            <a:extLst>
              <a:ext uri="{FF2B5EF4-FFF2-40B4-BE49-F238E27FC236}">
                <a16:creationId xmlns:a16="http://schemas.microsoft.com/office/drawing/2014/main" id="{4F8AFFBC-6753-42D7-BE04-DA55C4352E6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5" name="Google Shape;104;p2">
            <a:extLst>
              <a:ext uri="{FF2B5EF4-FFF2-40B4-BE49-F238E27FC236}">
                <a16:creationId xmlns:a16="http://schemas.microsoft.com/office/drawing/2014/main" id="{4A79C933-C59F-4DB9-B3FA-88E2973C6759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6" name="Google Shape;105;p2">
            <a:extLst>
              <a:ext uri="{FF2B5EF4-FFF2-40B4-BE49-F238E27FC236}">
                <a16:creationId xmlns:a16="http://schemas.microsoft.com/office/drawing/2014/main" id="{506661AA-EDB4-4AB0-A568-9594F9C1D1A6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7" name="Google Shape;106;p2">
            <a:extLst>
              <a:ext uri="{FF2B5EF4-FFF2-40B4-BE49-F238E27FC236}">
                <a16:creationId xmlns:a16="http://schemas.microsoft.com/office/drawing/2014/main" id="{9151C9A0-0686-44CB-B246-50B5F3619761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8" name="Google Shape;102;p2">
            <a:extLst>
              <a:ext uri="{FF2B5EF4-FFF2-40B4-BE49-F238E27FC236}">
                <a16:creationId xmlns:a16="http://schemas.microsoft.com/office/drawing/2014/main" id="{704F39EC-6D32-47F1-8075-25C7F74CA9C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3927F2FA-1BF7-4261-902D-8B57B4C08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E2FBD1C-35B5-49B5-99A2-BCA15D19A36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106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Lesson Expectations: </a:t>
            </a:r>
            <a:r>
              <a:rPr lang="en-US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 actions</a:t>
            </a:r>
            <a:endParaRPr lang="en-US" u="sng" dirty="0"/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240CB-7A5B-4812-9E9B-ADE18DA9E677}"/>
              </a:ext>
            </a:extLst>
          </p:cNvPr>
          <p:cNvSpPr txBox="1"/>
          <p:nvPr/>
        </p:nvSpPr>
        <p:spPr>
          <a:xfrm>
            <a:off x="488719" y="2385178"/>
            <a:ext cx="88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Reflect 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CA4C49-1D17-4CC6-A166-C1C14D32D816}"/>
              </a:ext>
            </a:extLst>
          </p:cNvPr>
          <p:cNvSpPr txBox="1"/>
          <p:nvPr/>
        </p:nvSpPr>
        <p:spPr>
          <a:xfrm>
            <a:off x="6425946" y="2385178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Implement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F89F08-C4AD-4C94-BACE-6E08373E03AE}"/>
              </a:ext>
            </a:extLst>
          </p:cNvPr>
          <p:cNvSpPr/>
          <p:nvPr/>
        </p:nvSpPr>
        <p:spPr>
          <a:xfrm>
            <a:off x="488718" y="2983960"/>
            <a:ext cx="5607279" cy="2753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How could time be saved and impact be improved through collaborative planning?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How could curriculum implementation be improved through collaborative planning?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400" dirty="0"/>
          </a:p>
        </p:txBody>
      </p:sp>
      <p:pic>
        <p:nvPicPr>
          <p:cNvPr id="4098" name="Picture 2" descr="Reflect Icon 27835">
            <a:extLst>
              <a:ext uri="{FF2B5EF4-FFF2-40B4-BE49-F238E27FC236}">
                <a16:creationId xmlns:a16="http://schemas.microsoft.com/office/drawing/2014/main" id="{252B5969-8E8F-48B1-A5C8-E1DE46284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9" y="1498323"/>
            <a:ext cx="922047" cy="92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plementation Icon 1765030">
            <a:extLst>
              <a:ext uri="{FF2B5EF4-FFF2-40B4-BE49-F238E27FC236}">
                <a16:creationId xmlns:a16="http://schemas.microsoft.com/office/drawing/2014/main" id="{A66DE6B3-6CA9-4921-AA65-47BB3997A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08" y="1498323"/>
            <a:ext cx="1074556" cy="107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C54011-D5C3-49AE-B36C-93AE06423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025" y="2743390"/>
            <a:ext cx="5093257" cy="226027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3E8A1E-B2A9-4060-922B-796B2718BFC9}"/>
              </a:ext>
            </a:extLst>
          </p:cNvPr>
          <p:cNvSpPr txBox="1"/>
          <p:nvPr/>
        </p:nvSpPr>
        <p:spPr>
          <a:xfrm>
            <a:off x="6557290" y="5030026"/>
            <a:ext cx="5421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1600" b="1" dirty="0">
                <a:solidFill>
                  <a:srgbClr val="002060"/>
                </a:solidFill>
              </a:rPr>
              <a:t>Responsive teaching</a:t>
            </a:r>
            <a:r>
              <a:rPr lang="en-US" sz="1600" dirty="0"/>
              <a:t>: each technique should be used to check learning and adapt teaching</a:t>
            </a:r>
          </a:p>
          <a:p>
            <a:pPr marL="342900" indent="-342900">
              <a:buAutoNum type="arabicParenR"/>
            </a:pPr>
            <a:endParaRPr lang="en-US" sz="1600" dirty="0"/>
          </a:p>
          <a:p>
            <a:pPr marL="342900" indent="-342900">
              <a:buAutoNum type="arabicParenR"/>
            </a:pPr>
            <a:r>
              <a:rPr lang="en-US" sz="1600" b="1" dirty="0">
                <a:solidFill>
                  <a:srgbClr val="002060"/>
                </a:solidFill>
              </a:rPr>
              <a:t>LPS Lesson Expectations </a:t>
            </a:r>
            <a:r>
              <a:rPr lang="en-US" sz="1600" dirty="0"/>
              <a:t>examples can be found in our Google Classroom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6641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842436-F06F-421D-A5C4-6B65D4551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315261"/>
              </p:ext>
            </p:extLst>
          </p:nvPr>
        </p:nvGraphicFramePr>
        <p:xfrm>
          <a:off x="5576770" y="1501828"/>
          <a:ext cx="5841194" cy="4433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9CA1DE0-6762-457E-A9F9-59248D450136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Lesson Expectations</a:t>
            </a:r>
          </a:p>
        </p:txBody>
      </p:sp>
      <p:sp>
        <p:nvSpPr>
          <p:cNvPr id="9" name="Google Shape;103;p2">
            <a:extLst>
              <a:ext uri="{FF2B5EF4-FFF2-40B4-BE49-F238E27FC236}">
                <a16:creationId xmlns:a16="http://schemas.microsoft.com/office/drawing/2014/main" id="{CC2CFA57-F698-4D8B-BD24-1832D969E9A4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10" name="Google Shape;104;p2">
            <a:extLst>
              <a:ext uri="{FF2B5EF4-FFF2-40B4-BE49-F238E27FC236}">
                <a16:creationId xmlns:a16="http://schemas.microsoft.com/office/drawing/2014/main" id="{09BD5D37-A1D7-43BC-A3AB-37969A47DE52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11" name="Google Shape;105;p2">
            <a:extLst>
              <a:ext uri="{FF2B5EF4-FFF2-40B4-BE49-F238E27FC236}">
                <a16:creationId xmlns:a16="http://schemas.microsoft.com/office/drawing/2014/main" id="{19349709-2B5C-46D2-A77C-32A1F6712540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12" name="Google Shape;106;p2">
            <a:extLst>
              <a:ext uri="{FF2B5EF4-FFF2-40B4-BE49-F238E27FC236}">
                <a16:creationId xmlns:a16="http://schemas.microsoft.com/office/drawing/2014/main" id="{9594C5B3-9D75-43AC-AD87-B0FD87545AE3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13" name="Google Shape;102;p2">
            <a:extLst>
              <a:ext uri="{FF2B5EF4-FFF2-40B4-BE49-F238E27FC236}">
                <a16:creationId xmlns:a16="http://schemas.microsoft.com/office/drawing/2014/main" id="{D076DBFB-4E17-47A9-86EC-6A795215FEE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2B71E4-24EB-48CF-8B41-5294069F9D13}"/>
              </a:ext>
            </a:extLst>
          </p:cNvPr>
          <p:cNvSpPr/>
          <p:nvPr/>
        </p:nvSpPr>
        <p:spPr>
          <a:xfrm>
            <a:off x="2130053" y="2436389"/>
            <a:ext cx="1665770" cy="1636102"/>
          </a:xfrm>
          <a:prstGeom prst="ellipse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19" name="Content Placeholder 14">
            <a:extLst>
              <a:ext uri="{FF2B5EF4-FFF2-40B4-BE49-F238E27FC236}">
                <a16:creationId xmlns:a16="http://schemas.microsoft.com/office/drawing/2014/main" id="{9D480A55-AFD1-4513-BEE0-DCFA1F8639CE}"/>
              </a:ext>
            </a:extLst>
          </p:cNvPr>
          <p:cNvSpPr txBox="1">
            <a:spLocks/>
          </p:cNvSpPr>
          <p:nvPr/>
        </p:nvSpPr>
        <p:spPr>
          <a:xfrm>
            <a:off x="1033133" y="4083217"/>
            <a:ext cx="3682123" cy="16657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Revisiting the LPS Lesson Expectations </a:t>
            </a:r>
          </a:p>
          <a:p>
            <a:pPr marL="0" indent="0" algn="ctr">
              <a:buNone/>
            </a:pPr>
            <a:endParaRPr lang="en-US" sz="1800" u="sng" dirty="0"/>
          </a:p>
        </p:txBody>
      </p:sp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0406C46A-C9A5-491C-824F-0C71DEF8FB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030" name="Picture 6" descr="implementation Icon 1765030">
            <a:extLst>
              <a:ext uri="{FF2B5EF4-FFF2-40B4-BE49-F238E27FC236}">
                <a16:creationId xmlns:a16="http://schemas.microsoft.com/office/drawing/2014/main" id="{A6A07E72-C80C-4E4D-A5E2-21E582C71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441" y="4562747"/>
            <a:ext cx="932087" cy="93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D632E33-F4DC-4063-B392-27C8151D888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21468"/>
          <a:stretch/>
        </p:blipFill>
        <p:spPr>
          <a:xfrm>
            <a:off x="5991535" y="3316429"/>
            <a:ext cx="1009335" cy="7926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D3A171A-E91E-4477-900B-3EE2A8669E8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33503"/>
          <a:stretch/>
        </p:blipFill>
        <p:spPr>
          <a:xfrm>
            <a:off x="6137984" y="3720157"/>
            <a:ext cx="368596" cy="245106"/>
          </a:xfrm>
          <a:prstGeom prst="rect">
            <a:avLst/>
          </a:prstGeom>
        </p:spPr>
      </p:pic>
      <p:pic>
        <p:nvPicPr>
          <p:cNvPr id="22" name="Picture 4" descr="https://t4.ftcdn.net/jpg/02/83/89/39/240_F_283893986_Z4bhxqocuMm69mlCMlKhZ3XJ4rA74CPT.jpg">
            <a:extLst>
              <a:ext uri="{FF2B5EF4-FFF2-40B4-BE49-F238E27FC236}">
                <a16:creationId xmlns:a16="http://schemas.microsoft.com/office/drawing/2014/main" id="{BB501C87-3EC1-4C23-B6FB-B15751038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77" t="17414" r="9790" b="19174"/>
          <a:stretch/>
        </p:blipFill>
        <p:spPr bwMode="auto">
          <a:xfrm>
            <a:off x="5869984" y="2035615"/>
            <a:ext cx="692576" cy="70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B166B1E-12A5-415D-85D4-4B0B35076F3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4713" y="2695591"/>
            <a:ext cx="1074822" cy="110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14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9A9DD-A412-46AA-B510-1DC2D9A419FA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002060"/>
            </a:solidFill>
          </a:ln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Why Now?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026" name="Picture 2" descr="Arrow Back Icon 76997">
            <a:extLst>
              <a:ext uri="{FF2B5EF4-FFF2-40B4-BE49-F238E27FC236}">
                <a16:creationId xmlns:a16="http://schemas.microsoft.com/office/drawing/2014/main" id="{59072EB6-459F-4B31-A73B-E1914547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2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CA878-5C79-4019-9596-E6D2E612CDD6}"/>
              </a:ext>
            </a:extLst>
          </p:cNvPr>
          <p:cNvSpPr txBox="1"/>
          <p:nvPr/>
        </p:nvSpPr>
        <p:spPr>
          <a:xfrm>
            <a:off x="4460240" y="2903356"/>
            <a:ext cx="3193686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Revisiting the LPS Lesson Expectations to minimize variation</a:t>
            </a:r>
            <a:endParaRPr lang="en-GB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334D47-5136-4B99-A527-7E41594D64E5}"/>
              </a:ext>
            </a:extLst>
          </p:cNvPr>
          <p:cNvSpPr txBox="1"/>
          <p:nvPr/>
        </p:nvSpPr>
        <p:spPr>
          <a:xfrm>
            <a:off x="90953" y="2903358"/>
            <a:ext cx="3091440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Explored how to be  responsive within the LPS Lesson Expectations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E87CEE-5EED-43B5-A420-B36981BE6E66}"/>
              </a:ext>
            </a:extLst>
          </p:cNvPr>
          <p:cNvSpPr txBox="1"/>
          <p:nvPr/>
        </p:nvSpPr>
        <p:spPr>
          <a:xfrm>
            <a:off x="9009606" y="2903357"/>
            <a:ext cx="3091441" cy="18158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Launch the CPD </a:t>
            </a:r>
            <a:r>
              <a:rPr lang="en-US" sz="2800" dirty="0" err="1"/>
              <a:t>programme</a:t>
            </a:r>
            <a:r>
              <a:rPr lang="en-US" sz="2800" dirty="0"/>
              <a:t> for 2022-24 themed: ‘Be Ambitious’</a:t>
            </a:r>
            <a:endParaRPr lang="en-GB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B6BA-52FC-4F59-AADD-66A01F30131C}"/>
              </a:ext>
            </a:extLst>
          </p:cNvPr>
          <p:cNvSpPr txBox="1"/>
          <p:nvPr/>
        </p:nvSpPr>
        <p:spPr>
          <a:xfrm>
            <a:off x="554263" y="2360428"/>
            <a:ext cx="2131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Previously we have…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34043-B7C8-4C19-A122-5EABB10C6B6A}"/>
              </a:ext>
            </a:extLst>
          </p:cNvPr>
          <p:cNvSpPr txBox="1"/>
          <p:nvPr/>
        </p:nvSpPr>
        <p:spPr>
          <a:xfrm>
            <a:off x="9628197" y="2360428"/>
            <a:ext cx="234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future, we will…</a:t>
            </a:r>
            <a:endParaRPr lang="en-GB" dirty="0"/>
          </a:p>
        </p:txBody>
      </p:sp>
      <p:pic>
        <p:nvPicPr>
          <p:cNvPr id="11" name="Picture 2" descr="Arrow Back Icon 76997">
            <a:extLst>
              <a:ext uri="{FF2B5EF4-FFF2-40B4-BE49-F238E27FC236}">
                <a16:creationId xmlns:a16="http://schemas.microsoft.com/office/drawing/2014/main" id="{E19FA1A9-5AE4-481E-8D13-8E88EA8F6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3860" y="3001777"/>
            <a:ext cx="1188153" cy="118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569BF65-DF1B-42CB-919E-14DA73D3AC12}"/>
              </a:ext>
            </a:extLst>
          </p:cNvPr>
          <p:cNvSpPr txBox="1"/>
          <p:nvPr/>
        </p:nvSpPr>
        <p:spPr>
          <a:xfrm>
            <a:off x="5333387" y="2360428"/>
            <a:ext cx="1525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are now…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03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F7460B-E181-B444-A756-13C8D1A06EB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barriers to success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39498C95-B9EF-DB42-96E5-6910F097C31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D5A6B2C8-9D0D-044C-98BB-DD0FEC3A829C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09B75913-8BF7-5347-ABA2-8B0055C58EAB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934CAB9A-915F-D540-BF08-B5379CE2A8F6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C0EA5DB5-747C-5F49-8FEA-446CCC64700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AF6C1FD8-7DB8-9E46-8BA2-01B62D3C1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pic>
        <p:nvPicPr>
          <p:cNvPr id="11" name="Picture 2" descr="Langdon Park School - Students">
            <a:extLst>
              <a:ext uri="{FF2B5EF4-FFF2-40B4-BE49-F238E27FC236}">
                <a16:creationId xmlns:a16="http://schemas.microsoft.com/office/drawing/2014/main" id="{809D4B03-D9C3-F540-9D19-8373E627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99" y="1590766"/>
            <a:ext cx="4094402" cy="405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0A7DB5F-C422-462B-905A-077E6492AEEE}"/>
              </a:ext>
            </a:extLst>
          </p:cNvPr>
          <p:cNvGrpSpPr/>
          <p:nvPr/>
        </p:nvGrpSpPr>
        <p:grpSpPr>
          <a:xfrm>
            <a:off x="8684629" y="3065616"/>
            <a:ext cx="1624291" cy="1151742"/>
            <a:chOff x="10864158" y="2769843"/>
            <a:chExt cx="706171" cy="6591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311E04-2B51-48D7-BB31-458D2AFED14B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3429000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DB32E7A-A0EC-4C1A-AAC9-19054DBDAA4E}"/>
                </a:ext>
              </a:extLst>
            </p:cNvPr>
            <p:cNvCxnSpPr>
              <a:cxnSpLocks/>
            </p:cNvCxnSpPr>
            <p:nvPr/>
          </p:nvCxnSpPr>
          <p:spPr>
            <a:xfrm>
              <a:off x="10864158" y="2769843"/>
              <a:ext cx="706171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108B27E-4ECE-4C6E-9545-0A47558CF19D}"/>
              </a:ext>
            </a:extLst>
          </p:cNvPr>
          <p:cNvSpPr txBox="1"/>
          <p:nvPr/>
        </p:nvSpPr>
        <p:spPr>
          <a:xfrm>
            <a:off x="8597264" y="3225989"/>
            <a:ext cx="17990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Child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Every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2060"/>
                </a:solidFill>
              </a:rPr>
              <a:t>Lesson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25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EE178E-06D6-4448-AE5C-983FF83353C0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</a:t>
            </a:r>
            <a:r>
              <a:rPr lang="en-US" sz="32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minimising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variation</a:t>
            </a: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90333A99-4F13-4B40-8684-0AC4E314CF88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13787429-AB79-49CE-A9F5-4047A903A91F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63A74E2C-5BFB-4C8C-9829-EB8F40EBEEA4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3080984B-D3AC-4857-B802-3C91DA181C5F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2A522819-0276-4AF6-BDD3-E081DC57BED3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B4C8C8E6-6DBC-41C2-9818-3C41EA025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A89B15F9-E7B2-4605-91F2-598FB4FCF266}"/>
              </a:ext>
            </a:extLst>
          </p:cNvPr>
          <p:cNvSpPr/>
          <p:nvPr/>
        </p:nvSpPr>
        <p:spPr>
          <a:xfrm>
            <a:off x="4522283" y="2411223"/>
            <a:ext cx="3350479" cy="2969847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F2DF29CC-357B-43F1-8E99-457132003590}"/>
              </a:ext>
            </a:extLst>
          </p:cNvPr>
          <p:cNvSpPr/>
          <p:nvPr/>
        </p:nvSpPr>
        <p:spPr>
          <a:xfrm>
            <a:off x="5740322" y="132393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BEA9E882-785A-4823-8F88-7F86CBEC1867}"/>
              </a:ext>
            </a:extLst>
          </p:cNvPr>
          <p:cNvSpPr/>
          <p:nvPr/>
        </p:nvSpPr>
        <p:spPr>
          <a:xfrm>
            <a:off x="3539118" y="292831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5C16B81F-4144-438E-BD52-BD79008FE157}"/>
              </a:ext>
            </a:extLst>
          </p:cNvPr>
          <p:cNvSpPr/>
          <p:nvPr/>
        </p:nvSpPr>
        <p:spPr>
          <a:xfrm>
            <a:off x="4347581" y="5381070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59E851D0-CD80-49B0-8160-472D0C92A4A0}"/>
              </a:ext>
            </a:extLst>
          </p:cNvPr>
          <p:cNvSpPr/>
          <p:nvPr/>
        </p:nvSpPr>
        <p:spPr>
          <a:xfrm>
            <a:off x="7941527" y="2923849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AC832A91-8486-4F6F-A5FF-0FE3543115F1}"/>
              </a:ext>
            </a:extLst>
          </p:cNvPr>
          <p:cNvSpPr/>
          <p:nvPr/>
        </p:nvSpPr>
        <p:spPr>
          <a:xfrm>
            <a:off x="7196254" y="5391796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A69E4DA4-5BDB-4600-9128-8C9EB43461C8}"/>
              </a:ext>
            </a:extLst>
          </p:cNvPr>
          <p:cNvSpPr/>
          <p:nvPr/>
        </p:nvSpPr>
        <p:spPr>
          <a:xfrm>
            <a:off x="7941527" y="2934575"/>
            <a:ext cx="914400" cy="914400"/>
          </a:xfrm>
          <a:prstGeom prst="star5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E96A50BB-CF4A-42F3-98CF-D033DEA9074A}"/>
              </a:ext>
            </a:extLst>
          </p:cNvPr>
          <p:cNvSpPr/>
          <p:nvPr/>
        </p:nvSpPr>
        <p:spPr>
          <a:xfrm>
            <a:off x="7196254" y="5402522"/>
            <a:ext cx="914400" cy="914400"/>
          </a:xfrm>
          <a:prstGeom prst="star5">
            <a:avLst/>
          </a:pr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D4067CD2-662F-4784-BBA7-A87827C489C6}"/>
              </a:ext>
            </a:extLst>
          </p:cNvPr>
          <p:cNvSpPr/>
          <p:nvPr/>
        </p:nvSpPr>
        <p:spPr>
          <a:xfrm>
            <a:off x="6193272" y="3539183"/>
            <a:ext cx="1679490" cy="1835461"/>
          </a:xfrm>
          <a:custGeom>
            <a:avLst/>
            <a:gdLst>
              <a:gd name="connsiteX0" fmla="*/ 4 w 3350479"/>
              <a:gd name="connsiteY0" fmla="*/ 1134378 h 2969847"/>
              <a:gd name="connsiteX1" fmla="*/ 1279776 w 3350479"/>
              <a:gd name="connsiteY1" fmla="*/ 1134386 h 2969847"/>
              <a:gd name="connsiteX2" fmla="*/ 1675240 w 3350479"/>
              <a:gd name="connsiteY2" fmla="*/ 0 h 2969847"/>
              <a:gd name="connsiteX3" fmla="*/ 2070703 w 3350479"/>
              <a:gd name="connsiteY3" fmla="*/ 1134386 h 2969847"/>
              <a:gd name="connsiteX4" fmla="*/ 3350475 w 3350479"/>
              <a:gd name="connsiteY4" fmla="*/ 1134378 h 2969847"/>
              <a:gd name="connsiteX5" fmla="*/ 2315113 w 3350479"/>
              <a:gd name="connsiteY5" fmla="*/ 1835459 h 2969847"/>
              <a:gd name="connsiteX6" fmla="*/ 2710592 w 3350479"/>
              <a:gd name="connsiteY6" fmla="*/ 2969839 h 2969847"/>
              <a:gd name="connsiteX7" fmla="*/ 1675240 w 3350479"/>
              <a:gd name="connsiteY7" fmla="*/ 2268746 h 2969847"/>
              <a:gd name="connsiteX8" fmla="*/ 639887 w 3350479"/>
              <a:gd name="connsiteY8" fmla="*/ 2969839 h 2969847"/>
              <a:gd name="connsiteX9" fmla="*/ 1035366 w 3350479"/>
              <a:gd name="connsiteY9" fmla="*/ 1835459 h 2969847"/>
              <a:gd name="connsiteX10" fmla="*/ 4 w 3350479"/>
              <a:gd name="connsiteY10" fmla="*/ 1134378 h 2969847"/>
              <a:gd name="connsiteX0" fmla="*/ 0 w 3350471"/>
              <a:gd name="connsiteY0" fmla="*/ 0 h 1835461"/>
              <a:gd name="connsiteX1" fmla="*/ 1279772 w 3350471"/>
              <a:gd name="connsiteY1" fmla="*/ 8 h 1835461"/>
              <a:gd name="connsiteX2" fmla="*/ 1686387 w 3350471"/>
              <a:gd name="connsiteY2" fmla="*/ 1129319 h 1835461"/>
              <a:gd name="connsiteX3" fmla="*/ 2070699 w 3350471"/>
              <a:gd name="connsiteY3" fmla="*/ 8 h 1835461"/>
              <a:gd name="connsiteX4" fmla="*/ 3350471 w 3350471"/>
              <a:gd name="connsiteY4" fmla="*/ 0 h 1835461"/>
              <a:gd name="connsiteX5" fmla="*/ 2315109 w 3350471"/>
              <a:gd name="connsiteY5" fmla="*/ 701081 h 1835461"/>
              <a:gd name="connsiteX6" fmla="*/ 2710588 w 3350471"/>
              <a:gd name="connsiteY6" fmla="*/ 1835461 h 1835461"/>
              <a:gd name="connsiteX7" fmla="*/ 1675236 w 3350471"/>
              <a:gd name="connsiteY7" fmla="*/ 1134368 h 1835461"/>
              <a:gd name="connsiteX8" fmla="*/ 639883 w 3350471"/>
              <a:gd name="connsiteY8" fmla="*/ 1835461 h 1835461"/>
              <a:gd name="connsiteX9" fmla="*/ 1035362 w 3350471"/>
              <a:gd name="connsiteY9" fmla="*/ 701081 h 1835461"/>
              <a:gd name="connsiteX10" fmla="*/ 0 w 3350471"/>
              <a:gd name="connsiteY10" fmla="*/ 0 h 1835461"/>
              <a:gd name="connsiteX0" fmla="*/ 1055102 w 2710588"/>
              <a:gd name="connsiteY0" fmla="*/ 1148575 h 1835461"/>
              <a:gd name="connsiteX1" fmla="*/ 639889 w 2710588"/>
              <a:gd name="connsiteY1" fmla="*/ 8 h 1835461"/>
              <a:gd name="connsiteX2" fmla="*/ 1046504 w 2710588"/>
              <a:gd name="connsiteY2" fmla="*/ 1129319 h 1835461"/>
              <a:gd name="connsiteX3" fmla="*/ 1430816 w 2710588"/>
              <a:gd name="connsiteY3" fmla="*/ 8 h 1835461"/>
              <a:gd name="connsiteX4" fmla="*/ 2710588 w 2710588"/>
              <a:gd name="connsiteY4" fmla="*/ 0 h 1835461"/>
              <a:gd name="connsiteX5" fmla="*/ 1675226 w 2710588"/>
              <a:gd name="connsiteY5" fmla="*/ 701081 h 1835461"/>
              <a:gd name="connsiteX6" fmla="*/ 2070705 w 2710588"/>
              <a:gd name="connsiteY6" fmla="*/ 1835461 h 1835461"/>
              <a:gd name="connsiteX7" fmla="*/ 1035353 w 2710588"/>
              <a:gd name="connsiteY7" fmla="*/ 1134368 h 1835461"/>
              <a:gd name="connsiteX8" fmla="*/ 0 w 2710588"/>
              <a:gd name="connsiteY8" fmla="*/ 1835461 h 1835461"/>
              <a:gd name="connsiteX9" fmla="*/ 395479 w 2710588"/>
              <a:gd name="connsiteY9" fmla="*/ 701081 h 1835461"/>
              <a:gd name="connsiteX10" fmla="*/ 1055102 w 2710588"/>
              <a:gd name="connsiteY10" fmla="*/ 1148575 h 1835461"/>
              <a:gd name="connsiteX0" fmla="*/ 1055102 w 2710588"/>
              <a:gd name="connsiteY0" fmla="*/ 1148575 h 1835461"/>
              <a:gd name="connsiteX1" fmla="*/ 1041333 w 2710588"/>
              <a:gd name="connsiteY1" fmla="*/ 1126282 h 1835461"/>
              <a:gd name="connsiteX2" fmla="*/ 1046504 w 2710588"/>
              <a:gd name="connsiteY2" fmla="*/ 1129319 h 1835461"/>
              <a:gd name="connsiteX3" fmla="*/ 1430816 w 2710588"/>
              <a:gd name="connsiteY3" fmla="*/ 8 h 1835461"/>
              <a:gd name="connsiteX4" fmla="*/ 2710588 w 2710588"/>
              <a:gd name="connsiteY4" fmla="*/ 0 h 1835461"/>
              <a:gd name="connsiteX5" fmla="*/ 1675226 w 2710588"/>
              <a:gd name="connsiteY5" fmla="*/ 701081 h 1835461"/>
              <a:gd name="connsiteX6" fmla="*/ 2070705 w 2710588"/>
              <a:gd name="connsiteY6" fmla="*/ 1835461 h 1835461"/>
              <a:gd name="connsiteX7" fmla="*/ 1035353 w 2710588"/>
              <a:gd name="connsiteY7" fmla="*/ 1134368 h 1835461"/>
              <a:gd name="connsiteX8" fmla="*/ 0 w 2710588"/>
              <a:gd name="connsiteY8" fmla="*/ 1835461 h 1835461"/>
              <a:gd name="connsiteX9" fmla="*/ 395479 w 2710588"/>
              <a:gd name="connsiteY9" fmla="*/ 701081 h 1835461"/>
              <a:gd name="connsiteX10" fmla="*/ 1055102 w 2710588"/>
              <a:gd name="connsiteY10" fmla="*/ 1148575 h 1835461"/>
              <a:gd name="connsiteX0" fmla="*/ 1055102 w 2710588"/>
              <a:gd name="connsiteY0" fmla="*/ 1148575 h 1835461"/>
              <a:gd name="connsiteX1" fmla="*/ 1041333 w 2710588"/>
              <a:gd name="connsiteY1" fmla="*/ 1126282 h 1835461"/>
              <a:gd name="connsiteX2" fmla="*/ 1046504 w 2710588"/>
              <a:gd name="connsiteY2" fmla="*/ 1129319 h 1835461"/>
              <a:gd name="connsiteX3" fmla="*/ 1430816 w 2710588"/>
              <a:gd name="connsiteY3" fmla="*/ 8 h 1835461"/>
              <a:gd name="connsiteX4" fmla="*/ 2710588 w 2710588"/>
              <a:gd name="connsiteY4" fmla="*/ 0 h 1835461"/>
              <a:gd name="connsiteX5" fmla="*/ 1675226 w 2710588"/>
              <a:gd name="connsiteY5" fmla="*/ 701081 h 1835461"/>
              <a:gd name="connsiteX6" fmla="*/ 2070705 w 2710588"/>
              <a:gd name="connsiteY6" fmla="*/ 1835461 h 1835461"/>
              <a:gd name="connsiteX7" fmla="*/ 1035353 w 2710588"/>
              <a:gd name="connsiteY7" fmla="*/ 1134368 h 1835461"/>
              <a:gd name="connsiteX8" fmla="*/ 0 w 2710588"/>
              <a:gd name="connsiteY8" fmla="*/ 1835461 h 1835461"/>
              <a:gd name="connsiteX9" fmla="*/ 1031098 w 2710588"/>
              <a:gd name="connsiteY9" fmla="*/ 1147130 h 1835461"/>
              <a:gd name="connsiteX10" fmla="*/ 1055102 w 2710588"/>
              <a:gd name="connsiteY10" fmla="*/ 1148575 h 1835461"/>
              <a:gd name="connsiteX0" fmla="*/ 24004 w 1679490"/>
              <a:gd name="connsiteY0" fmla="*/ 1148575 h 1835461"/>
              <a:gd name="connsiteX1" fmla="*/ 10235 w 1679490"/>
              <a:gd name="connsiteY1" fmla="*/ 1126282 h 1835461"/>
              <a:gd name="connsiteX2" fmla="*/ 15406 w 1679490"/>
              <a:gd name="connsiteY2" fmla="*/ 1129319 h 1835461"/>
              <a:gd name="connsiteX3" fmla="*/ 399718 w 1679490"/>
              <a:gd name="connsiteY3" fmla="*/ 8 h 1835461"/>
              <a:gd name="connsiteX4" fmla="*/ 1679490 w 1679490"/>
              <a:gd name="connsiteY4" fmla="*/ 0 h 1835461"/>
              <a:gd name="connsiteX5" fmla="*/ 644128 w 1679490"/>
              <a:gd name="connsiteY5" fmla="*/ 701081 h 1835461"/>
              <a:gd name="connsiteX6" fmla="*/ 1039607 w 1679490"/>
              <a:gd name="connsiteY6" fmla="*/ 1835461 h 1835461"/>
              <a:gd name="connsiteX7" fmla="*/ 4255 w 1679490"/>
              <a:gd name="connsiteY7" fmla="*/ 1134368 h 1835461"/>
              <a:gd name="connsiteX8" fmla="*/ 17116 w 1679490"/>
              <a:gd name="connsiteY8" fmla="*/ 1155237 h 1835461"/>
              <a:gd name="connsiteX9" fmla="*/ 0 w 1679490"/>
              <a:gd name="connsiteY9" fmla="*/ 1147130 h 1835461"/>
              <a:gd name="connsiteX10" fmla="*/ 24004 w 1679490"/>
              <a:gd name="connsiteY10" fmla="*/ 1148575 h 183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79490" h="1835461">
                <a:moveTo>
                  <a:pt x="24004" y="1148575"/>
                </a:moveTo>
                <a:lnTo>
                  <a:pt x="10235" y="1126282"/>
                </a:lnTo>
                <a:lnTo>
                  <a:pt x="15406" y="1129319"/>
                </a:lnTo>
                <a:lnTo>
                  <a:pt x="399718" y="8"/>
                </a:lnTo>
                <a:lnTo>
                  <a:pt x="1679490" y="0"/>
                </a:lnTo>
                <a:lnTo>
                  <a:pt x="644128" y="701081"/>
                </a:lnTo>
                <a:lnTo>
                  <a:pt x="1039607" y="1835461"/>
                </a:lnTo>
                <a:lnTo>
                  <a:pt x="4255" y="1134368"/>
                </a:lnTo>
                <a:lnTo>
                  <a:pt x="17116" y="1155237"/>
                </a:lnTo>
                <a:lnTo>
                  <a:pt x="0" y="1147130"/>
                </a:lnTo>
                <a:lnTo>
                  <a:pt x="24004" y="1148575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FA495B7-5467-4895-BE76-455F721BAA29}"/>
              </a:ext>
            </a:extLst>
          </p:cNvPr>
          <p:cNvSpPr/>
          <p:nvPr/>
        </p:nvSpPr>
        <p:spPr>
          <a:xfrm>
            <a:off x="36543" y="2237548"/>
            <a:ext cx="34152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‘What is clear from more fine-grained analysis carried out over recent years is that it matters very much which teachers are teaching you.’</a:t>
            </a:r>
          </a:p>
          <a:p>
            <a:endParaRPr lang="en-US" sz="2400" dirty="0"/>
          </a:p>
          <a:p>
            <a:r>
              <a:rPr lang="en-US" sz="1200" dirty="0"/>
              <a:t>Dylan </a:t>
            </a:r>
            <a:r>
              <a:rPr lang="en-US" sz="1200" dirty="0" err="1"/>
              <a:t>Wiliam</a:t>
            </a:r>
            <a:r>
              <a:rPr lang="en-US" sz="1200" dirty="0"/>
              <a:t> – </a:t>
            </a:r>
            <a:r>
              <a:rPr lang="en-US" sz="1200" i="1" dirty="0"/>
              <a:t>The Importance of Teaching</a:t>
            </a:r>
            <a:endParaRPr lang="en-GB" sz="1200" i="1" dirty="0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id="{7855BEAC-BFE6-4124-999B-5757595EF47E}"/>
              </a:ext>
            </a:extLst>
          </p:cNvPr>
          <p:cNvSpPr/>
          <p:nvPr/>
        </p:nvSpPr>
        <p:spPr>
          <a:xfrm>
            <a:off x="7941527" y="2928038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id="{CD98D3E7-7A40-4618-BEE0-2D6F43A62403}"/>
              </a:ext>
            </a:extLst>
          </p:cNvPr>
          <p:cNvSpPr/>
          <p:nvPr/>
        </p:nvSpPr>
        <p:spPr>
          <a:xfrm>
            <a:off x="7196254" y="5397167"/>
            <a:ext cx="914400" cy="914400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id="{EE2E9249-4B90-4D37-AF24-7C40D99CD77E}"/>
              </a:ext>
            </a:extLst>
          </p:cNvPr>
          <p:cNvSpPr/>
          <p:nvPr/>
        </p:nvSpPr>
        <p:spPr>
          <a:xfrm>
            <a:off x="4518032" y="2410391"/>
            <a:ext cx="3350479" cy="2969847"/>
          </a:xfrm>
          <a:prstGeom prst="star5">
            <a:avLst/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27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k free icon">
            <a:extLst>
              <a:ext uri="{FF2B5EF4-FFF2-40B4-BE49-F238E27FC236}">
                <a16:creationId xmlns:a16="http://schemas.microsoft.com/office/drawing/2014/main" id="{3596E8C7-7AD6-A64E-91A7-42A903A9D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374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do free icon">
            <a:extLst>
              <a:ext uri="{FF2B5EF4-FFF2-40B4-BE49-F238E27FC236}">
                <a16:creationId xmlns:a16="http://schemas.microsoft.com/office/drawing/2014/main" id="{1F8C2D0F-CAEA-8A4E-823A-2A0D5AED8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48" y="133859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nterview free icon">
            <a:extLst>
              <a:ext uri="{FF2B5EF4-FFF2-40B4-BE49-F238E27FC236}">
                <a16:creationId xmlns:a16="http://schemas.microsoft.com/office/drawing/2014/main" id="{E328D28F-AEFB-D94A-B736-46D199028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6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board free icon">
            <a:extLst>
              <a:ext uri="{FF2B5EF4-FFF2-40B4-BE49-F238E27FC236}">
                <a16:creationId xmlns:a16="http://schemas.microsoft.com/office/drawing/2014/main" id="{BEC3D4C1-43D4-D140-AFDE-7E64D5F66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8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Struggle free icon">
            <a:extLst>
              <a:ext uri="{FF2B5EF4-FFF2-40B4-BE49-F238E27FC236}">
                <a16:creationId xmlns:a16="http://schemas.microsoft.com/office/drawing/2014/main" id="{058FEC26-8A90-6146-AE81-A70D505FF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72" y="4157746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emonstration premium icon">
            <a:extLst>
              <a:ext uri="{FF2B5EF4-FFF2-40B4-BE49-F238E27FC236}">
                <a16:creationId xmlns:a16="http://schemas.microsoft.com/office/drawing/2014/main" id="{E8BEECF1-25C5-424C-AFC7-491AAD446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2972" y="1338595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A00F83-A187-1F44-A4C1-B7BE1CFD256A}"/>
              </a:ext>
            </a:extLst>
          </p:cNvPr>
          <p:cNvSpPr txBox="1"/>
          <p:nvPr/>
        </p:nvSpPr>
        <p:spPr>
          <a:xfrm>
            <a:off x="81316" y="2726695"/>
            <a:ext cx="301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Retrieval - Think Hard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Starter questions: last lesson; week/fortnight; term</a:t>
            </a:r>
            <a:r>
              <a:rPr lang="en-US">
                <a:solidFill>
                  <a:schemeClr val="bg2">
                    <a:lumMod val="50000"/>
                  </a:schemeClr>
                </a:solidFill>
              </a:rPr>
              <a:t>; year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DEF1F5-69DE-1349-AAA6-40D06A721D0A}"/>
              </a:ext>
            </a:extLst>
          </p:cNvPr>
          <p:cNvSpPr txBox="1"/>
          <p:nvPr/>
        </p:nvSpPr>
        <p:spPr>
          <a:xfrm>
            <a:off x="3355190" y="2726694"/>
            <a:ext cx="222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Why Now?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Link present to past and future learning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B898FD-C2B7-424C-8C98-0EBA2EE19136}"/>
              </a:ext>
            </a:extLst>
          </p:cNvPr>
          <p:cNvSpPr txBox="1"/>
          <p:nvPr/>
        </p:nvSpPr>
        <p:spPr>
          <a:xfrm>
            <a:off x="6200329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Self/Peer Assessment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Reflection &amp; feedback on past or current learning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23296C-1873-0A4B-8726-8AAFA5A15676}"/>
              </a:ext>
            </a:extLst>
          </p:cNvPr>
          <p:cNvSpPr txBox="1"/>
          <p:nvPr/>
        </p:nvSpPr>
        <p:spPr>
          <a:xfrm>
            <a:off x="9484567" y="2726694"/>
            <a:ext cx="2626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Modelling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Models/modelling of new knowledge or skills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9CACBC9-A69B-414C-8488-5E1CE1401F56}"/>
              </a:ext>
            </a:extLst>
          </p:cNvPr>
          <p:cNvSpPr txBox="1"/>
          <p:nvPr/>
        </p:nvSpPr>
        <p:spPr>
          <a:xfrm>
            <a:off x="-27700" y="5533290"/>
            <a:ext cx="23615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Talk Partners 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Think (wait), Pair, Prepare (write*), Share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*In applicable subjects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4764CE-5872-0445-AD38-9050FC5F4C54}"/>
              </a:ext>
            </a:extLst>
          </p:cNvPr>
          <p:cNvSpPr txBox="1"/>
          <p:nvPr/>
        </p:nvSpPr>
        <p:spPr>
          <a:xfrm>
            <a:off x="2725161" y="5533290"/>
            <a:ext cx="3138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Stretch + Challenge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‘Teach to the top’ with separate S &amp; C tasks/questions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63635E-A1B7-ED44-94AB-959EC76AD16F}"/>
              </a:ext>
            </a:extLst>
          </p:cNvPr>
          <p:cNvSpPr txBox="1"/>
          <p:nvPr/>
        </p:nvSpPr>
        <p:spPr>
          <a:xfrm>
            <a:off x="8574034" y="5533290"/>
            <a:ext cx="3749303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Consolidate learning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Review learning; discuss next steps; celebrate good work &amp; the 4BEs*</a:t>
            </a:r>
          </a:p>
          <a:p>
            <a:pPr algn="ctr"/>
            <a:r>
              <a:rPr lang="en-US" sz="900" dirty="0">
                <a:solidFill>
                  <a:schemeClr val="bg2">
                    <a:lumMod val="50000"/>
                  </a:schemeClr>
                </a:solidFill>
              </a:rPr>
              <a:t>*Award achievement points</a:t>
            </a:r>
          </a:p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9EDA02B-E3AA-3649-A179-1A4E0D31136C}"/>
              </a:ext>
            </a:extLst>
          </p:cNvPr>
          <p:cNvSpPr txBox="1">
            <a:spLocks/>
          </p:cNvSpPr>
          <p:nvPr/>
        </p:nvSpPr>
        <p:spPr>
          <a:xfrm>
            <a:off x="1818392" y="296164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LPS Lesson Expectations </a:t>
            </a:r>
          </a:p>
        </p:txBody>
      </p:sp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A8DCFA28-F590-354F-9019-B90C81CC9E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77" y="234732"/>
            <a:ext cx="1380458" cy="873140"/>
          </a:xfrm>
          <a:prstGeom prst="rect">
            <a:avLst/>
          </a:prstGeom>
        </p:spPr>
      </p:pic>
      <p:pic>
        <p:nvPicPr>
          <p:cNvPr id="1026" name="Picture 2" descr="Jigsaw free icon">
            <a:extLst>
              <a:ext uri="{FF2B5EF4-FFF2-40B4-BE49-F238E27FC236}">
                <a16:creationId xmlns:a16="http://schemas.microsoft.com/office/drawing/2014/main" id="{81127C49-8918-4132-AF36-36B1326C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778" y="4286301"/>
            <a:ext cx="1382303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tudying free icon">
            <a:extLst>
              <a:ext uri="{FF2B5EF4-FFF2-40B4-BE49-F238E27FC236}">
                <a16:creationId xmlns:a16="http://schemas.microsoft.com/office/drawing/2014/main" id="{DE2D0E6F-C374-40B7-8609-C482FAE53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48" y="4286301"/>
            <a:ext cx="1325564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32179B-574F-4D79-A695-9179BF009F14}"/>
              </a:ext>
            </a:extLst>
          </p:cNvPr>
          <p:cNvSpPr txBox="1"/>
          <p:nvPr/>
        </p:nvSpPr>
        <p:spPr>
          <a:xfrm>
            <a:off x="6018028" y="5533290"/>
            <a:ext cx="270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Independent Work</a:t>
            </a:r>
          </a:p>
          <a:p>
            <a:pPr algn="ctr"/>
            <a:endParaRPr lang="en-US" dirty="0"/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Expect, direct &amp; manage  independent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449304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C5A0FD-CA76-472D-802B-41FF3B3DAC7A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</a:t>
            </a:r>
            <a:r>
              <a:rPr lang="en-US" sz="3200" dirty="0">
                <a:solidFill>
                  <a:schemeClr val="bg1"/>
                </a:solidFill>
              </a:rPr>
              <a:t>collaborative planning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EACE6F2E-70E3-4374-A73B-B76DF13BC8E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315AC5C9-8840-4F6F-88BD-99FB5303DEA7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28875685-1450-47E5-90A6-5ECBA113E9C1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217388BE-487B-4393-B668-1F9155A2846F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27662EFF-27B5-440A-B609-BD67D45EBBB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87E1A69-42F6-4AAE-B795-63410B00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37797-E898-4CAD-980B-090A52739C4A}"/>
              </a:ext>
            </a:extLst>
          </p:cNvPr>
          <p:cNvSpPr txBox="1"/>
          <p:nvPr/>
        </p:nvSpPr>
        <p:spPr>
          <a:xfrm>
            <a:off x="723014" y="4210493"/>
            <a:ext cx="300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unit, topic, skill or procedure do yours students find the most challenging? 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CA7CC7-B973-444F-9BD4-12749F8AAA73}"/>
              </a:ext>
            </a:extLst>
          </p:cNvPr>
          <p:cNvSpPr txBox="1"/>
          <p:nvPr/>
        </p:nvSpPr>
        <p:spPr>
          <a:xfrm>
            <a:off x="4952391" y="4210492"/>
            <a:ext cx="300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might you do in each of the LPS Lesson Expectations to address this?</a:t>
            </a:r>
            <a:endParaRPr lang="en-GB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DF71FE-BA5B-46CE-8FE9-7E8F2BCB7044}"/>
              </a:ext>
            </a:extLst>
          </p:cNvPr>
          <p:cNvSpPr txBox="1"/>
          <p:nvPr/>
        </p:nvSpPr>
        <p:spPr>
          <a:xfrm>
            <a:off x="8899450" y="4210493"/>
            <a:ext cx="277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pairs/trios, share your expertise and plan one lesson </a:t>
            </a:r>
            <a:endParaRPr lang="en-GB" dirty="0"/>
          </a:p>
        </p:txBody>
      </p:sp>
      <p:pic>
        <p:nvPicPr>
          <p:cNvPr id="1028" name="Picture 4" descr="Boy getting zero on test">
            <a:extLst>
              <a:ext uri="{FF2B5EF4-FFF2-40B4-BE49-F238E27FC236}">
                <a16:creationId xmlns:a16="http://schemas.microsoft.com/office/drawing/2014/main" id="{80DA3CDF-0B5E-4234-9204-4C03779A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2" y="2065359"/>
            <a:ext cx="2065433" cy="19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1DA2E0-C5E5-4803-8B25-4C1EDFA75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01" y="1943994"/>
            <a:ext cx="2029676" cy="2077660"/>
          </a:xfrm>
          <a:prstGeom prst="rect">
            <a:avLst/>
          </a:prstGeom>
        </p:spPr>
      </p:pic>
      <p:pic>
        <p:nvPicPr>
          <p:cNvPr id="1030" name="Picture 6" descr="Student project. Layout apartment, flat designer work. Architecture company, female architect and customer vector illustration. Student drawing project apartment, flat blueprint construction">
            <a:extLst>
              <a:ext uri="{FF2B5EF4-FFF2-40B4-BE49-F238E27FC236}">
                <a16:creationId xmlns:a16="http://schemas.microsoft.com/office/drawing/2014/main" id="{B940BA2F-5BC6-4A89-84B9-7C4A75BA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238" y="1913767"/>
            <a:ext cx="2247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1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AC5A0FD-CA76-472D-802B-41FF3B3DAC7A}"/>
              </a:ext>
            </a:extLst>
          </p:cNvPr>
          <p:cNvSpPr txBox="1">
            <a:spLocks/>
          </p:cNvSpPr>
          <p:nvPr/>
        </p:nvSpPr>
        <p:spPr>
          <a:xfrm>
            <a:off x="1828727" y="512222"/>
            <a:ext cx="10149913" cy="74568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Safeguarding education: </a:t>
            </a:r>
            <a:r>
              <a:rPr lang="en-US" sz="3200" dirty="0">
                <a:solidFill>
                  <a:schemeClr val="bg1"/>
                </a:solidFill>
              </a:rPr>
              <a:t>collaborative planning</a:t>
            </a:r>
            <a:endParaRPr lang="en-GB" sz="32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03;p2">
            <a:extLst>
              <a:ext uri="{FF2B5EF4-FFF2-40B4-BE49-F238E27FC236}">
                <a16:creationId xmlns:a16="http://schemas.microsoft.com/office/drawing/2014/main" id="{EACE6F2E-70E3-4374-A73B-B76DF13BC8E1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6" name="Google Shape;104;p2">
            <a:extLst>
              <a:ext uri="{FF2B5EF4-FFF2-40B4-BE49-F238E27FC236}">
                <a16:creationId xmlns:a16="http://schemas.microsoft.com/office/drawing/2014/main" id="{315AC5C9-8840-4F6F-88BD-99FB5303DEA7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7" name="Google Shape;105;p2">
            <a:extLst>
              <a:ext uri="{FF2B5EF4-FFF2-40B4-BE49-F238E27FC236}">
                <a16:creationId xmlns:a16="http://schemas.microsoft.com/office/drawing/2014/main" id="{28875685-1450-47E5-90A6-5ECBA113E9C1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8" name="Google Shape;106;p2">
            <a:extLst>
              <a:ext uri="{FF2B5EF4-FFF2-40B4-BE49-F238E27FC236}">
                <a16:creationId xmlns:a16="http://schemas.microsoft.com/office/drawing/2014/main" id="{217388BE-487B-4393-B668-1F9155A2846F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9" name="Google Shape;102;p2">
            <a:extLst>
              <a:ext uri="{FF2B5EF4-FFF2-40B4-BE49-F238E27FC236}">
                <a16:creationId xmlns:a16="http://schemas.microsoft.com/office/drawing/2014/main" id="{27662EFF-27B5-440A-B609-BD67D45EBBBA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E87E1A69-42F6-4AAE-B795-63410B001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50790"/>
            <a:ext cx="1380458" cy="8731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337797-E898-4CAD-980B-090A52739C4A}"/>
              </a:ext>
            </a:extLst>
          </p:cNvPr>
          <p:cNvSpPr txBox="1"/>
          <p:nvPr/>
        </p:nvSpPr>
        <p:spPr>
          <a:xfrm>
            <a:off x="723014" y="4210493"/>
            <a:ext cx="3009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Which topic, skill or procedure do yours students find the most challenging? </a:t>
            </a:r>
            <a:endParaRPr lang="en-GB" dirty="0"/>
          </a:p>
        </p:txBody>
      </p:sp>
      <p:pic>
        <p:nvPicPr>
          <p:cNvPr id="1028" name="Picture 4" descr="Boy getting zero on test">
            <a:extLst>
              <a:ext uri="{FF2B5EF4-FFF2-40B4-BE49-F238E27FC236}">
                <a16:creationId xmlns:a16="http://schemas.microsoft.com/office/drawing/2014/main" id="{80DA3CDF-0B5E-4234-9204-4C03779AB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232" y="2065359"/>
            <a:ext cx="2065433" cy="198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31721F-C452-4498-859D-80E49AC8632B}"/>
              </a:ext>
            </a:extLst>
          </p:cNvPr>
          <p:cNvSpPr txBox="1"/>
          <p:nvPr/>
        </p:nvSpPr>
        <p:spPr>
          <a:xfrm>
            <a:off x="4462937" y="1578680"/>
            <a:ext cx="5882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1) Challenging area: </a:t>
            </a:r>
          </a:p>
          <a:p>
            <a:r>
              <a:rPr lang="en-US" dirty="0"/>
              <a:t>Literary theory (psychoanalytical theory; Marxist theory; postcolonial theory; feminist theory; moral theory </a:t>
            </a:r>
            <a:r>
              <a:rPr lang="en-US" dirty="0" err="1"/>
              <a:t>etc</a:t>
            </a:r>
            <a:r>
              <a:rPr lang="en-US" dirty="0"/>
              <a:t>)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2050" name="Picture 2" descr="Where The Wild Things Are: Maurice Sendak: Amazon.co.uk: Sendak, Maurice,  Sendak, Maurice: 9780099408390: Books">
            <a:extLst>
              <a:ext uri="{FF2B5EF4-FFF2-40B4-BE49-F238E27FC236}">
                <a16:creationId xmlns:a16="http://schemas.microsoft.com/office/drawing/2014/main" id="{87606D79-2E23-4DB2-941C-DBCC1596D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268" y="3271708"/>
            <a:ext cx="3452327" cy="304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799F494-F31A-419A-ABAC-B6205FE5B81F}"/>
              </a:ext>
            </a:extLst>
          </p:cNvPr>
          <p:cNvSpPr/>
          <p:nvPr/>
        </p:nvSpPr>
        <p:spPr>
          <a:xfrm>
            <a:off x="4462937" y="3284444"/>
            <a:ext cx="267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2) Stimulus for the lesson:</a:t>
            </a:r>
          </a:p>
        </p:txBody>
      </p:sp>
    </p:spTree>
    <p:extLst>
      <p:ext uri="{BB962C8B-B14F-4D97-AF65-F5344CB8AC3E}">
        <p14:creationId xmlns:p14="http://schemas.microsoft.com/office/powerpoint/2010/main" val="44051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3B9D407-8BFE-456D-A98C-9687EB15B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282665"/>
              </p:ext>
            </p:extLst>
          </p:nvPr>
        </p:nvGraphicFramePr>
        <p:xfrm>
          <a:off x="1456660" y="131394"/>
          <a:ext cx="10568764" cy="61005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42191">
                  <a:extLst>
                    <a:ext uri="{9D8B030D-6E8A-4147-A177-3AD203B41FA5}">
                      <a16:colId xmlns:a16="http://schemas.microsoft.com/office/drawing/2014/main" val="2198010780"/>
                    </a:ext>
                  </a:extLst>
                </a:gridCol>
                <a:gridCol w="2642191">
                  <a:extLst>
                    <a:ext uri="{9D8B030D-6E8A-4147-A177-3AD203B41FA5}">
                      <a16:colId xmlns:a16="http://schemas.microsoft.com/office/drawing/2014/main" val="392582368"/>
                    </a:ext>
                  </a:extLst>
                </a:gridCol>
                <a:gridCol w="2642191">
                  <a:extLst>
                    <a:ext uri="{9D8B030D-6E8A-4147-A177-3AD203B41FA5}">
                      <a16:colId xmlns:a16="http://schemas.microsoft.com/office/drawing/2014/main" val="2367994122"/>
                    </a:ext>
                  </a:extLst>
                </a:gridCol>
                <a:gridCol w="2642191">
                  <a:extLst>
                    <a:ext uri="{9D8B030D-6E8A-4147-A177-3AD203B41FA5}">
                      <a16:colId xmlns:a16="http://schemas.microsoft.com/office/drawing/2014/main" val="3690596361"/>
                    </a:ext>
                  </a:extLst>
                </a:gridCol>
              </a:tblGrid>
              <a:tr h="3050270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48778"/>
                  </a:ext>
                </a:extLst>
              </a:tr>
              <a:tr h="305027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1944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28458E7-1C5C-4A5A-83F2-F0864680C7A3}"/>
              </a:ext>
            </a:extLst>
          </p:cNvPr>
          <p:cNvSpPr txBox="1"/>
          <p:nvPr/>
        </p:nvSpPr>
        <p:spPr>
          <a:xfrm>
            <a:off x="5614" y="25901"/>
            <a:ext cx="14566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Class: </a:t>
            </a:r>
          </a:p>
          <a:p>
            <a:r>
              <a:rPr lang="en-US" dirty="0"/>
              <a:t>Year 12 </a:t>
            </a:r>
          </a:p>
          <a:p>
            <a:r>
              <a:rPr lang="en-US" dirty="0"/>
              <a:t>A Level English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F20BE-3DB8-4D67-AB01-F17D953AC6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5068"/>
          <a:stretch/>
        </p:blipFill>
        <p:spPr>
          <a:xfrm>
            <a:off x="1497620" y="195231"/>
            <a:ext cx="903976" cy="5111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5E61D0-5477-43FE-9B77-EAAAF8F046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2281"/>
          <a:stretch/>
        </p:blipFill>
        <p:spPr>
          <a:xfrm>
            <a:off x="4101202" y="220258"/>
            <a:ext cx="633656" cy="5135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9DA537-198B-4281-BC1E-3576918D97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484"/>
          <a:stretch/>
        </p:blipFill>
        <p:spPr>
          <a:xfrm>
            <a:off x="6709453" y="195231"/>
            <a:ext cx="747691" cy="5111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227719-D324-4911-A098-BB72B2CA845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3475"/>
          <a:stretch/>
        </p:blipFill>
        <p:spPr>
          <a:xfrm>
            <a:off x="9235533" y="195230"/>
            <a:ext cx="787609" cy="5111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EDD193-8512-4365-80E0-8BB80856BA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0232"/>
          <a:stretch/>
        </p:blipFill>
        <p:spPr>
          <a:xfrm>
            <a:off x="1393947" y="3242977"/>
            <a:ext cx="689760" cy="5047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2934A-0C58-4735-844B-1E31750D0C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5034"/>
          <a:stretch/>
        </p:blipFill>
        <p:spPr>
          <a:xfrm>
            <a:off x="3929832" y="3236222"/>
            <a:ext cx="1060464" cy="57565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0BDF76-F846-478D-900A-91E949A4E12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7188"/>
          <a:stretch/>
        </p:blipFill>
        <p:spPr>
          <a:xfrm>
            <a:off x="6617675" y="3206637"/>
            <a:ext cx="905925" cy="5283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AA7842F-813C-46FC-AF29-132DC6B7DDE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1651"/>
          <a:stretch/>
        </p:blipFill>
        <p:spPr>
          <a:xfrm>
            <a:off x="9150979" y="3236222"/>
            <a:ext cx="1146210" cy="5111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C1FBD4-A236-44A6-AEA0-7DE0527390CA}"/>
              </a:ext>
            </a:extLst>
          </p:cNvPr>
          <p:cNvSpPr txBox="1"/>
          <p:nvPr/>
        </p:nvSpPr>
        <p:spPr>
          <a:xfrm>
            <a:off x="1581286" y="989712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Questions relating to the presentation of women, races and social classes in texts they have studied in the past</a:t>
            </a:r>
            <a:endParaRPr lang="en-GB" sz="1600" dirty="0"/>
          </a:p>
          <a:p>
            <a:endParaRPr lang="en-GB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51C3DB-3DE6-4461-B327-824D6F440CF8}"/>
              </a:ext>
            </a:extLst>
          </p:cNvPr>
          <p:cNvSpPr txBox="1"/>
          <p:nvPr/>
        </p:nvSpPr>
        <p:spPr>
          <a:xfrm>
            <a:off x="4171895" y="984219"/>
            <a:ext cx="2519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Past – own interpretations</a:t>
            </a:r>
          </a:p>
          <a:p>
            <a:endParaRPr lang="en-US" sz="1600" dirty="0"/>
          </a:p>
          <a:p>
            <a:r>
              <a:rPr lang="en-US" sz="1600" dirty="0"/>
              <a:t>Present – wider readings of texts</a:t>
            </a:r>
          </a:p>
          <a:p>
            <a:endParaRPr lang="en-US" sz="1600" dirty="0"/>
          </a:p>
          <a:p>
            <a:r>
              <a:rPr lang="en-US" sz="1600" dirty="0"/>
              <a:t>Future – comparing contrasting readings</a:t>
            </a:r>
            <a:endParaRPr lang="en-GB" sz="1600" dirty="0"/>
          </a:p>
        </p:txBody>
      </p:sp>
      <p:sp>
        <p:nvSpPr>
          <p:cNvPr id="18" name="Google Shape;103;p2">
            <a:extLst>
              <a:ext uri="{FF2B5EF4-FFF2-40B4-BE49-F238E27FC236}">
                <a16:creationId xmlns:a16="http://schemas.microsoft.com/office/drawing/2014/main" id="{7A9E3445-EC85-4074-95C7-DBE47287C1B7}"/>
              </a:ext>
            </a:extLst>
          </p:cNvPr>
          <p:cNvSpPr/>
          <p:nvPr/>
        </p:nvSpPr>
        <p:spPr>
          <a:xfrm>
            <a:off x="179512" y="6417936"/>
            <a:ext cx="242887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PROFESSIONALISM</a:t>
            </a:r>
            <a:endParaRPr dirty="0"/>
          </a:p>
        </p:txBody>
      </p:sp>
      <p:sp>
        <p:nvSpPr>
          <p:cNvPr id="21" name="Google Shape;104;p2">
            <a:extLst>
              <a:ext uri="{FF2B5EF4-FFF2-40B4-BE49-F238E27FC236}">
                <a16:creationId xmlns:a16="http://schemas.microsoft.com/office/drawing/2014/main" id="{69DAF2F1-B671-41F4-82E8-40D646A687AB}"/>
              </a:ext>
            </a:extLst>
          </p:cNvPr>
          <p:cNvSpPr/>
          <p:nvPr/>
        </p:nvSpPr>
        <p:spPr>
          <a:xfrm>
            <a:off x="3904964" y="6417936"/>
            <a:ext cx="153118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INCLUSION</a:t>
            </a:r>
            <a:endParaRPr dirty="0"/>
          </a:p>
        </p:txBody>
      </p:sp>
      <p:sp>
        <p:nvSpPr>
          <p:cNvPr id="22" name="Google Shape;105;p2">
            <a:extLst>
              <a:ext uri="{FF2B5EF4-FFF2-40B4-BE49-F238E27FC236}">
                <a16:creationId xmlns:a16="http://schemas.microsoft.com/office/drawing/2014/main" id="{63F360F0-D095-4B5F-BCF2-72832054C784}"/>
              </a:ext>
            </a:extLst>
          </p:cNvPr>
          <p:cNvSpPr/>
          <p:nvPr/>
        </p:nvSpPr>
        <p:spPr>
          <a:xfrm>
            <a:off x="6939928" y="6417936"/>
            <a:ext cx="163378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PEDAGOGY</a:t>
            </a:r>
            <a:endParaRPr dirty="0"/>
          </a:p>
        </p:txBody>
      </p:sp>
      <p:sp>
        <p:nvSpPr>
          <p:cNvPr id="23" name="Google Shape;106;p2">
            <a:extLst>
              <a:ext uri="{FF2B5EF4-FFF2-40B4-BE49-F238E27FC236}">
                <a16:creationId xmlns:a16="http://schemas.microsoft.com/office/drawing/2014/main" id="{47A43BBC-ECD2-4CB5-BA8B-0849034319DA}"/>
              </a:ext>
            </a:extLst>
          </p:cNvPr>
          <p:cNvSpPr/>
          <p:nvPr/>
        </p:nvSpPr>
        <p:spPr>
          <a:xfrm>
            <a:off x="9887654" y="6417936"/>
            <a:ext cx="178927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CURRICULUM</a:t>
            </a:r>
            <a:endParaRPr dirty="0"/>
          </a:p>
        </p:txBody>
      </p:sp>
      <p:sp>
        <p:nvSpPr>
          <p:cNvPr id="24" name="Google Shape;102;p2">
            <a:extLst>
              <a:ext uri="{FF2B5EF4-FFF2-40B4-BE49-F238E27FC236}">
                <a16:creationId xmlns:a16="http://schemas.microsoft.com/office/drawing/2014/main" id="{866FC73C-08B3-458A-8B53-9F491AE3846B}"/>
              </a:ext>
            </a:extLst>
          </p:cNvPr>
          <p:cNvSpPr/>
          <p:nvPr/>
        </p:nvSpPr>
        <p:spPr>
          <a:xfrm rot="10800000" flipH="1">
            <a:off x="0" y="6361490"/>
            <a:ext cx="12192000" cy="45719"/>
          </a:xfrm>
          <a:prstGeom prst="rect">
            <a:avLst/>
          </a:prstGeom>
          <a:solidFill>
            <a:srgbClr val="2D3157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2EF1B7-EB6F-4CEF-9E83-E96D99F5CAF1}"/>
              </a:ext>
            </a:extLst>
          </p:cNvPr>
          <p:cNvSpPr txBox="1"/>
          <p:nvPr/>
        </p:nvSpPr>
        <p:spPr>
          <a:xfrm>
            <a:off x="9470844" y="984219"/>
            <a:ext cx="251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Introduce and model the use of one of the critical theory perspectives in the analysis of </a:t>
            </a:r>
            <a:r>
              <a:rPr lang="en-US" sz="1600" i="1" dirty="0"/>
              <a:t>Where the Wild Things Are</a:t>
            </a:r>
            <a:endParaRPr lang="en-GB" sz="1600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BE0147-F5AA-49E6-8764-FC400C0759BD}"/>
              </a:ext>
            </a:extLst>
          </p:cNvPr>
          <p:cNvSpPr txBox="1"/>
          <p:nvPr/>
        </p:nvSpPr>
        <p:spPr>
          <a:xfrm>
            <a:off x="1545730" y="3758485"/>
            <a:ext cx="2519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discuss how their assigned critical perspective could be seen in </a:t>
            </a:r>
            <a:r>
              <a:rPr lang="en-US" sz="1600" i="1" dirty="0"/>
              <a:t>Where the Wild Things Are</a:t>
            </a:r>
            <a:endParaRPr lang="en-GB" sz="1600" i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C19C63-D2EB-4B10-B5C7-DB42901E648E}"/>
              </a:ext>
            </a:extLst>
          </p:cNvPr>
          <p:cNvSpPr txBox="1"/>
          <p:nvPr/>
        </p:nvSpPr>
        <p:spPr>
          <a:xfrm>
            <a:off x="6887130" y="3767720"/>
            <a:ext cx="25199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Summaries the inferences developed from their critical perspective being applied to </a:t>
            </a:r>
            <a:r>
              <a:rPr lang="en-US" sz="1600" i="1" dirty="0"/>
              <a:t>Where the Wild Things Are</a:t>
            </a:r>
            <a:endParaRPr lang="en-GB" sz="1600" i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E3E40-A9AA-45FA-89C9-15A44C1D029C}"/>
              </a:ext>
            </a:extLst>
          </p:cNvPr>
          <p:cNvSpPr txBox="1"/>
          <p:nvPr/>
        </p:nvSpPr>
        <p:spPr>
          <a:xfrm>
            <a:off x="9522332" y="4629002"/>
            <a:ext cx="25199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explain what the critical perspectives are and how they could be used in literary analysis</a:t>
            </a:r>
            <a:endParaRPr lang="en-GB" sz="1600" i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5F4FA2-4213-4CD8-B7C9-F022862C7586}"/>
              </a:ext>
            </a:extLst>
          </p:cNvPr>
          <p:cNvSpPr txBox="1"/>
          <p:nvPr/>
        </p:nvSpPr>
        <p:spPr>
          <a:xfrm>
            <a:off x="4250598" y="4629002"/>
            <a:ext cx="25199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Students are stretched to apply multiple critical perspectives, and challenged to develop thoughtful interpretations on texts previously studied</a:t>
            </a:r>
            <a:endParaRPr lang="en-GB" sz="1600" i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210CF68-6448-4F9B-B4FA-2EEB2B47A011}"/>
              </a:ext>
            </a:extLst>
          </p:cNvPr>
          <p:cNvSpPr txBox="1"/>
          <p:nvPr/>
        </p:nvSpPr>
        <p:spPr>
          <a:xfrm>
            <a:off x="6887130" y="1656256"/>
            <a:ext cx="2519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Questions peer assessed</a:t>
            </a:r>
            <a:endParaRPr lang="en-GB" sz="1600" dirty="0"/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2542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640</Words>
  <Application>Microsoft Office PowerPoint</Application>
  <PresentationFormat>Widescreen</PresentationFormat>
  <Paragraphs>130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Why Now?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Afolabi Joseph</dc:creator>
  <cp:lastModifiedBy>S Isaac</cp:lastModifiedBy>
  <cp:revision>33</cp:revision>
  <dcterms:created xsi:type="dcterms:W3CDTF">2022-07-19T08:49:12Z</dcterms:created>
  <dcterms:modified xsi:type="dcterms:W3CDTF">2022-11-08T12:38:26Z</dcterms:modified>
</cp:coreProperties>
</file>