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95" r:id="rId2"/>
    <p:sldId id="271" r:id="rId3"/>
    <p:sldId id="403" r:id="rId4"/>
    <p:sldId id="399" r:id="rId5"/>
    <p:sldId id="484" r:id="rId6"/>
    <p:sldId id="404" r:id="rId7"/>
    <p:sldId id="444" r:id="rId8"/>
    <p:sldId id="443" r:id="rId9"/>
    <p:sldId id="257" r:id="rId10"/>
    <p:sldId id="276" r:id="rId11"/>
    <p:sldId id="489" r:id="rId12"/>
    <p:sldId id="486" r:id="rId13"/>
    <p:sldId id="485" r:id="rId14"/>
    <p:sldId id="488" r:id="rId15"/>
    <p:sldId id="487" r:id="rId16"/>
    <p:sldId id="483" r:id="rId17"/>
    <p:sldId id="4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99CD1-E821-457E-8ED3-545957F59B72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GB"/>
        </a:p>
      </dgm:t>
    </dgm:pt>
    <dgm:pt modelId="{2726A38F-6713-4217-812A-4F1A748BA3D9}">
      <dgm:prSet phldrT="[Text]"/>
      <dgm:spPr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Retrieve our learning on the importance of </a:t>
          </a:r>
          <a:r>
            <a:rPr lang="en-US" dirty="0" err="1"/>
            <a:t>oracy</a:t>
          </a:r>
          <a:endParaRPr lang="en-US" dirty="0"/>
        </a:p>
      </dgm:t>
    </dgm:pt>
    <dgm:pt modelId="{8EB71261-8FA0-4BF2-A71B-339E7E44A96E}" type="parTrans" cxnId="{8AE2C937-68E7-474C-BCE3-EEA611BB91DA}">
      <dgm:prSet/>
      <dgm:spPr/>
      <dgm:t>
        <a:bodyPr/>
        <a:lstStyle/>
        <a:p>
          <a:endParaRPr lang="en-GB"/>
        </a:p>
      </dgm:t>
    </dgm:pt>
    <dgm:pt modelId="{379A63C3-5D72-47F9-B312-F085127B778D}" type="sibTrans" cxnId="{8AE2C937-68E7-474C-BCE3-EEA611BB91DA}">
      <dgm:prSet/>
      <dgm:spPr/>
      <dgm:t>
        <a:bodyPr/>
        <a:lstStyle/>
        <a:p>
          <a:endParaRPr lang="en-GB"/>
        </a:p>
      </dgm:t>
    </dgm:pt>
    <dgm:pt modelId="{39A431AC-353D-4C29-943E-288C0B0692D0}">
      <dgm:prSet phldrT="[Text]"/>
      <dgm:spPr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Faculty implementation</a:t>
          </a:r>
        </a:p>
      </dgm:t>
    </dgm:pt>
    <dgm:pt modelId="{4427B6DA-1930-4D8E-8067-AA925FF74B64}" type="parTrans" cxnId="{78260805-3F7D-4E13-966C-90BC440209E4}">
      <dgm:prSet/>
      <dgm:spPr/>
      <dgm:t>
        <a:bodyPr/>
        <a:lstStyle/>
        <a:p>
          <a:endParaRPr lang="en-GB"/>
        </a:p>
      </dgm:t>
    </dgm:pt>
    <dgm:pt modelId="{1D1A8801-096E-48E0-B44B-53EFB187E036}" type="sibTrans" cxnId="{78260805-3F7D-4E13-966C-90BC440209E4}">
      <dgm:prSet/>
      <dgm:spPr/>
      <dgm:t>
        <a:bodyPr/>
        <a:lstStyle/>
        <a:p>
          <a:endParaRPr lang="en-GB"/>
        </a:p>
      </dgm:t>
    </dgm:pt>
    <dgm:pt modelId="{D66C1E5B-DF96-4826-BD7E-CB9584EF1DB2}">
      <dgm:prSet phldrT="[Text]"/>
      <dgm:spPr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Class teacher implementation</a:t>
          </a:r>
          <a:endParaRPr lang="en-GB" dirty="0"/>
        </a:p>
      </dgm:t>
    </dgm:pt>
    <dgm:pt modelId="{05C9D1A5-72C0-4DDA-8C53-77C54D90C8AE}" type="parTrans" cxnId="{0A2A3948-467E-4559-B7F2-8B31AEAE41F4}">
      <dgm:prSet/>
      <dgm:spPr/>
      <dgm:t>
        <a:bodyPr/>
        <a:lstStyle/>
        <a:p>
          <a:endParaRPr lang="en-GB"/>
        </a:p>
      </dgm:t>
    </dgm:pt>
    <dgm:pt modelId="{900CFD97-F242-423B-8A29-E009894E6EAB}" type="sibTrans" cxnId="{0A2A3948-467E-4559-B7F2-8B31AEAE41F4}">
      <dgm:prSet/>
      <dgm:spPr/>
      <dgm:t>
        <a:bodyPr/>
        <a:lstStyle/>
        <a:p>
          <a:endParaRPr lang="en-GB"/>
        </a:p>
      </dgm:t>
    </dgm:pt>
    <dgm:pt modelId="{3B0B6834-9A15-4432-8658-A7FAF385EB70}" type="pres">
      <dgm:prSet presAssocID="{4DD99CD1-E821-457E-8ED3-545957F59B72}" presName="Name0" presStyleCnt="0">
        <dgm:presLayoutVars>
          <dgm:chMax val="7"/>
          <dgm:chPref val="7"/>
          <dgm:dir/>
        </dgm:presLayoutVars>
      </dgm:prSet>
      <dgm:spPr/>
    </dgm:pt>
    <dgm:pt modelId="{33DFFB5C-7F80-42C4-81E2-53AB669831EA}" type="pres">
      <dgm:prSet presAssocID="{4DD99CD1-E821-457E-8ED3-545957F59B72}" presName="Name1" presStyleCnt="0"/>
      <dgm:spPr/>
    </dgm:pt>
    <dgm:pt modelId="{61261F67-DFC5-4901-9605-4B2CCC416415}" type="pres">
      <dgm:prSet presAssocID="{4DD99CD1-E821-457E-8ED3-545957F59B72}" presName="cycle" presStyleCnt="0"/>
      <dgm:spPr/>
    </dgm:pt>
    <dgm:pt modelId="{F35567E6-79A9-4A3A-881F-26FEBF10AB43}" type="pres">
      <dgm:prSet presAssocID="{4DD99CD1-E821-457E-8ED3-545957F59B72}" presName="srcNode" presStyleLbl="node1" presStyleIdx="0" presStyleCnt="3"/>
      <dgm:spPr/>
    </dgm:pt>
    <dgm:pt modelId="{AE022B87-B7A9-427E-8141-5F7D6A864367}" type="pres">
      <dgm:prSet presAssocID="{4DD99CD1-E821-457E-8ED3-545957F59B72}" presName="conn" presStyleLbl="parChTrans1D2" presStyleIdx="0" presStyleCnt="1"/>
      <dgm:spPr/>
    </dgm:pt>
    <dgm:pt modelId="{F3C4990E-84DD-49ED-9DDB-9DAAFD70D521}" type="pres">
      <dgm:prSet presAssocID="{4DD99CD1-E821-457E-8ED3-545957F59B72}" presName="extraNode" presStyleLbl="node1" presStyleIdx="0" presStyleCnt="3"/>
      <dgm:spPr/>
    </dgm:pt>
    <dgm:pt modelId="{739E5859-1C50-49C6-B746-FEF5CA6BF440}" type="pres">
      <dgm:prSet presAssocID="{4DD99CD1-E821-457E-8ED3-545957F59B72}" presName="dstNode" presStyleLbl="node1" presStyleIdx="0" presStyleCnt="3"/>
      <dgm:spPr/>
    </dgm:pt>
    <dgm:pt modelId="{C41C2120-E366-463F-9AE7-33CCF36FF617}" type="pres">
      <dgm:prSet presAssocID="{2726A38F-6713-4217-812A-4F1A748BA3D9}" presName="text_1" presStyleLbl="node1" presStyleIdx="0" presStyleCnt="3">
        <dgm:presLayoutVars>
          <dgm:bulletEnabled val="1"/>
        </dgm:presLayoutVars>
      </dgm:prSet>
      <dgm:spPr/>
    </dgm:pt>
    <dgm:pt modelId="{B7FE5175-799E-4776-A014-8A816EC6E9C3}" type="pres">
      <dgm:prSet presAssocID="{2726A38F-6713-4217-812A-4F1A748BA3D9}" presName="accent_1" presStyleCnt="0"/>
      <dgm:spPr/>
    </dgm:pt>
    <dgm:pt modelId="{73362C4C-5898-46C9-A55D-0FBB047C3077}" type="pres">
      <dgm:prSet presAssocID="{2726A38F-6713-4217-812A-4F1A748BA3D9}" presName="accentRepeatNode" presStyleLbl="solidFgAcc1" presStyleIdx="0" presStyleCnt="3"/>
      <dgm:spPr>
        <a:ln>
          <a:solidFill>
            <a:srgbClr val="002060"/>
          </a:solidFill>
        </a:ln>
      </dgm:spPr>
    </dgm:pt>
    <dgm:pt modelId="{BFF2DA3E-9D10-4757-A54B-C9CF83EE7827}" type="pres">
      <dgm:prSet presAssocID="{39A431AC-353D-4C29-943E-288C0B0692D0}" presName="text_2" presStyleLbl="node1" presStyleIdx="1" presStyleCnt="3">
        <dgm:presLayoutVars>
          <dgm:bulletEnabled val="1"/>
        </dgm:presLayoutVars>
      </dgm:prSet>
      <dgm:spPr/>
    </dgm:pt>
    <dgm:pt modelId="{6811F41A-ED6B-4F0F-8C5D-AB1F4E412BF3}" type="pres">
      <dgm:prSet presAssocID="{39A431AC-353D-4C29-943E-288C0B0692D0}" presName="accent_2" presStyleCnt="0"/>
      <dgm:spPr/>
    </dgm:pt>
    <dgm:pt modelId="{9F66316A-A092-4CEF-9C64-07C8F450475D}" type="pres">
      <dgm:prSet presAssocID="{39A431AC-353D-4C29-943E-288C0B0692D0}" presName="accentRepeatNode" presStyleLbl="solidFgAcc1" presStyleIdx="1" presStyleCnt="3"/>
      <dgm:spPr>
        <a:ln>
          <a:solidFill>
            <a:srgbClr val="002060"/>
          </a:solidFill>
        </a:ln>
      </dgm:spPr>
    </dgm:pt>
    <dgm:pt modelId="{52247862-3B69-40D9-BC70-F4C2582E7021}" type="pres">
      <dgm:prSet presAssocID="{D66C1E5B-DF96-4826-BD7E-CB9584EF1DB2}" presName="text_3" presStyleLbl="node1" presStyleIdx="2" presStyleCnt="3">
        <dgm:presLayoutVars>
          <dgm:bulletEnabled val="1"/>
        </dgm:presLayoutVars>
      </dgm:prSet>
      <dgm:spPr/>
    </dgm:pt>
    <dgm:pt modelId="{8FB919EC-ED04-40AE-9B52-D58F3DE951A2}" type="pres">
      <dgm:prSet presAssocID="{D66C1E5B-DF96-4826-BD7E-CB9584EF1DB2}" presName="accent_3" presStyleCnt="0"/>
      <dgm:spPr/>
    </dgm:pt>
    <dgm:pt modelId="{16E6EE64-4841-4A3A-8960-79E569D5465B}" type="pres">
      <dgm:prSet presAssocID="{D66C1E5B-DF96-4826-BD7E-CB9584EF1DB2}" presName="accentRepeatNode" presStyleLbl="solidFgAcc1" presStyleIdx="2" presStyleCnt="3"/>
      <dgm:spPr>
        <a:ln>
          <a:solidFill>
            <a:srgbClr val="002060"/>
          </a:solidFill>
        </a:ln>
      </dgm:spPr>
    </dgm:pt>
  </dgm:ptLst>
  <dgm:cxnLst>
    <dgm:cxn modelId="{78260805-3F7D-4E13-966C-90BC440209E4}" srcId="{4DD99CD1-E821-457E-8ED3-545957F59B72}" destId="{39A431AC-353D-4C29-943E-288C0B0692D0}" srcOrd="1" destOrd="0" parTransId="{4427B6DA-1930-4D8E-8067-AA925FF74B64}" sibTransId="{1D1A8801-096E-48E0-B44B-53EFB187E036}"/>
    <dgm:cxn modelId="{1A58890B-21DE-417C-9BD4-8224401EA60B}" type="presOf" srcId="{379A63C3-5D72-47F9-B312-F085127B778D}" destId="{AE022B87-B7A9-427E-8141-5F7D6A864367}" srcOrd="0" destOrd="0" presId="urn:microsoft.com/office/officeart/2008/layout/VerticalCurvedList"/>
    <dgm:cxn modelId="{CB7A1719-769E-46D1-B653-B5C153BEF780}" type="presOf" srcId="{D66C1E5B-DF96-4826-BD7E-CB9584EF1DB2}" destId="{52247862-3B69-40D9-BC70-F4C2582E7021}" srcOrd="0" destOrd="0" presId="urn:microsoft.com/office/officeart/2008/layout/VerticalCurvedList"/>
    <dgm:cxn modelId="{4F9FB027-E882-42D5-B499-CCAB21F5982B}" type="presOf" srcId="{39A431AC-353D-4C29-943E-288C0B0692D0}" destId="{BFF2DA3E-9D10-4757-A54B-C9CF83EE7827}" srcOrd="0" destOrd="0" presId="urn:microsoft.com/office/officeart/2008/layout/VerticalCurvedList"/>
    <dgm:cxn modelId="{8AE2C937-68E7-474C-BCE3-EEA611BB91DA}" srcId="{4DD99CD1-E821-457E-8ED3-545957F59B72}" destId="{2726A38F-6713-4217-812A-4F1A748BA3D9}" srcOrd="0" destOrd="0" parTransId="{8EB71261-8FA0-4BF2-A71B-339E7E44A96E}" sibTransId="{379A63C3-5D72-47F9-B312-F085127B778D}"/>
    <dgm:cxn modelId="{0A2A3948-467E-4559-B7F2-8B31AEAE41F4}" srcId="{4DD99CD1-E821-457E-8ED3-545957F59B72}" destId="{D66C1E5B-DF96-4826-BD7E-CB9584EF1DB2}" srcOrd="2" destOrd="0" parTransId="{05C9D1A5-72C0-4DDA-8C53-77C54D90C8AE}" sibTransId="{900CFD97-F242-423B-8A29-E009894E6EAB}"/>
    <dgm:cxn modelId="{B7955475-D582-42AD-BE8E-A7ACB102B094}" type="presOf" srcId="{2726A38F-6713-4217-812A-4F1A748BA3D9}" destId="{C41C2120-E366-463F-9AE7-33CCF36FF617}" srcOrd="0" destOrd="0" presId="urn:microsoft.com/office/officeart/2008/layout/VerticalCurvedList"/>
    <dgm:cxn modelId="{51F051CB-FC1A-487E-817F-CA6277E48FB8}" type="presOf" srcId="{4DD99CD1-E821-457E-8ED3-545957F59B72}" destId="{3B0B6834-9A15-4432-8658-A7FAF385EB70}" srcOrd="0" destOrd="0" presId="urn:microsoft.com/office/officeart/2008/layout/VerticalCurvedList"/>
    <dgm:cxn modelId="{5A58A9C7-1FC6-48C7-A6C2-F6DF702CF3C2}" type="presParOf" srcId="{3B0B6834-9A15-4432-8658-A7FAF385EB70}" destId="{33DFFB5C-7F80-42C4-81E2-53AB669831EA}" srcOrd="0" destOrd="0" presId="urn:microsoft.com/office/officeart/2008/layout/VerticalCurvedList"/>
    <dgm:cxn modelId="{F89BBD9B-0AC6-4219-B9B3-89A39547163B}" type="presParOf" srcId="{33DFFB5C-7F80-42C4-81E2-53AB669831EA}" destId="{61261F67-DFC5-4901-9605-4B2CCC416415}" srcOrd="0" destOrd="0" presId="urn:microsoft.com/office/officeart/2008/layout/VerticalCurvedList"/>
    <dgm:cxn modelId="{9EDD3B1A-3BB5-48C5-832D-CDF3CAA8D3CC}" type="presParOf" srcId="{61261F67-DFC5-4901-9605-4B2CCC416415}" destId="{F35567E6-79A9-4A3A-881F-26FEBF10AB43}" srcOrd="0" destOrd="0" presId="urn:microsoft.com/office/officeart/2008/layout/VerticalCurvedList"/>
    <dgm:cxn modelId="{B73778DD-725C-4CB7-9DA8-41FB96046D59}" type="presParOf" srcId="{61261F67-DFC5-4901-9605-4B2CCC416415}" destId="{AE022B87-B7A9-427E-8141-5F7D6A864367}" srcOrd="1" destOrd="0" presId="urn:microsoft.com/office/officeart/2008/layout/VerticalCurvedList"/>
    <dgm:cxn modelId="{43DBCFBE-58CC-4066-8D37-CB2AAFAF34A2}" type="presParOf" srcId="{61261F67-DFC5-4901-9605-4B2CCC416415}" destId="{F3C4990E-84DD-49ED-9DDB-9DAAFD70D521}" srcOrd="2" destOrd="0" presId="urn:microsoft.com/office/officeart/2008/layout/VerticalCurvedList"/>
    <dgm:cxn modelId="{FCB70A87-4A36-44F2-A18E-5219C23180C8}" type="presParOf" srcId="{61261F67-DFC5-4901-9605-4B2CCC416415}" destId="{739E5859-1C50-49C6-B746-FEF5CA6BF440}" srcOrd="3" destOrd="0" presId="urn:microsoft.com/office/officeart/2008/layout/VerticalCurvedList"/>
    <dgm:cxn modelId="{3D4C4F8E-EFEA-4AF2-A923-55FC25CF9485}" type="presParOf" srcId="{33DFFB5C-7F80-42C4-81E2-53AB669831EA}" destId="{C41C2120-E366-463F-9AE7-33CCF36FF617}" srcOrd="1" destOrd="0" presId="urn:microsoft.com/office/officeart/2008/layout/VerticalCurvedList"/>
    <dgm:cxn modelId="{BD682506-6EEA-404E-9737-B6777EC99F68}" type="presParOf" srcId="{33DFFB5C-7F80-42C4-81E2-53AB669831EA}" destId="{B7FE5175-799E-4776-A014-8A816EC6E9C3}" srcOrd="2" destOrd="0" presId="urn:microsoft.com/office/officeart/2008/layout/VerticalCurvedList"/>
    <dgm:cxn modelId="{0E9526AE-A147-40DD-9290-C73D1001C8BF}" type="presParOf" srcId="{B7FE5175-799E-4776-A014-8A816EC6E9C3}" destId="{73362C4C-5898-46C9-A55D-0FBB047C3077}" srcOrd="0" destOrd="0" presId="urn:microsoft.com/office/officeart/2008/layout/VerticalCurvedList"/>
    <dgm:cxn modelId="{FB598C4F-CAD7-4168-BF50-CF37E578E962}" type="presParOf" srcId="{33DFFB5C-7F80-42C4-81E2-53AB669831EA}" destId="{BFF2DA3E-9D10-4757-A54B-C9CF83EE7827}" srcOrd="3" destOrd="0" presId="urn:microsoft.com/office/officeart/2008/layout/VerticalCurvedList"/>
    <dgm:cxn modelId="{6875055A-24C9-4589-9EAB-38CD8C8CED40}" type="presParOf" srcId="{33DFFB5C-7F80-42C4-81E2-53AB669831EA}" destId="{6811F41A-ED6B-4F0F-8C5D-AB1F4E412BF3}" srcOrd="4" destOrd="0" presId="urn:microsoft.com/office/officeart/2008/layout/VerticalCurvedList"/>
    <dgm:cxn modelId="{82A02B11-96DA-4F37-949E-E75D876EEBED}" type="presParOf" srcId="{6811F41A-ED6B-4F0F-8C5D-AB1F4E412BF3}" destId="{9F66316A-A092-4CEF-9C64-07C8F450475D}" srcOrd="0" destOrd="0" presId="urn:microsoft.com/office/officeart/2008/layout/VerticalCurvedList"/>
    <dgm:cxn modelId="{8146831E-5C0D-4374-8D06-87E61357A8AB}" type="presParOf" srcId="{33DFFB5C-7F80-42C4-81E2-53AB669831EA}" destId="{52247862-3B69-40D9-BC70-F4C2582E7021}" srcOrd="5" destOrd="0" presId="urn:microsoft.com/office/officeart/2008/layout/VerticalCurvedList"/>
    <dgm:cxn modelId="{A898070F-E27E-459F-8C8D-DD8841083D85}" type="presParOf" srcId="{33DFFB5C-7F80-42C4-81E2-53AB669831EA}" destId="{8FB919EC-ED04-40AE-9B52-D58F3DE951A2}" srcOrd="6" destOrd="0" presId="urn:microsoft.com/office/officeart/2008/layout/VerticalCurvedList"/>
    <dgm:cxn modelId="{FABE8AC9-8F9E-4EA0-8C24-7E122AD5DA35}" type="presParOf" srcId="{8FB919EC-ED04-40AE-9B52-D58F3DE951A2}" destId="{16E6EE64-4841-4A3A-8960-79E569D546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22B87-B7A9-427E-8141-5F7D6A864367}">
      <dsp:nvSpPr>
        <dsp:cNvPr id="0" name=""/>
        <dsp:cNvSpPr/>
      </dsp:nvSpPr>
      <dsp:spPr>
        <a:xfrm>
          <a:off x="-5012621" y="-767998"/>
          <a:ext cx="5969708" cy="5969708"/>
        </a:xfrm>
        <a:prstGeom prst="blockArc">
          <a:avLst>
            <a:gd name="adj1" fmla="val 18900000"/>
            <a:gd name="adj2" fmla="val 2700000"/>
            <a:gd name="adj3" fmla="val 362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C2120-E366-463F-9AE7-33CCF36FF617}">
      <dsp:nvSpPr>
        <dsp:cNvPr id="0" name=""/>
        <dsp:cNvSpPr/>
      </dsp:nvSpPr>
      <dsp:spPr>
        <a:xfrm>
          <a:off x="615558" y="443371"/>
          <a:ext cx="5164609" cy="8867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85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Retrieve our learning on the importance of </a:t>
          </a:r>
          <a:r>
            <a:rPr lang="en-US" sz="2600" kern="1200" dirty="0" err="1"/>
            <a:t>oracy</a:t>
          </a:r>
          <a:endParaRPr lang="en-US" sz="2600" kern="1200" dirty="0"/>
        </a:p>
      </dsp:txBody>
      <dsp:txXfrm>
        <a:off x="615558" y="443371"/>
        <a:ext cx="5164609" cy="886742"/>
      </dsp:txXfrm>
    </dsp:sp>
    <dsp:sp modelId="{73362C4C-5898-46C9-A55D-0FBB047C3077}">
      <dsp:nvSpPr>
        <dsp:cNvPr id="0" name=""/>
        <dsp:cNvSpPr/>
      </dsp:nvSpPr>
      <dsp:spPr>
        <a:xfrm>
          <a:off x="61344" y="332528"/>
          <a:ext cx="1108428" cy="11084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2DA3E-9D10-4757-A54B-C9CF83EE7827}">
      <dsp:nvSpPr>
        <dsp:cNvPr id="0" name=""/>
        <dsp:cNvSpPr/>
      </dsp:nvSpPr>
      <dsp:spPr>
        <a:xfrm>
          <a:off x="937889" y="1773484"/>
          <a:ext cx="4842278" cy="8867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85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Faculty implementation</a:t>
          </a:r>
        </a:p>
      </dsp:txBody>
      <dsp:txXfrm>
        <a:off x="937889" y="1773484"/>
        <a:ext cx="4842278" cy="886742"/>
      </dsp:txXfrm>
    </dsp:sp>
    <dsp:sp modelId="{9F66316A-A092-4CEF-9C64-07C8F450475D}">
      <dsp:nvSpPr>
        <dsp:cNvPr id="0" name=""/>
        <dsp:cNvSpPr/>
      </dsp:nvSpPr>
      <dsp:spPr>
        <a:xfrm>
          <a:off x="383675" y="1662642"/>
          <a:ext cx="1108428" cy="11084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47862-3B69-40D9-BC70-F4C2582E7021}">
      <dsp:nvSpPr>
        <dsp:cNvPr id="0" name=""/>
        <dsp:cNvSpPr/>
      </dsp:nvSpPr>
      <dsp:spPr>
        <a:xfrm>
          <a:off x="615558" y="3103598"/>
          <a:ext cx="5164609" cy="8867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85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Class teacher implementation</a:t>
          </a:r>
          <a:endParaRPr lang="en-GB" sz="2600" kern="1200" dirty="0"/>
        </a:p>
      </dsp:txBody>
      <dsp:txXfrm>
        <a:off x="615558" y="3103598"/>
        <a:ext cx="5164609" cy="886742"/>
      </dsp:txXfrm>
    </dsp:sp>
    <dsp:sp modelId="{16E6EE64-4841-4A3A-8960-79E569D5465B}">
      <dsp:nvSpPr>
        <dsp:cNvPr id="0" name=""/>
        <dsp:cNvSpPr/>
      </dsp:nvSpPr>
      <dsp:spPr>
        <a:xfrm>
          <a:off x="61344" y="2992755"/>
          <a:ext cx="1108428" cy="11084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20718-3683-4C92-A6EB-9190F55D6508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D4A4C-3C6A-4B2B-97BD-424A73520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6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27CB2-FBD6-449B-95AF-A5FC69E134B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89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0B77B-208D-45E1-AAD1-C838FC1FF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DC76B4-FF55-46E3-8558-587C97C89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BFFC8-916E-4D73-8022-13AC6653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9031E-B3E1-49B8-B99A-6E8CCFEB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B51A-FD63-41CB-931F-FD4649AF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9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04EA-D6E4-4B44-9061-4BE8231C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FE1FB-4C8D-4849-B587-B7E3064A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8444A-9374-4A83-B121-B302FC2D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A615F-CC75-4304-A15E-B1D543E8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D1D1B-7DC7-4F08-9D0E-C4A08DC8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09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9FE6A-69BB-43C9-8C31-A85F836FF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1CC59-1ACD-4FBB-A67D-FCFA4C7D7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E2F3E-DBF1-4AFA-84FC-D8E8533B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BAB14-E5ED-43C8-B3A0-4EAA075E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AE1E2-AEFB-4A70-86E3-79366F94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4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1EB9D-BDCA-44A5-9705-07B135D0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2643A-1634-49A5-98DA-539352542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04DB4-B561-4E58-92CF-5C70DAB6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76CEE-DE57-4507-854D-691C5E07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35B8B-B91B-4F72-B278-0C5376B6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DE61B-A3E9-445E-B75E-820D88E3F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632F9-F284-4365-81C6-F7BB08FAA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17B90-37C8-4150-BF14-529B55FD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3D157-5CA5-4AA0-A3BA-6AAA362C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BE1D8-B63D-4C75-AE1B-AB53E737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2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321A3-4D3C-437A-9CF5-BA3012935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5EFAE-7CF3-4B84-AC2D-51FA40C1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C82CA-347A-4F94-8FF9-C15A655FB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E3429-E0EC-4C2D-8CC9-6E8DDB09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B3A96-E68E-4FF1-BB0A-8F42A9036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1CF77-930B-4F98-8F0D-65425FA6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14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E3B9-F3D2-4E1A-A682-5BF28697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F51EE-8FA5-4AC3-B9BC-FAD08F568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620E4-278A-4820-8E82-0AC389BA4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52FD2-5EC3-4BF5-8EBA-1209F807F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0EBE4-83BC-4A45-A2F8-40C2D7745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2BF296-66A0-4B2D-AE13-AA620EE9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06561-40CB-4608-89CE-FF9003DC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F76D18-C65E-474D-8A89-0D756A37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61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001B-D79D-4FE8-BC88-18FB10C9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2B6517-124F-40B8-9B8C-69D713C5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2A1B9-3AAE-4456-A66B-EC5C05CB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666D6-D27A-4DBE-BDE9-97747A50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90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AFC2E-7BE9-4DE1-B051-B620DDDF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F03D1A-9366-41FB-A652-C3E8EA38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DDD31-DB31-450E-9CE9-DC9AC8A7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8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5ADC-CF64-4536-8495-1872427E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A9D12-5A17-4F2E-941D-02BA244F5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7677E-2A13-4C22-A74A-FC0934944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0B08-9015-4AA3-B8B9-A6384A8B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4E902-59E9-4B30-852E-D3F46ECA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B742A-425C-484A-A3F5-9B7128A16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53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049F-645B-4374-A361-2FCF079A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BB5A-83B1-47FF-B4FA-A1B188DD3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62C0F-C5B2-4AC4-9BAA-F259F476D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1F2E1-D261-4B17-9BEA-91A238DA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78F84-059D-4908-83DF-E346A677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932AB-A05D-4D9C-B9D2-2B47AAE5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99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8CDA2-8E89-498A-9676-34ACCF5F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2E10-5773-48E0-BF1C-86F1DCA29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D6DFC-04C3-402D-BC58-DE2193E54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F26CF-A483-4199-9B32-F17DC89EB444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A6533-D730-44C8-A12F-EABEC2AD1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AE27E-9426-42C7-9AD1-AB708B281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627A3-C6E6-4529-B034-527B604873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53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ic6bFOEdz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ingspy.co.uk/literacy/theory-writing/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tnz0-tZQ2Y?start=296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F7460B-E181-B444-A756-13C8D1A06EB0}"/>
              </a:ext>
            </a:extLst>
          </p:cNvPr>
          <p:cNvSpPr txBox="1">
            <a:spLocks/>
          </p:cNvSpPr>
          <p:nvPr/>
        </p:nvSpPr>
        <p:spPr>
          <a:xfrm>
            <a:off x="1828727" y="512222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Safeguarding education: raising standards and expectations</a:t>
            </a:r>
          </a:p>
        </p:txBody>
      </p:sp>
      <p:sp>
        <p:nvSpPr>
          <p:cNvPr id="5" name="Google Shape;103;p2">
            <a:extLst>
              <a:ext uri="{FF2B5EF4-FFF2-40B4-BE49-F238E27FC236}">
                <a16:creationId xmlns:a16="http://schemas.microsoft.com/office/drawing/2014/main" id="{39498C95-B9EF-DB42-96E5-6910F097C311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6" name="Google Shape;104;p2">
            <a:extLst>
              <a:ext uri="{FF2B5EF4-FFF2-40B4-BE49-F238E27FC236}">
                <a16:creationId xmlns:a16="http://schemas.microsoft.com/office/drawing/2014/main" id="{D5A6B2C8-9D0D-044C-98BB-DD0FEC3A829C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7" name="Google Shape;105;p2">
            <a:extLst>
              <a:ext uri="{FF2B5EF4-FFF2-40B4-BE49-F238E27FC236}">
                <a16:creationId xmlns:a16="http://schemas.microsoft.com/office/drawing/2014/main" id="{09B75913-8BF7-5347-ABA2-8B0055C58EAB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8" name="Google Shape;106;p2">
            <a:extLst>
              <a:ext uri="{FF2B5EF4-FFF2-40B4-BE49-F238E27FC236}">
                <a16:creationId xmlns:a16="http://schemas.microsoft.com/office/drawing/2014/main" id="{934CAB9A-915F-D540-BF08-B5379CE2A8F6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C0EA5DB5-747C-5F49-8FEA-446CCC64700A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6C1FD8-7DB8-9E46-8BA2-01B62D3C1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50790"/>
            <a:ext cx="1380458" cy="873140"/>
          </a:xfrm>
          <a:prstGeom prst="rect">
            <a:avLst/>
          </a:prstGeom>
        </p:spPr>
      </p:pic>
      <p:pic>
        <p:nvPicPr>
          <p:cNvPr id="11" name="Picture 2" descr="Langdon Park School - Students">
            <a:extLst>
              <a:ext uri="{FF2B5EF4-FFF2-40B4-BE49-F238E27FC236}">
                <a16:creationId xmlns:a16="http://schemas.microsoft.com/office/drawing/2014/main" id="{809D4B03-D9C3-F540-9D19-8373E627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99" y="1613068"/>
            <a:ext cx="4094402" cy="40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F3FB637-59CB-2442-BF58-2D857CCE82A4}"/>
              </a:ext>
            </a:extLst>
          </p:cNvPr>
          <p:cNvGrpSpPr/>
          <p:nvPr/>
        </p:nvGrpSpPr>
        <p:grpSpPr>
          <a:xfrm>
            <a:off x="8684629" y="3065616"/>
            <a:ext cx="1624291" cy="1151742"/>
            <a:chOff x="10864158" y="2769843"/>
            <a:chExt cx="706171" cy="65915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30E4681-F294-8F44-8129-4CBA6FA4C44A}"/>
                </a:ext>
              </a:extLst>
            </p:cNvPr>
            <p:cNvCxnSpPr>
              <a:cxnSpLocks/>
            </p:cNvCxnSpPr>
            <p:nvPr/>
          </p:nvCxnSpPr>
          <p:spPr>
            <a:xfrm>
              <a:off x="10864158" y="3429000"/>
              <a:ext cx="70617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C89610-0112-7943-8B06-1EF52912D65E}"/>
                </a:ext>
              </a:extLst>
            </p:cNvPr>
            <p:cNvCxnSpPr>
              <a:cxnSpLocks/>
            </p:cNvCxnSpPr>
            <p:nvPr/>
          </p:nvCxnSpPr>
          <p:spPr>
            <a:xfrm>
              <a:off x="10864158" y="2769843"/>
              <a:ext cx="70617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83854A5-5AFA-CE4A-A869-D43664B9EAC8}"/>
              </a:ext>
            </a:extLst>
          </p:cNvPr>
          <p:cNvSpPr txBox="1"/>
          <p:nvPr/>
        </p:nvSpPr>
        <p:spPr>
          <a:xfrm>
            <a:off x="8597264" y="3225989"/>
            <a:ext cx="1799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Every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2060"/>
                </a:solidFill>
              </a:rPr>
              <a:t>Child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Every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2060"/>
                </a:solidFill>
              </a:rPr>
              <a:t>Lesson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788157-D289-4934-BF46-6849B46FEB17}"/>
              </a:ext>
            </a:extLst>
          </p:cNvPr>
          <p:cNvSpPr/>
          <p:nvPr/>
        </p:nvSpPr>
        <p:spPr>
          <a:xfrm>
            <a:off x="179511" y="2224650"/>
            <a:ext cx="39459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cs typeface="Century Gothic"/>
              </a:rPr>
              <a:t>“One of the reasons why talk is undervalued is that there is a tendency to see its function as primarily social… but... </a:t>
            </a:r>
            <a:r>
              <a:rPr lang="en-US" sz="2400" b="1" i="1" dirty="0">
                <a:solidFill>
                  <a:srgbClr val="FF0000"/>
                </a:solidFill>
                <a:cs typeface="Century Gothic"/>
              </a:rPr>
              <a:t>talk in classrooms is cognitive </a:t>
            </a:r>
            <a:r>
              <a:rPr lang="en-US" sz="2400" i="1" dirty="0">
                <a:cs typeface="Century Gothic"/>
              </a:rPr>
              <a:t>and cultural as well as social.”</a:t>
            </a:r>
          </a:p>
          <a:p>
            <a:endParaRPr lang="en-US" sz="2400" i="1" dirty="0"/>
          </a:p>
          <a:p>
            <a:r>
              <a:rPr lang="en-US" sz="1200" dirty="0"/>
              <a:t>Alexander, Robin John, </a:t>
            </a:r>
            <a:r>
              <a:rPr lang="en-US" sz="1200" i="1" dirty="0"/>
              <a:t>Improving </a:t>
            </a:r>
            <a:r>
              <a:rPr lang="en-US" sz="1200" i="1" dirty="0" err="1"/>
              <a:t>oracy</a:t>
            </a:r>
            <a:r>
              <a:rPr lang="en-US" sz="1200" i="1" dirty="0"/>
              <a:t> and classroom talk: achievements and challenges</a:t>
            </a:r>
            <a:r>
              <a:rPr lang="en-US" sz="1200" dirty="0"/>
              <a:t>. (2013) </a:t>
            </a:r>
            <a:endParaRPr lang="en-GB" sz="1200" dirty="0"/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2841D011-AF12-4663-9138-BEF0E94970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830206" y="1446878"/>
            <a:ext cx="2016701" cy="11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57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93051" y="2820941"/>
            <a:ext cx="6096000" cy="1200329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/>
            <a:r>
              <a:rPr lang="en-GB" sz="3600" b="1" u="sng" dirty="0">
                <a:solidFill>
                  <a:srgbClr val="7030A0"/>
                </a:solidFill>
                <a:ea typeface="Times New Roman" panose="02020603050405020304" pitchFamily="18" charset="0"/>
              </a:rPr>
              <a:t>The Language of Answering Questions in Science </a:t>
            </a:r>
            <a:r>
              <a:rPr lang="en-GB" sz="3600" b="1" u="sng" dirty="0" err="1">
                <a:solidFill>
                  <a:srgbClr val="7030A0"/>
                </a:solidFill>
                <a:ea typeface="Times New Roman" panose="02020603050405020304" pitchFamily="18" charset="0"/>
              </a:rPr>
              <a:t>Practicals</a:t>
            </a:r>
            <a:endParaRPr lang="en-GB" sz="2800" b="1" dirty="0">
              <a:solidFill>
                <a:srgbClr val="7030A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35656" y="380816"/>
            <a:ext cx="3991788" cy="1569660"/>
          </a:xfrm>
          <a:prstGeom prst="wedgeRoundRectCallout">
            <a:avLst>
              <a:gd name="adj1" fmla="val 51266"/>
              <a:gd name="adj2" fmla="val 100334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13" name="Rounded Rectangular Callout 12"/>
          <p:cNvSpPr/>
          <p:nvPr/>
        </p:nvSpPr>
        <p:spPr>
          <a:xfrm>
            <a:off x="8368315" y="289184"/>
            <a:ext cx="3484046" cy="1078992"/>
          </a:xfrm>
          <a:prstGeom prst="wedgeRoundRectCallout">
            <a:avLst>
              <a:gd name="adj1" fmla="val -71401"/>
              <a:gd name="adj2" fmla="val 172800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14" name="Rounded Rectangular Callout 13"/>
          <p:cNvSpPr/>
          <p:nvPr/>
        </p:nvSpPr>
        <p:spPr>
          <a:xfrm>
            <a:off x="41520" y="4221378"/>
            <a:ext cx="4986566" cy="1044052"/>
          </a:xfrm>
          <a:prstGeom prst="wedgeRoundRectCallout">
            <a:avLst>
              <a:gd name="adj1" fmla="val 64151"/>
              <a:gd name="adj2" fmla="val -61590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35" name="Rounded Rectangular Callout 34"/>
          <p:cNvSpPr/>
          <p:nvPr/>
        </p:nvSpPr>
        <p:spPr>
          <a:xfrm>
            <a:off x="9368396" y="4720838"/>
            <a:ext cx="2697859" cy="1069452"/>
          </a:xfrm>
          <a:prstGeom prst="wedgeRoundRectCallout">
            <a:avLst>
              <a:gd name="adj1" fmla="val -72375"/>
              <a:gd name="adj2" fmla="val -80178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7" name="Rectangle 6"/>
          <p:cNvSpPr/>
          <p:nvPr/>
        </p:nvSpPr>
        <p:spPr>
          <a:xfrm>
            <a:off x="235654" y="380816"/>
            <a:ext cx="53585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19530">
              <a:spcAft>
                <a:spcPts val="0"/>
              </a:spcAft>
            </a:pPr>
            <a:r>
              <a:rPr lang="en-GB" sz="2800" b="1" dirty="0">
                <a:ea typeface="Times New Roman" panose="02020603050405020304" pitchFamily="18" charset="0"/>
                <a:cs typeface="Arial" panose="020B0604020202020204" pitchFamily="34" charset="0"/>
              </a:rPr>
              <a:t>When the independent variable increases the dependent variable…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8454416" y="266778"/>
            <a:ext cx="4807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19530">
              <a:spcAft>
                <a:spcPts val="0"/>
              </a:spcAft>
            </a:pPr>
            <a:r>
              <a:rPr lang="en-GB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Looking at the results………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520" y="4244071"/>
            <a:ext cx="6575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19530">
              <a:spcAft>
                <a:spcPts val="0"/>
              </a:spcAft>
            </a:pPr>
            <a:r>
              <a:rPr lang="en-US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he method for this practical is……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42470" y="6008028"/>
            <a:ext cx="5539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ea typeface="Times New Roman" panose="02020603050405020304" pitchFamily="18" charset="0"/>
                <a:cs typeface="Arial" panose="020B0604020202020204" pitchFamily="34" charset="0"/>
              </a:rPr>
              <a:t>This practical can be improved by…</a:t>
            </a:r>
            <a:endParaRPr lang="en-GB" sz="28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422825" y="4916353"/>
            <a:ext cx="3284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19530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The anomalous result is…</a:t>
            </a:r>
            <a:endParaRPr lang="en-GB" sz="20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66541" y="1812881"/>
            <a:ext cx="4465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19530">
              <a:spcAft>
                <a:spcPts val="0"/>
              </a:spcAft>
            </a:pP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Having analysed </a:t>
            </a:r>
          </a:p>
          <a:p>
            <a:pPr marR="1319530">
              <a:spcAft>
                <a:spcPts val="0"/>
              </a:spcAft>
            </a:pP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the data……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566541" y="1720482"/>
            <a:ext cx="2285820" cy="1033013"/>
          </a:xfrm>
          <a:prstGeom prst="wedgeRoundRectCallout">
            <a:avLst>
              <a:gd name="adj1" fmla="val -87130"/>
              <a:gd name="adj2" fmla="val 47791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8" name="Rectangle 7"/>
          <p:cNvSpPr/>
          <p:nvPr/>
        </p:nvSpPr>
        <p:spPr>
          <a:xfrm>
            <a:off x="10037175" y="3105801"/>
            <a:ext cx="30448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There are many advantages</a:t>
            </a:r>
          </a:p>
          <a:p>
            <a:r>
              <a:rPr lang="en-US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/disadvantages…</a:t>
            </a:r>
            <a:endParaRPr lang="en-GB" sz="20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6692" y="385295"/>
            <a:ext cx="4916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19530">
              <a:spcAft>
                <a:spcPts val="0"/>
              </a:spcAft>
            </a:pPr>
            <a:r>
              <a:rPr lang="en-US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My hypothesis for this investigation is…</a:t>
            </a:r>
            <a:endParaRPr lang="en-GB" sz="24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4246" y="2485480"/>
            <a:ext cx="3883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19530">
              <a:spcAft>
                <a:spcPts val="0"/>
              </a:spcAft>
            </a:pPr>
            <a:r>
              <a:rPr lang="en-GB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Can we prove that…………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17689" y="6019917"/>
            <a:ext cx="4438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319530">
              <a:spcAft>
                <a:spcPts val="0"/>
              </a:spcAft>
            </a:pPr>
            <a:r>
              <a:rPr lang="en-GB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In conclusion…….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35654" y="2476405"/>
            <a:ext cx="2648805" cy="1001292"/>
          </a:xfrm>
          <a:prstGeom prst="wedgeRoundRectCallout">
            <a:avLst>
              <a:gd name="adj1" fmla="val 51266"/>
              <a:gd name="adj2" fmla="val 100334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22" name="Rounded Rectangular Callout 21"/>
          <p:cNvSpPr/>
          <p:nvPr/>
        </p:nvSpPr>
        <p:spPr>
          <a:xfrm>
            <a:off x="9796064" y="3121032"/>
            <a:ext cx="2270192" cy="1054812"/>
          </a:xfrm>
          <a:prstGeom prst="wedgeRoundRectCallout">
            <a:avLst>
              <a:gd name="adj1" fmla="val -76461"/>
              <a:gd name="adj2" fmla="val -38718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23" name="Rounded Rectangular Callout 22"/>
          <p:cNvSpPr/>
          <p:nvPr/>
        </p:nvSpPr>
        <p:spPr>
          <a:xfrm>
            <a:off x="4535590" y="398021"/>
            <a:ext cx="3548236" cy="1078992"/>
          </a:xfrm>
          <a:prstGeom prst="wedgeRoundRectCallout">
            <a:avLst>
              <a:gd name="adj1" fmla="val -40687"/>
              <a:gd name="adj2" fmla="val 167887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24" name="Rounded Rectangular Callout 23"/>
          <p:cNvSpPr/>
          <p:nvPr/>
        </p:nvSpPr>
        <p:spPr>
          <a:xfrm>
            <a:off x="7751104" y="6019917"/>
            <a:ext cx="3155435" cy="629703"/>
          </a:xfrm>
          <a:prstGeom prst="wedgeRoundRectCallout">
            <a:avLst>
              <a:gd name="adj1" fmla="val -67439"/>
              <a:gd name="adj2" fmla="val -310453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sp>
        <p:nvSpPr>
          <p:cNvPr id="25" name="Rounded Rectangular Callout 24"/>
          <p:cNvSpPr/>
          <p:nvPr/>
        </p:nvSpPr>
        <p:spPr>
          <a:xfrm>
            <a:off x="2206396" y="4362096"/>
            <a:ext cx="5270047" cy="2328890"/>
          </a:xfrm>
          <a:custGeom>
            <a:avLst/>
            <a:gdLst>
              <a:gd name="connsiteX0" fmla="*/ 0 w 5270047"/>
              <a:gd name="connsiteY0" fmla="*/ 117130 h 702765"/>
              <a:gd name="connsiteX1" fmla="*/ 117130 w 5270047"/>
              <a:gd name="connsiteY1" fmla="*/ 0 h 702765"/>
              <a:gd name="connsiteX2" fmla="*/ 3074194 w 5270047"/>
              <a:gd name="connsiteY2" fmla="*/ 0 h 702765"/>
              <a:gd name="connsiteX3" fmla="*/ 4187000 w 5270047"/>
              <a:gd name="connsiteY3" fmla="*/ -1539189 h 702765"/>
              <a:gd name="connsiteX4" fmla="*/ 4391706 w 5270047"/>
              <a:gd name="connsiteY4" fmla="*/ 0 h 702765"/>
              <a:gd name="connsiteX5" fmla="*/ 5152917 w 5270047"/>
              <a:gd name="connsiteY5" fmla="*/ 0 h 702765"/>
              <a:gd name="connsiteX6" fmla="*/ 5270047 w 5270047"/>
              <a:gd name="connsiteY6" fmla="*/ 117130 h 702765"/>
              <a:gd name="connsiteX7" fmla="*/ 5270047 w 5270047"/>
              <a:gd name="connsiteY7" fmla="*/ 117128 h 702765"/>
              <a:gd name="connsiteX8" fmla="*/ 5270047 w 5270047"/>
              <a:gd name="connsiteY8" fmla="*/ 117128 h 702765"/>
              <a:gd name="connsiteX9" fmla="*/ 5270047 w 5270047"/>
              <a:gd name="connsiteY9" fmla="*/ 292819 h 702765"/>
              <a:gd name="connsiteX10" fmla="*/ 5270047 w 5270047"/>
              <a:gd name="connsiteY10" fmla="*/ 585635 h 702765"/>
              <a:gd name="connsiteX11" fmla="*/ 5152917 w 5270047"/>
              <a:gd name="connsiteY11" fmla="*/ 702765 h 702765"/>
              <a:gd name="connsiteX12" fmla="*/ 4391706 w 5270047"/>
              <a:gd name="connsiteY12" fmla="*/ 702765 h 702765"/>
              <a:gd name="connsiteX13" fmla="*/ 3074194 w 5270047"/>
              <a:gd name="connsiteY13" fmla="*/ 702765 h 702765"/>
              <a:gd name="connsiteX14" fmla="*/ 3074194 w 5270047"/>
              <a:gd name="connsiteY14" fmla="*/ 702765 h 702765"/>
              <a:gd name="connsiteX15" fmla="*/ 117130 w 5270047"/>
              <a:gd name="connsiteY15" fmla="*/ 702765 h 702765"/>
              <a:gd name="connsiteX16" fmla="*/ 0 w 5270047"/>
              <a:gd name="connsiteY16" fmla="*/ 585635 h 702765"/>
              <a:gd name="connsiteX17" fmla="*/ 0 w 5270047"/>
              <a:gd name="connsiteY17" fmla="*/ 292819 h 702765"/>
              <a:gd name="connsiteX18" fmla="*/ 0 w 5270047"/>
              <a:gd name="connsiteY18" fmla="*/ 117128 h 702765"/>
              <a:gd name="connsiteX19" fmla="*/ 0 w 5270047"/>
              <a:gd name="connsiteY19" fmla="*/ 117128 h 702765"/>
              <a:gd name="connsiteX20" fmla="*/ 0 w 5270047"/>
              <a:gd name="connsiteY20" fmla="*/ 117130 h 702765"/>
              <a:gd name="connsiteX0" fmla="*/ 0 w 5270047"/>
              <a:gd name="connsiteY0" fmla="*/ 1656319 h 2241954"/>
              <a:gd name="connsiteX1" fmla="*/ 117130 w 5270047"/>
              <a:gd name="connsiteY1" fmla="*/ 1539189 h 2241954"/>
              <a:gd name="connsiteX2" fmla="*/ 3074194 w 5270047"/>
              <a:gd name="connsiteY2" fmla="*/ 1539189 h 2241954"/>
              <a:gd name="connsiteX3" fmla="*/ 4187000 w 5270047"/>
              <a:gd name="connsiteY3" fmla="*/ 0 h 2241954"/>
              <a:gd name="connsiteX4" fmla="*/ 3848367 w 5270047"/>
              <a:gd name="connsiteY4" fmla="*/ 1539189 h 2241954"/>
              <a:gd name="connsiteX5" fmla="*/ 5152917 w 5270047"/>
              <a:gd name="connsiteY5" fmla="*/ 1539189 h 2241954"/>
              <a:gd name="connsiteX6" fmla="*/ 5270047 w 5270047"/>
              <a:gd name="connsiteY6" fmla="*/ 1656319 h 2241954"/>
              <a:gd name="connsiteX7" fmla="*/ 5270047 w 5270047"/>
              <a:gd name="connsiteY7" fmla="*/ 1656317 h 2241954"/>
              <a:gd name="connsiteX8" fmla="*/ 5270047 w 5270047"/>
              <a:gd name="connsiteY8" fmla="*/ 1656317 h 2241954"/>
              <a:gd name="connsiteX9" fmla="*/ 5270047 w 5270047"/>
              <a:gd name="connsiteY9" fmla="*/ 1832008 h 2241954"/>
              <a:gd name="connsiteX10" fmla="*/ 5270047 w 5270047"/>
              <a:gd name="connsiteY10" fmla="*/ 2124824 h 2241954"/>
              <a:gd name="connsiteX11" fmla="*/ 5152917 w 5270047"/>
              <a:gd name="connsiteY11" fmla="*/ 2241954 h 2241954"/>
              <a:gd name="connsiteX12" fmla="*/ 4391706 w 5270047"/>
              <a:gd name="connsiteY12" fmla="*/ 2241954 h 2241954"/>
              <a:gd name="connsiteX13" fmla="*/ 3074194 w 5270047"/>
              <a:gd name="connsiteY13" fmla="*/ 2241954 h 2241954"/>
              <a:gd name="connsiteX14" fmla="*/ 3074194 w 5270047"/>
              <a:gd name="connsiteY14" fmla="*/ 2241954 h 2241954"/>
              <a:gd name="connsiteX15" fmla="*/ 117130 w 5270047"/>
              <a:gd name="connsiteY15" fmla="*/ 2241954 h 2241954"/>
              <a:gd name="connsiteX16" fmla="*/ 0 w 5270047"/>
              <a:gd name="connsiteY16" fmla="*/ 2124824 h 2241954"/>
              <a:gd name="connsiteX17" fmla="*/ 0 w 5270047"/>
              <a:gd name="connsiteY17" fmla="*/ 1832008 h 2241954"/>
              <a:gd name="connsiteX18" fmla="*/ 0 w 5270047"/>
              <a:gd name="connsiteY18" fmla="*/ 1656317 h 2241954"/>
              <a:gd name="connsiteX19" fmla="*/ 0 w 5270047"/>
              <a:gd name="connsiteY19" fmla="*/ 1656317 h 2241954"/>
              <a:gd name="connsiteX20" fmla="*/ 0 w 5270047"/>
              <a:gd name="connsiteY20" fmla="*/ 1656319 h 2241954"/>
              <a:gd name="connsiteX0" fmla="*/ 0 w 5270047"/>
              <a:gd name="connsiteY0" fmla="*/ 1775589 h 2361224"/>
              <a:gd name="connsiteX1" fmla="*/ 117130 w 5270047"/>
              <a:gd name="connsiteY1" fmla="*/ 1658459 h 2361224"/>
              <a:gd name="connsiteX2" fmla="*/ 3074194 w 5270047"/>
              <a:gd name="connsiteY2" fmla="*/ 1658459 h 2361224"/>
              <a:gd name="connsiteX3" fmla="*/ 4213504 w 5270047"/>
              <a:gd name="connsiteY3" fmla="*/ 0 h 2361224"/>
              <a:gd name="connsiteX4" fmla="*/ 3848367 w 5270047"/>
              <a:gd name="connsiteY4" fmla="*/ 1658459 h 2361224"/>
              <a:gd name="connsiteX5" fmla="*/ 5152917 w 5270047"/>
              <a:gd name="connsiteY5" fmla="*/ 1658459 h 2361224"/>
              <a:gd name="connsiteX6" fmla="*/ 5270047 w 5270047"/>
              <a:gd name="connsiteY6" fmla="*/ 1775589 h 2361224"/>
              <a:gd name="connsiteX7" fmla="*/ 5270047 w 5270047"/>
              <a:gd name="connsiteY7" fmla="*/ 1775587 h 2361224"/>
              <a:gd name="connsiteX8" fmla="*/ 5270047 w 5270047"/>
              <a:gd name="connsiteY8" fmla="*/ 1775587 h 2361224"/>
              <a:gd name="connsiteX9" fmla="*/ 5270047 w 5270047"/>
              <a:gd name="connsiteY9" fmla="*/ 1951278 h 2361224"/>
              <a:gd name="connsiteX10" fmla="*/ 5270047 w 5270047"/>
              <a:gd name="connsiteY10" fmla="*/ 2244094 h 2361224"/>
              <a:gd name="connsiteX11" fmla="*/ 5152917 w 5270047"/>
              <a:gd name="connsiteY11" fmla="*/ 2361224 h 2361224"/>
              <a:gd name="connsiteX12" fmla="*/ 4391706 w 5270047"/>
              <a:gd name="connsiteY12" fmla="*/ 2361224 h 2361224"/>
              <a:gd name="connsiteX13" fmla="*/ 3074194 w 5270047"/>
              <a:gd name="connsiteY13" fmla="*/ 2361224 h 2361224"/>
              <a:gd name="connsiteX14" fmla="*/ 3074194 w 5270047"/>
              <a:gd name="connsiteY14" fmla="*/ 2361224 h 2361224"/>
              <a:gd name="connsiteX15" fmla="*/ 117130 w 5270047"/>
              <a:gd name="connsiteY15" fmla="*/ 2361224 h 2361224"/>
              <a:gd name="connsiteX16" fmla="*/ 0 w 5270047"/>
              <a:gd name="connsiteY16" fmla="*/ 2244094 h 2361224"/>
              <a:gd name="connsiteX17" fmla="*/ 0 w 5270047"/>
              <a:gd name="connsiteY17" fmla="*/ 1951278 h 2361224"/>
              <a:gd name="connsiteX18" fmla="*/ 0 w 5270047"/>
              <a:gd name="connsiteY18" fmla="*/ 1775587 h 2361224"/>
              <a:gd name="connsiteX19" fmla="*/ 0 w 5270047"/>
              <a:gd name="connsiteY19" fmla="*/ 1775587 h 2361224"/>
              <a:gd name="connsiteX20" fmla="*/ 0 w 5270047"/>
              <a:gd name="connsiteY20" fmla="*/ 1775589 h 2361224"/>
              <a:gd name="connsiteX0" fmla="*/ 0 w 5270047"/>
              <a:gd name="connsiteY0" fmla="*/ 1723040 h 2308675"/>
              <a:gd name="connsiteX1" fmla="*/ 117130 w 5270047"/>
              <a:gd name="connsiteY1" fmla="*/ 1605910 h 2308675"/>
              <a:gd name="connsiteX2" fmla="*/ 3074194 w 5270047"/>
              <a:gd name="connsiteY2" fmla="*/ 1605910 h 2308675"/>
              <a:gd name="connsiteX3" fmla="*/ 4293017 w 5270047"/>
              <a:gd name="connsiteY3" fmla="*/ 0 h 2308675"/>
              <a:gd name="connsiteX4" fmla="*/ 3848367 w 5270047"/>
              <a:gd name="connsiteY4" fmla="*/ 1605910 h 2308675"/>
              <a:gd name="connsiteX5" fmla="*/ 5152917 w 5270047"/>
              <a:gd name="connsiteY5" fmla="*/ 1605910 h 2308675"/>
              <a:gd name="connsiteX6" fmla="*/ 5270047 w 5270047"/>
              <a:gd name="connsiteY6" fmla="*/ 1723040 h 2308675"/>
              <a:gd name="connsiteX7" fmla="*/ 5270047 w 5270047"/>
              <a:gd name="connsiteY7" fmla="*/ 1723038 h 2308675"/>
              <a:gd name="connsiteX8" fmla="*/ 5270047 w 5270047"/>
              <a:gd name="connsiteY8" fmla="*/ 1723038 h 2308675"/>
              <a:gd name="connsiteX9" fmla="*/ 5270047 w 5270047"/>
              <a:gd name="connsiteY9" fmla="*/ 1898729 h 2308675"/>
              <a:gd name="connsiteX10" fmla="*/ 5270047 w 5270047"/>
              <a:gd name="connsiteY10" fmla="*/ 2191545 h 2308675"/>
              <a:gd name="connsiteX11" fmla="*/ 5152917 w 5270047"/>
              <a:gd name="connsiteY11" fmla="*/ 2308675 h 2308675"/>
              <a:gd name="connsiteX12" fmla="*/ 4391706 w 5270047"/>
              <a:gd name="connsiteY12" fmla="*/ 2308675 h 2308675"/>
              <a:gd name="connsiteX13" fmla="*/ 3074194 w 5270047"/>
              <a:gd name="connsiteY13" fmla="*/ 2308675 h 2308675"/>
              <a:gd name="connsiteX14" fmla="*/ 3074194 w 5270047"/>
              <a:gd name="connsiteY14" fmla="*/ 2308675 h 2308675"/>
              <a:gd name="connsiteX15" fmla="*/ 117130 w 5270047"/>
              <a:gd name="connsiteY15" fmla="*/ 2308675 h 2308675"/>
              <a:gd name="connsiteX16" fmla="*/ 0 w 5270047"/>
              <a:gd name="connsiteY16" fmla="*/ 2191545 h 2308675"/>
              <a:gd name="connsiteX17" fmla="*/ 0 w 5270047"/>
              <a:gd name="connsiteY17" fmla="*/ 1898729 h 2308675"/>
              <a:gd name="connsiteX18" fmla="*/ 0 w 5270047"/>
              <a:gd name="connsiteY18" fmla="*/ 1723038 h 2308675"/>
              <a:gd name="connsiteX19" fmla="*/ 0 w 5270047"/>
              <a:gd name="connsiteY19" fmla="*/ 1723038 h 2308675"/>
              <a:gd name="connsiteX20" fmla="*/ 0 w 5270047"/>
              <a:gd name="connsiteY20" fmla="*/ 1723040 h 230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70047" h="2308675">
                <a:moveTo>
                  <a:pt x="0" y="1723040"/>
                </a:moveTo>
                <a:cubicBezTo>
                  <a:pt x="0" y="1658351"/>
                  <a:pt x="52441" y="1605910"/>
                  <a:pt x="117130" y="1605910"/>
                </a:cubicBezTo>
                <a:lnTo>
                  <a:pt x="3074194" y="1605910"/>
                </a:lnTo>
                <a:lnTo>
                  <a:pt x="4293017" y="0"/>
                </a:lnTo>
                <a:lnTo>
                  <a:pt x="3848367" y="1605910"/>
                </a:lnTo>
                <a:lnTo>
                  <a:pt x="5152917" y="1605910"/>
                </a:lnTo>
                <a:cubicBezTo>
                  <a:pt x="5217606" y="1605910"/>
                  <a:pt x="5270047" y="1658351"/>
                  <a:pt x="5270047" y="1723040"/>
                </a:cubicBezTo>
                <a:lnTo>
                  <a:pt x="5270047" y="1723038"/>
                </a:lnTo>
                <a:lnTo>
                  <a:pt x="5270047" y="1723038"/>
                </a:lnTo>
                <a:lnTo>
                  <a:pt x="5270047" y="1898729"/>
                </a:lnTo>
                <a:lnTo>
                  <a:pt x="5270047" y="2191545"/>
                </a:lnTo>
                <a:cubicBezTo>
                  <a:pt x="5270047" y="2256234"/>
                  <a:pt x="5217606" y="2308675"/>
                  <a:pt x="5152917" y="2308675"/>
                </a:cubicBezTo>
                <a:lnTo>
                  <a:pt x="4391706" y="2308675"/>
                </a:lnTo>
                <a:lnTo>
                  <a:pt x="3074194" y="2308675"/>
                </a:lnTo>
                <a:lnTo>
                  <a:pt x="3074194" y="2308675"/>
                </a:lnTo>
                <a:lnTo>
                  <a:pt x="117130" y="2308675"/>
                </a:lnTo>
                <a:cubicBezTo>
                  <a:pt x="52441" y="2308675"/>
                  <a:pt x="0" y="2256234"/>
                  <a:pt x="0" y="2191545"/>
                </a:cubicBezTo>
                <a:lnTo>
                  <a:pt x="0" y="1898729"/>
                </a:lnTo>
                <a:lnTo>
                  <a:pt x="0" y="1723038"/>
                </a:lnTo>
                <a:lnTo>
                  <a:pt x="0" y="1723038"/>
                </a:lnTo>
                <a:lnTo>
                  <a:pt x="0" y="172304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200"/>
          </a:p>
        </p:txBody>
      </p:sp>
      <p:pic>
        <p:nvPicPr>
          <p:cNvPr id="1026" name="Picture 2" descr="Chemistry ">
            <a:extLst>
              <a:ext uri="{FF2B5EF4-FFF2-40B4-BE49-F238E27FC236}">
                <a16:creationId xmlns:a16="http://schemas.microsoft.com/office/drawing/2014/main" id="{C4B15EEF-95A3-4693-82CB-751604D93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424" y="150115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icons-png.flaticon.com/512/947/947508.png">
            <a:extLst>
              <a:ext uri="{FF2B5EF4-FFF2-40B4-BE49-F238E27FC236}">
                <a16:creationId xmlns:a16="http://schemas.microsoft.com/office/drawing/2014/main" id="{D8AFC688-D5C4-4E6A-AEF5-187DD55CA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533" y="5974571"/>
            <a:ext cx="590133" cy="5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ta science ">
            <a:extLst>
              <a:ext uri="{FF2B5EF4-FFF2-40B4-BE49-F238E27FC236}">
                <a16:creationId xmlns:a16="http://schemas.microsoft.com/office/drawing/2014/main" id="{1565EF0D-0B31-437D-A0ED-FD4575E20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1" y="539842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6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CD5F60-24AE-17D9-53CE-79A4BA0EC123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CPD Overview 2022-24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FCCC808-D6BA-5E47-132C-FC02468A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pic>
        <p:nvPicPr>
          <p:cNvPr id="2058" name="Picture 10" descr="Consultation ">
            <a:extLst>
              <a:ext uri="{FF2B5EF4-FFF2-40B4-BE49-F238E27FC236}">
                <a16:creationId xmlns:a16="http://schemas.microsoft.com/office/drawing/2014/main" id="{29D902CE-A016-C4C3-6BAA-4AECFF61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45" y="1954530"/>
            <a:ext cx="1542554" cy="15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AB3C8F-87F3-2F0E-BCA3-7310FF585381}"/>
              </a:ext>
            </a:extLst>
          </p:cNvPr>
          <p:cNvCxnSpPr>
            <a:cxnSpLocks/>
          </p:cNvCxnSpPr>
          <p:nvPr/>
        </p:nvCxnSpPr>
        <p:spPr>
          <a:xfrm>
            <a:off x="4559514" y="3938299"/>
            <a:ext cx="0" cy="79945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AB3BE2-2775-D109-8E5B-2B44F6BBD2F0}"/>
              </a:ext>
            </a:extLst>
          </p:cNvPr>
          <p:cNvGrpSpPr/>
          <p:nvPr/>
        </p:nvGrpSpPr>
        <p:grpSpPr>
          <a:xfrm>
            <a:off x="612134" y="4833516"/>
            <a:ext cx="2097049" cy="529605"/>
            <a:chOff x="5132111" y="2451101"/>
            <a:chExt cx="1417178" cy="529605"/>
          </a:xfrm>
        </p:grpSpPr>
        <p:pic>
          <p:nvPicPr>
            <p:cNvPr id="44" name="Picture 2" descr="How to enjoy Instagram ad-free | david.roess.li">
              <a:extLst>
                <a:ext uri="{FF2B5EF4-FFF2-40B4-BE49-F238E27FC236}">
                  <a16:creationId xmlns:a16="http://schemas.microsoft.com/office/drawing/2014/main" id="{71870580-1A62-1123-223B-20B982C29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641" y="2451101"/>
              <a:ext cx="1330037" cy="529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A43BAC-4495-F880-0074-6EB03EE312E4}"/>
                </a:ext>
              </a:extLst>
            </p:cNvPr>
            <p:cNvSpPr txBox="1"/>
            <p:nvPr/>
          </p:nvSpPr>
          <p:spPr>
            <a:xfrm>
              <a:off x="5132111" y="2531237"/>
              <a:ext cx="1417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CPD Theme 2022-24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B2B9FA7-BBA6-4DE9-903A-18023DDD09F2}"/>
              </a:ext>
            </a:extLst>
          </p:cNvPr>
          <p:cNvSpPr txBox="1"/>
          <p:nvPr/>
        </p:nvSpPr>
        <p:spPr>
          <a:xfrm>
            <a:off x="3847832" y="3497084"/>
            <a:ext cx="1398140" cy="369332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Think/Speak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ACC528-0AF0-4F63-BE42-2AA92B5E2D92}"/>
              </a:ext>
            </a:extLst>
          </p:cNvPr>
          <p:cNvGrpSpPr/>
          <p:nvPr/>
        </p:nvGrpSpPr>
        <p:grpSpPr>
          <a:xfrm>
            <a:off x="163848" y="2034540"/>
            <a:ext cx="2768071" cy="2661068"/>
            <a:chOff x="164586" y="2063909"/>
            <a:chExt cx="3302022" cy="3109297"/>
          </a:xfrm>
        </p:grpSpPr>
        <p:pic>
          <p:nvPicPr>
            <p:cNvPr id="31" name="Picture 2" descr="Mountain Icon. Mountains and flag logo, simple icon. Mountain - red icon on white background. Vector illustration">
              <a:extLst>
                <a:ext uri="{FF2B5EF4-FFF2-40B4-BE49-F238E27FC236}">
                  <a16:creationId xmlns:a16="http://schemas.microsoft.com/office/drawing/2014/main" id="{9340C7A9-1C40-41D4-8B80-04F96708BF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0" t="10445" r="6436" b="15513"/>
            <a:stretch/>
          </p:blipFill>
          <p:spPr bwMode="auto">
            <a:xfrm>
              <a:off x="164586" y="2063909"/>
              <a:ext cx="3302022" cy="286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39548C-EAEA-4290-B2B1-A09379AB5005}"/>
                </a:ext>
              </a:extLst>
            </p:cNvPr>
            <p:cNvSpPr txBox="1"/>
            <p:nvPr/>
          </p:nvSpPr>
          <p:spPr>
            <a:xfrm>
              <a:off x="985036" y="4741664"/>
              <a:ext cx="1746236" cy="431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Be Ambitious</a:t>
              </a:r>
            </a:p>
          </p:txBody>
        </p:sp>
        <p:pic>
          <p:nvPicPr>
            <p:cNvPr id="39" name="Picture 2" descr="Langdon Park School - Students">
              <a:extLst>
                <a:ext uri="{FF2B5EF4-FFF2-40B4-BE49-F238E27FC236}">
                  <a16:creationId xmlns:a16="http://schemas.microsoft.com/office/drawing/2014/main" id="{BFB29D13-102C-42A6-BA91-A9C1DAABB6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" t="5362" r="4151" b="7740"/>
            <a:stretch/>
          </p:blipFill>
          <p:spPr bwMode="auto">
            <a:xfrm>
              <a:off x="1409449" y="4024244"/>
              <a:ext cx="836467" cy="79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ED11E7-6588-4141-A003-509FE63D7E48}"/>
              </a:ext>
            </a:extLst>
          </p:cNvPr>
          <p:cNvGrpSpPr/>
          <p:nvPr/>
        </p:nvGrpSpPr>
        <p:grpSpPr>
          <a:xfrm>
            <a:off x="3914203" y="4833516"/>
            <a:ext cx="1330037" cy="529605"/>
            <a:chOff x="5177641" y="2451101"/>
            <a:chExt cx="1330037" cy="529605"/>
          </a:xfrm>
        </p:grpSpPr>
        <p:pic>
          <p:nvPicPr>
            <p:cNvPr id="41" name="Picture 2" descr="How to enjoy Instagram ad-free | david.roess.li">
              <a:extLst>
                <a:ext uri="{FF2B5EF4-FFF2-40B4-BE49-F238E27FC236}">
                  <a16:creationId xmlns:a16="http://schemas.microsoft.com/office/drawing/2014/main" id="{CAB10B71-AB20-411B-9E3B-AB0843632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641" y="2451101"/>
              <a:ext cx="1330037" cy="529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FFF6E26-BEBA-4326-8F64-1EAC13A07B4B}"/>
                </a:ext>
              </a:extLst>
            </p:cNvPr>
            <p:cNvSpPr txBox="1"/>
            <p:nvPr/>
          </p:nvSpPr>
          <p:spPr>
            <a:xfrm>
              <a:off x="5495154" y="2531237"/>
              <a:ext cx="724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Oracy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Google Shape;103;p2">
            <a:extLst>
              <a:ext uri="{FF2B5EF4-FFF2-40B4-BE49-F238E27FC236}">
                <a16:creationId xmlns:a16="http://schemas.microsoft.com/office/drawing/2014/main" id="{A9C05F3A-C350-4D8F-AA28-834473C6A418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53" name="Google Shape;104;p2">
            <a:extLst>
              <a:ext uri="{FF2B5EF4-FFF2-40B4-BE49-F238E27FC236}">
                <a16:creationId xmlns:a16="http://schemas.microsoft.com/office/drawing/2014/main" id="{1B97A668-1CB1-4502-8989-CC629DD99BF9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54" name="Google Shape;105;p2">
            <a:extLst>
              <a:ext uri="{FF2B5EF4-FFF2-40B4-BE49-F238E27FC236}">
                <a16:creationId xmlns:a16="http://schemas.microsoft.com/office/drawing/2014/main" id="{191918E7-5168-4C36-ADC2-A4481D73DD03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55" name="Google Shape;106;p2">
            <a:extLst>
              <a:ext uri="{FF2B5EF4-FFF2-40B4-BE49-F238E27FC236}">
                <a16:creationId xmlns:a16="http://schemas.microsoft.com/office/drawing/2014/main" id="{5FC8E839-0A1C-494F-91C4-EE81F2B4AFAC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56" name="Google Shape;102;p2">
            <a:extLst>
              <a:ext uri="{FF2B5EF4-FFF2-40B4-BE49-F238E27FC236}">
                <a16:creationId xmlns:a16="http://schemas.microsoft.com/office/drawing/2014/main" id="{A22EFA67-6B6F-48D5-B0FF-F09AD40ADCD6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54724-C0E9-4047-B7AA-D920988C016F}"/>
              </a:ext>
            </a:extLst>
          </p:cNvPr>
          <p:cNvSpPr txBox="1"/>
          <p:nvPr/>
        </p:nvSpPr>
        <p:spPr>
          <a:xfrm>
            <a:off x="3130865" y="49225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=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CE763F-653F-4CFA-A2CA-F400D2EDDE7D}"/>
              </a:ext>
            </a:extLst>
          </p:cNvPr>
          <p:cNvSpPr txBox="1"/>
          <p:nvPr/>
        </p:nvSpPr>
        <p:spPr>
          <a:xfrm>
            <a:off x="4013095" y="5809999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Term 1 &amp; 4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 descr="Exclusive extract: Transforming teaching and learning through talk – Voice  21">
            <a:extLst>
              <a:ext uri="{FF2B5EF4-FFF2-40B4-BE49-F238E27FC236}">
                <a16:creationId xmlns:a16="http://schemas.microsoft.com/office/drawing/2014/main" id="{D1ADD2B2-B447-4E20-95FE-2963A774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94" y="1134507"/>
            <a:ext cx="3270555" cy="50710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1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70109C-257B-4E06-AAB8-94B8CA0B67C6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 Roles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DCDA0A9-A082-413A-9EB2-7BBA98D87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20836E79-5085-45DA-A6AA-EE7E9012086D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7" name="Google Shape;104;p2">
            <a:extLst>
              <a:ext uri="{FF2B5EF4-FFF2-40B4-BE49-F238E27FC236}">
                <a16:creationId xmlns:a16="http://schemas.microsoft.com/office/drawing/2014/main" id="{C0E44D68-0FB5-4D29-BD19-5633E6B178CF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A6AB2A0D-73E0-4A0B-A1DC-FBA2A2CC2506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BAAA98BC-2695-4268-B3ED-B030ADE4358F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6F1343C2-6311-4A55-A09C-D44876545CF9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4AFF3-AEA8-4A83-89A0-43E3590BA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83"/>
          <a:stretch/>
        </p:blipFill>
        <p:spPr>
          <a:xfrm>
            <a:off x="2474369" y="1614971"/>
            <a:ext cx="8052495" cy="4569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15A740-8979-40F8-B0ED-B77C95CD5B6A}"/>
              </a:ext>
            </a:extLst>
          </p:cNvPr>
          <p:cNvSpPr txBox="1"/>
          <p:nvPr/>
        </p:nvSpPr>
        <p:spPr>
          <a:xfrm>
            <a:off x="211127" y="1219326"/>
            <a:ext cx="6914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Handwriting should be phased out in schools…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183613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 People Group Teamwork Logo. Vector graphic design illustration">
            <a:extLst>
              <a:ext uri="{FF2B5EF4-FFF2-40B4-BE49-F238E27FC236}">
                <a16:creationId xmlns:a16="http://schemas.microsoft.com/office/drawing/2014/main" id="{A265BB0C-64E5-494A-9FE9-519CA303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10" y="20022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70109C-257B-4E06-AAB8-94B8CA0B67C6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Thought Stems Implementation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DCDA0A9-A082-413A-9EB2-7BBA98D87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20836E79-5085-45DA-A6AA-EE7E9012086D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7" name="Google Shape;104;p2">
            <a:extLst>
              <a:ext uri="{FF2B5EF4-FFF2-40B4-BE49-F238E27FC236}">
                <a16:creationId xmlns:a16="http://schemas.microsoft.com/office/drawing/2014/main" id="{C0E44D68-0FB5-4D29-BD19-5633E6B178CF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A6AB2A0D-73E0-4A0B-A1DC-FBA2A2CC2506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BAAA98BC-2695-4268-B3ED-B030ADE4358F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6F1343C2-6311-4A55-A09C-D44876545CF9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27FF0-7C59-40DC-88B7-314C57CFA0E6}"/>
              </a:ext>
            </a:extLst>
          </p:cNvPr>
          <p:cNvSpPr txBox="1"/>
          <p:nvPr/>
        </p:nvSpPr>
        <p:spPr>
          <a:xfrm>
            <a:off x="776176" y="4195853"/>
            <a:ext cx="295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might you </a:t>
            </a:r>
            <a:r>
              <a:rPr lang="en-US" b="1" dirty="0">
                <a:solidFill>
                  <a:srgbClr val="002060"/>
                </a:solidFill>
              </a:rPr>
              <a:t>encourage</a:t>
            </a:r>
            <a:r>
              <a:rPr lang="en-US" dirty="0"/>
              <a:t> and </a:t>
            </a:r>
            <a:r>
              <a:rPr lang="en-US" b="1" dirty="0">
                <a:solidFill>
                  <a:srgbClr val="002060"/>
                </a:solidFill>
              </a:rPr>
              <a:t>develop</a:t>
            </a:r>
            <a:r>
              <a:rPr lang="en-US" dirty="0"/>
              <a:t> students to use thought stems effectively?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4CD4BA-8B23-4235-8FAA-4ACF71162771}"/>
              </a:ext>
            </a:extLst>
          </p:cNvPr>
          <p:cNvSpPr txBox="1"/>
          <p:nvPr/>
        </p:nvSpPr>
        <p:spPr>
          <a:xfrm>
            <a:off x="5058031" y="4253182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might you </a:t>
            </a:r>
            <a:r>
              <a:rPr lang="en-US" b="1" dirty="0">
                <a:solidFill>
                  <a:srgbClr val="002060"/>
                </a:solidFill>
              </a:rPr>
              <a:t>share best practice </a:t>
            </a:r>
            <a:r>
              <a:rPr lang="en-US" dirty="0"/>
              <a:t>in the use of thought stems?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EDE776-A6C8-4638-869B-AB420060F99A}"/>
              </a:ext>
            </a:extLst>
          </p:cNvPr>
          <p:cNvSpPr txBox="1"/>
          <p:nvPr/>
        </p:nvSpPr>
        <p:spPr>
          <a:xfrm>
            <a:off x="9206079" y="4299007"/>
            <a:ext cx="220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might you </a:t>
            </a:r>
            <a:r>
              <a:rPr lang="en-US" b="1" dirty="0">
                <a:solidFill>
                  <a:srgbClr val="002060"/>
                </a:solidFill>
              </a:rPr>
              <a:t>check</a:t>
            </a:r>
            <a:r>
              <a:rPr lang="en-US" dirty="0"/>
              <a:t> and </a:t>
            </a:r>
            <a:r>
              <a:rPr lang="en-US" b="1" dirty="0">
                <a:solidFill>
                  <a:srgbClr val="002060"/>
                </a:solidFill>
              </a:rPr>
              <a:t>adapt</a:t>
            </a:r>
            <a:r>
              <a:rPr lang="en-US" dirty="0"/>
              <a:t> the use of thought stems?</a:t>
            </a:r>
            <a:endParaRPr lang="en-GB" dirty="0"/>
          </a:p>
        </p:txBody>
      </p:sp>
      <p:pic>
        <p:nvPicPr>
          <p:cNvPr id="3074" name="Picture 2" descr="326650438">
            <a:extLst>
              <a:ext uri="{FF2B5EF4-FFF2-40B4-BE49-F238E27FC236}">
                <a16:creationId xmlns:a16="http://schemas.microsoft.com/office/drawing/2014/main" id="{78046E5D-2484-4194-8738-DB8D80AA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5" y="201300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ffective coworking. Colleagues togetherness, workers collaboration, teamwork regulation. Workflow efficiency increase. Team members arranging mechanism. Vector isolated concept metaphor illustration">
            <a:extLst>
              <a:ext uri="{FF2B5EF4-FFF2-40B4-BE49-F238E27FC236}">
                <a16:creationId xmlns:a16="http://schemas.microsoft.com/office/drawing/2014/main" id="{027AFCE0-F76B-4C6C-B1F1-F39016AC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85" y="2007160"/>
            <a:ext cx="2041452" cy="20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6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9A47EB-8FEA-4127-A98E-1C90B1B1B656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Thought Stems: Knowledge Exchange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E555E73-F149-4561-8DD5-F17D8F8D7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4D18877A-B541-4292-B196-A74C3BD5F1CD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7" name="Google Shape;104;p2">
            <a:extLst>
              <a:ext uri="{FF2B5EF4-FFF2-40B4-BE49-F238E27FC236}">
                <a16:creationId xmlns:a16="http://schemas.microsoft.com/office/drawing/2014/main" id="{BB4FB60F-0368-495C-B00B-590B72D84150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D662F93F-717D-4639-927A-34186C237B89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79B5D023-5D19-4447-B728-B4CA1791A45F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2EE14A98-384F-45AA-964B-091866C70CD1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9C543F-A8E4-4BB7-B4EB-0AC325445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80"/>
          <a:stretch/>
        </p:blipFill>
        <p:spPr>
          <a:xfrm>
            <a:off x="5982959" y="1492080"/>
            <a:ext cx="5995681" cy="4429749"/>
          </a:xfrm>
          <a:prstGeom prst="rect">
            <a:avLst/>
          </a:prstGeom>
        </p:spPr>
      </p:pic>
      <p:pic>
        <p:nvPicPr>
          <p:cNvPr id="12" name="Picture 4" descr="collaborate Icon 953673">
            <a:extLst>
              <a:ext uri="{FF2B5EF4-FFF2-40B4-BE49-F238E27FC236}">
                <a16:creationId xmlns:a16="http://schemas.microsoft.com/office/drawing/2014/main" id="{7C8A4D18-B166-4646-BF9B-194050E06B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2407" y="5078910"/>
            <a:ext cx="1057958" cy="10579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020D308C-0F7B-47B1-B4AD-FD3702318FA2}"/>
              </a:ext>
            </a:extLst>
          </p:cNvPr>
          <p:cNvSpPr txBox="1"/>
          <p:nvPr/>
        </p:nvSpPr>
        <p:spPr>
          <a:xfrm>
            <a:off x="1711309" y="3199944"/>
            <a:ext cx="3934580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Teachers</a:t>
            </a:r>
            <a:r>
              <a:rPr lang="en-US" sz="20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will join tables and</a:t>
            </a:r>
            <a:r>
              <a:rPr lang="en-US" sz="20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 listen and ask questions abou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t the thought stems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82998BB3-278E-4D2E-BD6B-C38B79A5F093}"/>
              </a:ext>
            </a:extLst>
          </p:cNvPr>
          <p:cNvSpPr txBox="1"/>
          <p:nvPr/>
        </p:nvSpPr>
        <p:spPr>
          <a:xfrm>
            <a:off x="1711309" y="5100058"/>
            <a:ext cx="4189762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Which thought stems might you find mos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t useful? Might there be any changes you would like to make?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7DA4D43E-0B32-44EE-8E64-06022D4313AE}"/>
              </a:ext>
            </a:extLst>
          </p:cNvPr>
          <p:cNvSpPr txBox="1"/>
          <p:nvPr/>
        </p:nvSpPr>
        <p:spPr>
          <a:xfrm>
            <a:off x="1711309" y="1519195"/>
            <a:ext cx="4083435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20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ne or two teachers will remain seated to present department/faculty thought stems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D6C4A4-9FFE-47BB-A7CC-2A810BC4A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07" y="1436355"/>
            <a:ext cx="1057958" cy="1057958"/>
          </a:xfrm>
          <a:prstGeom prst="rect">
            <a:avLst/>
          </a:prstGeom>
        </p:spPr>
      </p:pic>
      <p:pic>
        <p:nvPicPr>
          <p:cNvPr id="4098" name="Picture 2" descr="question Icon 5742">
            <a:extLst>
              <a:ext uri="{FF2B5EF4-FFF2-40B4-BE49-F238E27FC236}">
                <a16:creationId xmlns:a16="http://schemas.microsoft.com/office/drawing/2014/main" id="{46F1F697-0E97-4EFC-8694-4CDEEE139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8" y="3199943"/>
            <a:ext cx="1059187" cy="10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70109C-257B-4E06-AAB8-94B8CA0B67C6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‘Words are the clothing that thoughts wear’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DCDA0A9-A082-413A-9EB2-7BBA98D87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20836E79-5085-45DA-A6AA-EE7E9012086D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7" name="Google Shape;104;p2">
            <a:extLst>
              <a:ext uri="{FF2B5EF4-FFF2-40B4-BE49-F238E27FC236}">
                <a16:creationId xmlns:a16="http://schemas.microsoft.com/office/drawing/2014/main" id="{C0E44D68-0FB5-4D29-BD19-5633E6B178CF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A6AB2A0D-73E0-4A0B-A1DC-FBA2A2CC2506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BAAA98BC-2695-4268-B3ED-B030ADE4358F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6F1343C2-6311-4A55-A09C-D44876545CF9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C07CD3-B0E9-49C1-9FDC-D2A971782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8" b="9274"/>
          <a:stretch/>
        </p:blipFill>
        <p:spPr>
          <a:xfrm>
            <a:off x="5704374" y="1477760"/>
            <a:ext cx="6487626" cy="4771990"/>
          </a:xfrm>
          <a:prstGeom prst="rect">
            <a:avLst/>
          </a:prstGeom>
        </p:spPr>
      </p:pic>
      <p:pic>
        <p:nvPicPr>
          <p:cNvPr id="6146" name="Picture 2" descr="653,904 Plain white backgrounds Images, Stock Photos &amp; Vectors |  Shutterstock">
            <a:extLst>
              <a:ext uri="{FF2B5EF4-FFF2-40B4-BE49-F238E27FC236}">
                <a16:creationId xmlns:a16="http://schemas.microsoft.com/office/drawing/2014/main" id="{53D2B8F6-DCB7-49C1-AED6-15F4D3CA4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8"/>
          <a:stretch/>
        </p:blipFill>
        <p:spPr bwMode="auto">
          <a:xfrm>
            <a:off x="5757424" y="3128555"/>
            <a:ext cx="5185225" cy="312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0BB2F7-72AC-47EF-ACAF-9B41BD1405F2}"/>
              </a:ext>
            </a:extLst>
          </p:cNvPr>
          <p:cNvSpPr/>
          <p:nvPr/>
        </p:nvSpPr>
        <p:spPr>
          <a:xfrm>
            <a:off x="408261" y="1528497"/>
            <a:ext cx="46470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cs typeface="Century Gothic"/>
              </a:rPr>
              <a:t>We can only </a:t>
            </a:r>
            <a:r>
              <a:rPr lang="en-US" sz="4400" dirty="0">
                <a:solidFill>
                  <a:srgbClr val="FF0000"/>
                </a:solidFill>
                <a:cs typeface="Century Gothic"/>
              </a:rPr>
              <a:t>say</a:t>
            </a:r>
            <a:r>
              <a:rPr lang="en-US" sz="4400" dirty="0">
                <a:cs typeface="Century Gothic"/>
              </a:rPr>
              <a:t> what we can </a:t>
            </a:r>
            <a:r>
              <a:rPr lang="en-US" sz="4400" dirty="0">
                <a:solidFill>
                  <a:srgbClr val="FF0000"/>
                </a:solidFill>
                <a:cs typeface="Century Gothic"/>
              </a:rPr>
              <a:t>think</a:t>
            </a:r>
            <a:endParaRPr lang="en-US" sz="4400" dirty="0">
              <a:cs typeface="Century Gothic"/>
            </a:endParaRPr>
          </a:p>
          <a:p>
            <a:endParaRPr lang="en-US" sz="4400" dirty="0">
              <a:cs typeface="Century Gothic"/>
            </a:endParaRPr>
          </a:p>
          <a:p>
            <a:r>
              <a:rPr lang="en-US" sz="4400" dirty="0">
                <a:cs typeface="Century Gothic"/>
              </a:rPr>
              <a:t>We can only </a:t>
            </a:r>
            <a:r>
              <a:rPr lang="en-US" sz="4400" dirty="0">
                <a:solidFill>
                  <a:srgbClr val="FF0000"/>
                </a:solidFill>
                <a:cs typeface="Century Gothic"/>
              </a:rPr>
              <a:t>write</a:t>
            </a:r>
            <a:r>
              <a:rPr lang="en-US" sz="4400" dirty="0">
                <a:cs typeface="Century Gothic"/>
              </a:rPr>
              <a:t> what we can </a:t>
            </a:r>
            <a:r>
              <a:rPr lang="en-US" sz="4400" dirty="0">
                <a:solidFill>
                  <a:srgbClr val="FF0000"/>
                </a:solidFill>
                <a:cs typeface="Century Gothic"/>
              </a:rPr>
              <a:t>say</a:t>
            </a:r>
            <a:endParaRPr lang="en-US" sz="4400" b="1" dirty="0">
              <a:cs typeface="Century Gothic"/>
            </a:endParaRPr>
          </a:p>
          <a:p>
            <a:endParaRPr lang="en-US" sz="4400" dirty="0">
              <a:cs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54E5D6-EE4C-442B-BE14-34FA14469F92}"/>
              </a:ext>
            </a:extLst>
          </p:cNvPr>
          <p:cNvSpPr/>
          <p:nvPr/>
        </p:nvSpPr>
        <p:spPr>
          <a:xfrm>
            <a:off x="169177" y="5833805"/>
            <a:ext cx="659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David </a:t>
            </a:r>
            <a:r>
              <a:rPr lang="en-GB" sz="1200" dirty="0" err="1"/>
              <a:t>Didua</a:t>
            </a:r>
            <a:r>
              <a:rPr lang="en-GB" sz="1200" dirty="0"/>
              <a:t> </a:t>
            </a:r>
            <a:r>
              <a:rPr lang="en-GB" sz="1200" i="1" dirty="0">
                <a:hlinkClick r:id="rId5"/>
              </a:rPr>
              <a:t>https://learningspy.co.uk/literacy/theory-writing/</a:t>
            </a:r>
            <a:endParaRPr lang="en-GB" sz="1200" i="1" dirty="0"/>
          </a:p>
          <a:p>
            <a:r>
              <a:rPr lang="en-US" sz="1200" dirty="0"/>
              <a:t>A</a:t>
            </a:r>
            <a:r>
              <a:rPr lang="en-GB" sz="1200" dirty="0" err="1"/>
              <a:t>ccessed</a:t>
            </a:r>
            <a:r>
              <a:rPr lang="en-GB" sz="1200" dirty="0"/>
              <a:t> September 2022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D61A1A-7593-4720-821E-F6A520E83A6B}"/>
              </a:ext>
            </a:extLst>
          </p:cNvPr>
          <p:cNvSpPr/>
          <p:nvPr/>
        </p:nvSpPr>
        <p:spPr>
          <a:xfrm>
            <a:off x="5436152" y="2442139"/>
            <a:ext cx="5699500" cy="6858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3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EA681BC2-2E64-465B-8789-D58E25A714FE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7" name="Google Shape;104;p2">
            <a:extLst>
              <a:ext uri="{FF2B5EF4-FFF2-40B4-BE49-F238E27FC236}">
                <a16:creationId xmlns:a16="http://schemas.microsoft.com/office/drawing/2014/main" id="{FB881BD8-8C70-4974-9218-4BC8218A2FBB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F4518D95-F59F-4C8F-9D1D-9A953DCA7C87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A2B1925B-CE12-483A-A80B-70A2308211FC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9BA4145C-50B5-4BE7-8751-00F27B5B5BEC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6B002A2-9E66-4D31-AFD3-1D7B6EA0E188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 Students’ Life Chances: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Oracy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DB6A0FB1-891C-484F-B057-880B9F440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1A9651-1A14-4252-980B-6D9E756A52D8}"/>
              </a:ext>
            </a:extLst>
          </p:cNvPr>
          <p:cNvSpPr/>
          <p:nvPr/>
        </p:nvSpPr>
        <p:spPr>
          <a:xfrm>
            <a:off x="488718" y="2983960"/>
            <a:ext cx="5607279" cy="233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cs typeface="Century Gothic"/>
              </a:rPr>
              <a:t>Spoken language </a:t>
            </a:r>
            <a:r>
              <a:rPr lang="en-GB" sz="2400" dirty="0">
                <a:solidFill>
                  <a:srgbClr val="000000"/>
                </a:solidFill>
                <a:cs typeface="Century Gothic"/>
              </a:rPr>
              <a:t>‘forms a constraint, a ceiling not only on the ability to comprehend but also on the ability to write, beyond which literacy cannot progress’ </a:t>
            </a:r>
            <a:endParaRPr lang="en-US" sz="2400" dirty="0">
              <a:solidFill>
                <a:srgbClr val="000000"/>
              </a:solidFill>
              <a:cs typeface="Century Gothic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/>
          </a:p>
        </p:txBody>
      </p:sp>
      <p:pic>
        <p:nvPicPr>
          <p:cNvPr id="12" name="Picture 2" descr="Reflect Icon 27835">
            <a:extLst>
              <a:ext uri="{FF2B5EF4-FFF2-40B4-BE49-F238E27FC236}">
                <a16:creationId xmlns:a16="http://schemas.microsoft.com/office/drawing/2014/main" id="{C12E7B88-9972-4C5A-9584-46D8F7C9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9" y="1498323"/>
            <a:ext cx="922047" cy="9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AFFA5AA-3AC5-4497-B284-0D0F9567B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134" y="5133181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GB" i="1" dirty="0">
                <a:solidFill>
                  <a:srgbClr val="000000"/>
                </a:solidFill>
                <a:latin typeface="Century Gothic"/>
                <a:cs typeface="Century Gothic"/>
              </a:rPr>
              <a:t>Myhill and Fisher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FEDC9-7B53-415A-96A7-52D334D7F79D}"/>
              </a:ext>
            </a:extLst>
          </p:cNvPr>
          <p:cNvSpPr txBox="1"/>
          <p:nvPr/>
        </p:nvSpPr>
        <p:spPr>
          <a:xfrm>
            <a:off x="488719" y="2385178"/>
            <a:ext cx="249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Reflection (06/09/2022)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AD5FB-BF4C-41B8-BA0F-2DB7A6E51A3E}"/>
              </a:ext>
            </a:extLst>
          </p:cNvPr>
          <p:cNvSpPr txBox="1"/>
          <p:nvPr/>
        </p:nvSpPr>
        <p:spPr>
          <a:xfrm>
            <a:off x="8338538" y="4379714"/>
            <a:ext cx="3124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Damian Eugene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HPA (High Prior Attainment)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Grade 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Grade 1 (May PPE)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DD5559-1731-472E-87B2-262A878C7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8651" y="1935710"/>
            <a:ext cx="1890043" cy="24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693687-D187-4DCF-BFC8-494C4B38E66D}"/>
              </a:ext>
            </a:extLst>
          </p:cNvPr>
          <p:cNvCxnSpPr>
            <a:cxnSpLocks/>
          </p:cNvCxnSpPr>
          <p:nvPr/>
        </p:nvCxnSpPr>
        <p:spPr>
          <a:xfrm>
            <a:off x="6210677" y="1367073"/>
            <a:ext cx="0" cy="4789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03;p2">
            <a:extLst>
              <a:ext uri="{FF2B5EF4-FFF2-40B4-BE49-F238E27FC236}">
                <a16:creationId xmlns:a16="http://schemas.microsoft.com/office/drawing/2014/main" id="{4F8AFFBC-6753-42D7-BE04-DA55C4352E67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15" name="Google Shape;104;p2">
            <a:extLst>
              <a:ext uri="{FF2B5EF4-FFF2-40B4-BE49-F238E27FC236}">
                <a16:creationId xmlns:a16="http://schemas.microsoft.com/office/drawing/2014/main" id="{4A79C933-C59F-4DB9-B3FA-88E2973C6759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16" name="Google Shape;105;p2">
            <a:extLst>
              <a:ext uri="{FF2B5EF4-FFF2-40B4-BE49-F238E27FC236}">
                <a16:creationId xmlns:a16="http://schemas.microsoft.com/office/drawing/2014/main" id="{506661AA-EDB4-4AB0-A568-9594F9C1D1A6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17" name="Google Shape;106;p2">
            <a:extLst>
              <a:ext uri="{FF2B5EF4-FFF2-40B4-BE49-F238E27FC236}">
                <a16:creationId xmlns:a16="http://schemas.microsoft.com/office/drawing/2014/main" id="{9151C9A0-0686-44CB-B246-50B5F3619761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8" name="Google Shape;102;p2">
            <a:extLst>
              <a:ext uri="{FF2B5EF4-FFF2-40B4-BE49-F238E27FC236}">
                <a16:creationId xmlns:a16="http://schemas.microsoft.com/office/drawing/2014/main" id="{704F39EC-6D32-47F1-8075-25C7F74CA9CA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D240CB-7A5B-4812-9E9B-ADE18DA9E677}"/>
              </a:ext>
            </a:extLst>
          </p:cNvPr>
          <p:cNvSpPr txBox="1"/>
          <p:nvPr/>
        </p:nvSpPr>
        <p:spPr>
          <a:xfrm>
            <a:off x="488719" y="2385178"/>
            <a:ext cx="88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 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CA4C49-1D17-4CC6-A166-C1C14D32D816}"/>
              </a:ext>
            </a:extLst>
          </p:cNvPr>
          <p:cNvSpPr txBox="1"/>
          <p:nvPr/>
        </p:nvSpPr>
        <p:spPr>
          <a:xfrm>
            <a:off x="6425946" y="2385178"/>
            <a:ext cx="12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Implement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F89F08-C4AD-4C94-BACE-6E08373E03AE}"/>
              </a:ext>
            </a:extLst>
          </p:cNvPr>
          <p:cNvSpPr/>
          <p:nvPr/>
        </p:nvSpPr>
        <p:spPr>
          <a:xfrm>
            <a:off x="488719" y="2945170"/>
            <a:ext cx="50402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Century Gothic"/>
              </a:rPr>
              <a:t>How could I use</a:t>
            </a:r>
          </a:p>
          <a:p>
            <a:endParaRPr lang="en-US" sz="2000" dirty="0"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entury Gothic"/>
              </a:rPr>
              <a:t>LPS Rules for 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entury Gothic"/>
              </a:rPr>
              <a:t>Thought Stems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entury Gothic"/>
              </a:rPr>
              <a:t>Ambitious subject specific vocabulary</a:t>
            </a:r>
          </a:p>
          <a:p>
            <a:endParaRPr lang="en-US" sz="2000" dirty="0">
              <a:cs typeface="Century Gothic"/>
            </a:endParaRPr>
          </a:p>
          <a:p>
            <a:r>
              <a:rPr lang="en-US" sz="2000" dirty="0">
                <a:cs typeface="Century Gothic"/>
              </a:rPr>
              <a:t>regularly to ensure the life skill of effective communication is developed in my students and across my faculty? </a:t>
            </a:r>
            <a:endParaRPr lang="en-US" sz="2000" dirty="0"/>
          </a:p>
        </p:txBody>
      </p:sp>
      <p:pic>
        <p:nvPicPr>
          <p:cNvPr id="4098" name="Picture 2" descr="Reflect Icon 27835">
            <a:extLst>
              <a:ext uri="{FF2B5EF4-FFF2-40B4-BE49-F238E27FC236}">
                <a16:creationId xmlns:a16="http://schemas.microsoft.com/office/drawing/2014/main" id="{252B5969-8E8F-48B1-A5C8-E1DE4628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9" y="1498323"/>
            <a:ext cx="922047" cy="9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plementation Icon 1765030">
            <a:extLst>
              <a:ext uri="{FF2B5EF4-FFF2-40B4-BE49-F238E27FC236}">
                <a16:creationId xmlns:a16="http://schemas.microsoft.com/office/drawing/2014/main" id="{A66DE6B3-6CA9-4921-AA65-47BB3997A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08" y="1498323"/>
            <a:ext cx="1074556" cy="107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3E8A1E-B2A9-4060-922B-796B2718BFC9}"/>
              </a:ext>
            </a:extLst>
          </p:cNvPr>
          <p:cNvSpPr txBox="1"/>
          <p:nvPr/>
        </p:nvSpPr>
        <p:spPr>
          <a:xfrm>
            <a:off x="6557303" y="2945170"/>
            <a:ext cx="54213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1) Rules for Communication</a:t>
            </a:r>
            <a:r>
              <a:rPr lang="en-US" sz="2400" dirty="0"/>
              <a:t> &amp; </a:t>
            </a:r>
            <a:r>
              <a:rPr lang="en-US" sz="2400" b="1" dirty="0">
                <a:solidFill>
                  <a:srgbClr val="002060"/>
                </a:solidFill>
              </a:rPr>
              <a:t>Thought 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to support </a:t>
            </a:r>
            <a:r>
              <a:rPr lang="en-US" sz="2400" u="sng" dirty="0"/>
              <a:t>ambitious curriculum intentions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>
                <a:solidFill>
                  <a:srgbClr val="002060"/>
                </a:solidFill>
              </a:rPr>
              <a:t>2) Display Thought 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AJO to request how many posters to be created on 5/10/22</a:t>
            </a:r>
          </a:p>
          <a:p>
            <a:endParaRPr lang="en-GB" sz="24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CB4F5CD-B35D-4308-9DB9-3DD6F32FA5F7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Ambitious –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Oracy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32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Takeaway actions</a:t>
            </a:r>
            <a:endParaRPr lang="en-US" sz="3200" u="sng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A03728-A168-4EEB-9CBE-23ED26E4F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842436-F06F-421D-A5C4-6B65D45513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7546010"/>
              </p:ext>
            </p:extLst>
          </p:nvPr>
        </p:nvGraphicFramePr>
        <p:xfrm>
          <a:off x="5576770" y="1501828"/>
          <a:ext cx="5841194" cy="443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A1DE0-6762-457E-A9F9-59248D450136}"/>
              </a:ext>
            </a:extLst>
          </p:cNvPr>
          <p:cNvSpPr txBox="1">
            <a:spLocks/>
          </p:cNvSpPr>
          <p:nvPr/>
        </p:nvSpPr>
        <p:spPr>
          <a:xfrm>
            <a:off x="1828727" y="512222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Oracy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Evaluated</a:t>
            </a:r>
          </a:p>
        </p:txBody>
      </p:sp>
      <p:sp>
        <p:nvSpPr>
          <p:cNvPr id="9" name="Google Shape;103;p2">
            <a:extLst>
              <a:ext uri="{FF2B5EF4-FFF2-40B4-BE49-F238E27FC236}">
                <a16:creationId xmlns:a16="http://schemas.microsoft.com/office/drawing/2014/main" id="{CC2CFA57-F698-4D8B-BD24-1832D969E9A4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10" name="Google Shape;104;p2">
            <a:extLst>
              <a:ext uri="{FF2B5EF4-FFF2-40B4-BE49-F238E27FC236}">
                <a16:creationId xmlns:a16="http://schemas.microsoft.com/office/drawing/2014/main" id="{09BD5D37-A1D7-43BC-A3AB-37969A47DE52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11" name="Google Shape;105;p2">
            <a:extLst>
              <a:ext uri="{FF2B5EF4-FFF2-40B4-BE49-F238E27FC236}">
                <a16:creationId xmlns:a16="http://schemas.microsoft.com/office/drawing/2014/main" id="{19349709-2B5C-46D2-A77C-32A1F6712540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12" name="Google Shape;106;p2">
            <a:extLst>
              <a:ext uri="{FF2B5EF4-FFF2-40B4-BE49-F238E27FC236}">
                <a16:creationId xmlns:a16="http://schemas.microsoft.com/office/drawing/2014/main" id="{9594C5B3-9D75-43AC-AD87-B0FD87545AE3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3" name="Google Shape;102;p2">
            <a:extLst>
              <a:ext uri="{FF2B5EF4-FFF2-40B4-BE49-F238E27FC236}">
                <a16:creationId xmlns:a16="http://schemas.microsoft.com/office/drawing/2014/main" id="{D076DBFB-4E17-47A9-86EC-6A795215FEEB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9D480A55-AFD1-4513-BEE0-DCFA1F8639CE}"/>
              </a:ext>
            </a:extLst>
          </p:cNvPr>
          <p:cNvSpPr txBox="1">
            <a:spLocks/>
          </p:cNvSpPr>
          <p:nvPr/>
        </p:nvSpPr>
        <p:spPr>
          <a:xfrm>
            <a:off x="1190922" y="4952221"/>
            <a:ext cx="3682123" cy="16657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/>
              <a:t>Oracy</a:t>
            </a:r>
            <a:endParaRPr lang="en-US" sz="2000" dirty="0"/>
          </a:p>
          <a:p>
            <a:pPr marL="0" indent="0" algn="ctr">
              <a:buNone/>
            </a:pPr>
            <a:endParaRPr lang="en-US" sz="1200" u="sng" dirty="0"/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0406C46A-C9A5-491C-824F-0C71DEF8F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50790"/>
            <a:ext cx="1380458" cy="873140"/>
          </a:xfrm>
          <a:prstGeom prst="rect">
            <a:avLst/>
          </a:prstGeom>
        </p:spPr>
      </p:pic>
      <p:pic>
        <p:nvPicPr>
          <p:cNvPr id="1030" name="Picture 6" descr="implementation Icon 1765030">
            <a:extLst>
              <a:ext uri="{FF2B5EF4-FFF2-40B4-BE49-F238E27FC236}">
                <a16:creationId xmlns:a16="http://schemas.microsoft.com/office/drawing/2014/main" id="{A6A07E72-C80C-4E4D-A5E2-21E582C7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41" y="4562747"/>
            <a:ext cx="932087" cy="9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0B11B3-A66F-41F0-80A4-6014E627403C}"/>
              </a:ext>
            </a:extLst>
          </p:cNvPr>
          <p:cNvGrpSpPr/>
          <p:nvPr/>
        </p:nvGrpSpPr>
        <p:grpSpPr>
          <a:xfrm>
            <a:off x="1637818" y="2382219"/>
            <a:ext cx="2768071" cy="2661068"/>
            <a:chOff x="164586" y="2063909"/>
            <a:chExt cx="3302022" cy="3109297"/>
          </a:xfrm>
        </p:grpSpPr>
        <p:pic>
          <p:nvPicPr>
            <p:cNvPr id="23" name="Picture 2" descr="Mountain Icon. Mountains and flag logo, simple icon. Mountain - red icon on white background. Vector illustration">
              <a:extLst>
                <a:ext uri="{FF2B5EF4-FFF2-40B4-BE49-F238E27FC236}">
                  <a16:creationId xmlns:a16="http://schemas.microsoft.com/office/drawing/2014/main" id="{7E4F1CC2-5C9A-4357-886C-AA3F9ABEC0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0" t="10445" r="6436" b="15513"/>
            <a:stretch/>
          </p:blipFill>
          <p:spPr bwMode="auto">
            <a:xfrm>
              <a:off x="164586" y="2063909"/>
              <a:ext cx="3302022" cy="286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CEE922-F49A-4E19-80C4-FBDBEC5D7880}"/>
                </a:ext>
              </a:extLst>
            </p:cNvPr>
            <p:cNvSpPr txBox="1"/>
            <p:nvPr/>
          </p:nvSpPr>
          <p:spPr>
            <a:xfrm>
              <a:off x="985036" y="4741664"/>
              <a:ext cx="1822724" cy="431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Be Ambitious:</a:t>
              </a:r>
            </a:p>
          </p:txBody>
        </p:sp>
        <p:pic>
          <p:nvPicPr>
            <p:cNvPr id="25" name="Picture 2" descr="Langdon Park School - Students">
              <a:extLst>
                <a:ext uri="{FF2B5EF4-FFF2-40B4-BE49-F238E27FC236}">
                  <a16:creationId xmlns:a16="http://schemas.microsoft.com/office/drawing/2014/main" id="{BF0DB07C-2FAE-4198-93BD-07239EAC98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" t="5362" r="4151" b="7740"/>
            <a:stretch/>
          </p:blipFill>
          <p:spPr bwMode="auto">
            <a:xfrm>
              <a:off x="1409449" y="4024244"/>
              <a:ext cx="836467" cy="79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8" descr="strategy Icon 1899081">
            <a:extLst>
              <a:ext uri="{FF2B5EF4-FFF2-40B4-BE49-F238E27FC236}">
                <a16:creationId xmlns:a16="http://schemas.microsoft.com/office/drawing/2014/main" id="{BD0E7449-54F4-4275-9F56-85F5C658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95" y="3287335"/>
            <a:ext cx="745688" cy="74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alking Icon 4553201">
            <a:extLst>
              <a:ext uri="{FF2B5EF4-FFF2-40B4-BE49-F238E27FC236}">
                <a16:creationId xmlns:a16="http://schemas.microsoft.com/office/drawing/2014/main" id="{DE222068-518E-48ED-99DA-FB878ABA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34" y="1994532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614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9A9DD-A412-46AA-B510-1DC2D9A419FA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Why Now?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 descr="Arrow Back Icon 76997">
            <a:extLst>
              <a:ext uri="{FF2B5EF4-FFF2-40B4-BE49-F238E27FC236}">
                <a16:creationId xmlns:a16="http://schemas.microsoft.com/office/drawing/2014/main" id="{59072EB6-459F-4B31-A73B-E19145479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42" y="3001777"/>
            <a:ext cx="1188153" cy="11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0CA878-5C79-4019-9596-E6D2E612CDD6}"/>
              </a:ext>
            </a:extLst>
          </p:cNvPr>
          <p:cNvSpPr txBox="1"/>
          <p:nvPr/>
        </p:nvSpPr>
        <p:spPr>
          <a:xfrm>
            <a:off x="4460240" y="2903356"/>
            <a:ext cx="3193686" cy="22467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Evaluating our thought stems and how we will effectively implement them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34D47-5136-4B99-A527-7E41594D64E5}"/>
              </a:ext>
            </a:extLst>
          </p:cNvPr>
          <p:cNvSpPr txBox="1"/>
          <p:nvPr/>
        </p:nvSpPr>
        <p:spPr>
          <a:xfrm>
            <a:off x="90953" y="2903358"/>
            <a:ext cx="3091440" cy="22467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Reviewed how improving our students’ </a:t>
            </a:r>
            <a:r>
              <a:rPr lang="en-US" sz="2800" dirty="0" err="1"/>
              <a:t>oracy</a:t>
            </a:r>
            <a:r>
              <a:rPr lang="en-US" sz="2800" dirty="0"/>
              <a:t> can improve their life chances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87CEE-5EED-43B5-A420-B36981BE6E66}"/>
              </a:ext>
            </a:extLst>
          </p:cNvPr>
          <p:cNvSpPr txBox="1"/>
          <p:nvPr/>
        </p:nvSpPr>
        <p:spPr>
          <a:xfrm>
            <a:off x="8945809" y="2903357"/>
            <a:ext cx="3182394" cy="22467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Explore the importance of reading and how we can be ambitious in our curriculum</a:t>
            </a: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CB6BA-52FC-4F59-AADD-66A01F30131C}"/>
              </a:ext>
            </a:extLst>
          </p:cNvPr>
          <p:cNvSpPr txBox="1"/>
          <p:nvPr/>
        </p:nvSpPr>
        <p:spPr>
          <a:xfrm>
            <a:off x="554263" y="2360428"/>
            <a:ext cx="168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Previously we …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34043-B7C8-4C19-A122-5EABB10C6B6A}"/>
              </a:ext>
            </a:extLst>
          </p:cNvPr>
          <p:cNvSpPr txBox="1"/>
          <p:nvPr/>
        </p:nvSpPr>
        <p:spPr>
          <a:xfrm>
            <a:off x="9628197" y="2360428"/>
            <a:ext cx="234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future, we will…</a:t>
            </a:r>
            <a:endParaRPr lang="en-GB" dirty="0"/>
          </a:p>
        </p:txBody>
      </p:sp>
      <p:pic>
        <p:nvPicPr>
          <p:cNvPr id="11" name="Picture 2" descr="Arrow Back Icon 76997">
            <a:extLst>
              <a:ext uri="{FF2B5EF4-FFF2-40B4-BE49-F238E27FC236}">
                <a16:creationId xmlns:a16="http://schemas.microsoft.com/office/drawing/2014/main" id="{E19FA1A9-5AE4-481E-8D13-8E88EA8F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3860" y="3001777"/>
            <a:ext cx="1188153" cy="11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69BF65-DF1B-42CB-919E-14DA73D3AC12}"/>
              </a:ext>
            </a:extLst>
          </p:cNvPr>
          <p:cNvSpPr txBox="1"/>
          <p:nvPr/>
        </p:nvSpPr>
        <p:spPr>
          <a:xfrm>
            <a:off x="5333387" y="2360428"/>
            <a:ext cx="152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are now…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0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CD5F60-24AE-17D9-53CE-79A4BA0EC123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CPD Overview 2022-24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FCCC808-D6BA-5E47-132C-FC02468A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pic>
        <p:nvPicPr>
          <p:cNvPr id="2058" name="Picture 10" descr="Consultation ">
            <a:extLst>
              <a:ext uri="{FF2B5EF4-FFF2-40B4-BE49-F238E27FC236}">
                <a16:creationId xmlns:a16="http://schemas.microsoft.com/office/drawing/2014/main" id="{29D902CE-A016-C4C3-6BAA-4AECFF61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45" y="1954530"/>
            <a:ext cx="1542554" cy="15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EC700DD-C0CD-DD1A-AF7D-E61356E5C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9714" r="9351" b="29882"/>
          <a:stretch/>
        </p:blipFill>
        <p:spPr bwMode="auto">
          <a:xfrm>
            <a:off x="6483595" y="1954530"/>
            <a:ext cx="2946442" cy="14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Write">
            <a:extLst>
              <a:ext uri="{FF2B5EF4-FFF2-40B4-BE49-F238E27FC236}">
                <a16:creationId xmlns:a16="http://schemas.microsoft.com/office/drawing/2014/main" id="{84E8BDA1-4272-649B-D6AC-FC66C6E6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612" y="1900744"/>
            <a:ext cx="1542554" cy="15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AB3C8F-87F3-2F0E-BCA3-7310FF585381}"/>
              </a:ext>
            </a:extLst>
          </p:cNvPr>
          <p:cNvCxnSpPr>
            <a:cxnSpLocks/>
          </p:cNvCxnSpPr>
          <p:nvPr/>
        </p:nvCxnSpPr>
        <p:spPr>
          <a:xfrm>
            <a:off x="4559514" y="3938299"/>
            <a:ext cx="0" cy="79945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A17D986-B1B3-51DA-2523-E0962B36A429}"/>
              </a:ext>
            </a:extLst>
          </p:cNvPr>
          <p:cNvCxnSpPr>
            <a:cxnSpLocks/>
          </p:cNvCxnSpPr>
          <p:nvPr/>
        </p:nvCxnSpPr>
        <p:spPr>
          <a:xfrm>
            <a:off x="7966732" y="3938299"/>
            <a:ext cx="0" cy="79945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49B2F1-34F6-15B1-FF1E-1DB0D2E86980}"/>
              </a:ext>
            </a:extLst>
          </p:cNvPr>
          <p:cNvCxnSpPr>
            <a:cxnSpLocks/>
          </p:cNvCxnSpPr>
          <p:nvPr/>
        </p:nvCxnSpPr>
        <p:spPr>
          <a:xfrm>
            <a:off x="11070065" y="3938299"/>
            <a:ext cx="0" cy="79945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AB3BE2-2775-D109-8E5B-2B44F6BBD2F0}"/>
              </a:ext>
            </a:extLst>
          </p:cNvPr>
          <p:cNvGrpSpPr/>
          <p:nvPr/>
        </p:nvGrpSpPr>
        <p:grpSpPr>
          <a:xfrm>
            <a:off x="612134" y="4833516"/>
            <a:ext cx="2097049" cy="529605"/>
            <a:chOff x="5132111" y="2451101"/>
            <a:chExt cx="1417178" cy="529605"/>
          </a:xfrm>
        </p:grpSpPr>
        <p:pic>
          <p:nvPicPr>
            <p:cNvPr id="44" name="Picture 2" descr="How to enjoy Instagram ad-free | david.roess.li">
              <a:extLst>
                <a:ext uri="{FF2B5EF4-FFF2-40B4-BE49-F238E27FC236}">
                  <a16:creationId xmlns:a16="http://schemas.microsoft.com/office/drawing/2014/main" id="{71870580-1A62-1123-223B-20B982C29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641" y="2451101"/>
              <a:ext cx="1330037" cy="529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A43BAC-4495-F880-0074-6EB03EE312E4}"/>
                </a:ext>
              </a:extLst>
            </p:cNvPr>
            <p:cNvSpPr txBox="1"/>
            <p:nvPr/>
          </p:nvSpPr>
          <p:spPr>
            <a:xfrm>
              <a:off x="5132111" y="2531237"/>
              <a:ext cx="1417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CPD Theme 2022-24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B2B9FA7-BBA6-4DE9-903A-18023DDD09F2}"/>
              </a:ext>
            </a:extLst>
          </p:cNvPr>
          <p:cNvSpPr txBox="1"/>
          <p:nvPr/>
        </p:nvSpPr>
        <p:spPr>
          <a:xfrm>
            <a:off x="3847832" y="3497084"/>
            <a:ext cx="1398140" cy="369332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Think/Speak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ABC417-27A1-4B83-8E81-48677A684984}"/>
              </a:ext>
            </a:extLst>
          </p:cNvPr>
          <p:cNvSpPr txBox="1"/>
          <p:nvPr/>
        </p:nvSpPr>
        <p:spPr>
          <a:xfrm>
            <a:off x="7630060" y="3497084"/>
            <a:ext cx="653512" cy="369332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D8C124-E86E-4394-9BB0-721F2584D020}"/>
              </a:ext>
            </a:extLst>
          </p:cNvPr>
          <p:cNvSpPr txBox="1"/>
          <p:nvPr/>
        </p:nvSpPr>
        <p:spPr>
          <a:xfrm>
            <a:off x="10704913" y="3473230"/>
            <a:ext cx="821443" cy="369332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Write*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ACC528-0AF0-4F63-BE42-2AA92B5E2D92}"/>
              </a:ext>
            </a:extLst>
          </p:cNvPr>
          <p:cNvGrpSpPr/>
          <p:nvPr/>
        </p:nvGrpSpPr>
        <p:grpSpPr>
          <a:xfrm>
            <a:off x="163848" y="2034540"/>
            <a:ext cx="2768071" cy="2661068"/>
            <a:chOff x="164586" y="2063909"/>
            <a:chExt cx="3302022" cy="3109297"/>
          </a:xfrm>
        </p:grpSpPr>
        <p:pic>
          <p:nvPicPr>
            <p:cNvPr id="31" name="Picture 2" descr="Mountain Icon. Mountains and flag logo, simple icon. Mountain - red icon on white background. Vector illustration">
              <a:extLst>
                <a:ext uri="{FF2B5EF4-FFF2-40B4-BE49-F238E27FC236}">
                  <a16:creationId xmlns:a16="http://schemas.microsoft.com/office/drawing/2014/main" id="{9340C7A9-1C40-41D4-8B80-04F96708BF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0" t="10445" r="6436" b="15513"/>
            <a:stretch/>
          </p:blipFill>
          <p:spPr bwMode="auto">
            <a:xfrm>
              <a:off x="164586" y="2063909"/>
              <a:ext cx="3302022" cy="286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39548C-EAEA-4290-B2B1-A09379AB5005}"/>
                </a:ext>
              </a:extLst>
            </p:cNvPr>
            <p:cNvSpPr txBox="1"/>
            <p:nvPr/>
          </p:nvSpPr>
          <p:spPr>
            <a:xfrm>
              <a:off x="985036" y="4741664"/>
              <a:ext cx="1746236" cy="431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Be Ambitious</a:t>
              </a:r>
            </a:p>
          </p:txBody>
        </p:sp>
        <p:pic>
          <p:nvPicPr>
            <p:cNvPr id="39" name="Picture 2" descr="Langdon Park School - Students">
              <a:extLst>
                <a:ext uri="{FF2B5EF4-FFF2-40B4-BE49-F238E27FC236}">
                  <a16:creationId xmlns:a16="http://schemas.microsoft.com/office/drawing/2014/main" id="{BFB29D13-102C-42A6-BA91-A9C1DAABB6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" t="5362" r="4151" b="7740"/>
            <a:stretch/>
          </p:blipFill>
          <p:spPr bwMode="auto">
            <a:xfrm>
              <a:off x="1409449" y="4024244"/>
              <a:ext cx="836467" cy="79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ED11E7-6588-4141-A003-509FE63D7E48}"/>
              </a:ext>
            </a:extLst>
          </p:cNvPr>
          <p:cNvGrpSpPr/>
          <p:nvPr/>
        </p:nvGrpSpPr>
        <p:grpSpPr>
          <a:xfrm>
            <a:off x="3914203" y="4833516"/>
            <a:ext cx="1330037" cy="529605"/>
            <a:chOff x="5177641" y="2451101"/>
            <a:chExt cx="1330037" cy="529605"/>
          </a:xfrm>
        </p:grpSpPr>
        <p:pic>
          <p:nvPicPr>
            <p:cNvPr id="41" name="Picture 2" descr="How to enjoy Instagram ad-free | david.roess.li">
              <a:extLst>
                <a:ext uri="{FF2B5EF4-FFF2-40B4-BE49-F238E27FC236}">
                  <a16:creationId xmlns:a16="http://schemas.microsoft.com/office/drawing/2014/main" id="{CAB10B71-AB20-411B-9E3B-AB0843632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641" y="2451101"/>
              <a:ext cx="1330037" cy="529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FFF6E26-BEBA-4326-8F64-1EAC13A07B4B}"/>
                </a:ext>
              </a:extLst>
            </p:cNvPr>
            <p:cNvSpPr txBox="1"/>
            <p:nvPr/>
          </p:nvSpPr>
          <p:spPr>
            <a:xfrm>
              <a:off x="5495154" y="2531237"/>
              <a:ext cx="724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Oracy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76FF26-A6AF-4158-B8E6-5B4578D2C54F}"/>
              </a:ext>
            </a:extLst>
          </p:cNvPr>
          <p:cNvGrpSpPr/>
          <p:nvPr/>
        </p:nvGrpSpPr>
        <p:grpSpPr>
          <a:xfrm>
            <a:off x="7291797" y="4817267"/>
            <a:ext cx="1330037" cy="529605"/>
            <a:chOff x="5177641" y="2451101"/>
            <a:chExt cx="1330037" cy="529605"/>
          </a:xfrm>
        </p:grpSpPr>
        <p:pic>
          <p:nvPicPr>
            <p:cNvPr id="47" name="Picture 2" descr="How to enjoy Instagram ad-free | david.roess.li">
              <a:extLst>
                <a:ext uri="{FF2B5EF4-FFF2-40B4-BE49-F238E27FC236}">
                  <a16:creationId xmlns:a16="http://schemas.microsoft.com/office/drawing/2014/main" id="{E24AC38E-D998-4EC2-A841-258672798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641" y="2451101"/>
              <a:ext cx="1330037" cy="529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C8B86B7-0208-4071-893A-DEAFC3829A75}"/>
                </a:ext>
              </a:extLst>
            </p:cNvPr>
            <p:cNvSpPr txBox="1"/>
            <p:nvPr/>
          </p:nvSpPr>
          <p:spPr>
            <a:xfrm>
              <a:off x="5243694" y="2531237"/>
              <a:ext cx="1221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Curriculum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33EFDC3-1E88-49AB-827A-551BE1D044E3}"/>
              </a:ext>
            </a:extLst>
          </p:cNvPr>
          <p:cNvGrpSpPr/>
          <p:nvPr/>
        </p:nvGrpSpPr>
        <p:grpSpPr>
          <a:xfrm>
            <a:off x="9961222" y="4817267"/>
            <a:ext cx="2095051" cy="529605"/>
            <a:chOff x="4451824" y="2451102"/>
            <a:chExt cx="2095051" cy="529605"/>
          </a:xfrm>
        </p:grpSpPr>
        <p:pic>
          <p:nvPicPr>
            <p:cNvPr id="50" name="Picture 2" descr="How to enjoy Instagram ad-free | david.roess.li">
              <a:extLst>
                <a:ext uri="{FF2B5EF4-FFF2-40B4-BE49-F238E27FC236}">
                  <a16:creationId xmlns:a16="http://schemas.microsoft.com/office/drawing/2014/main" id="{1D001587-6751-477D-B24B-65B37A135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824" y="2451102"/>
              <a:ext cx="2093071" cy="529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4B2E3A1-B4CC-408E-8353-2B6B44852DD5}"/>
                </a:ext>
              </a:extLst>
            </p:cNvPr>
            <p:cNvSpPr txBox="1"/>
            <p:nvPr/>
          </p:nvSpPr>
          <p:spPr>
            <a:xfrm>
              <a:off x="4453802" y="2531237"/>
              <a:ext cx="2093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Responsive Teaching</a:t>
              </a:r>
            </a:p>
          </p:txBody>
        </p:sp>
      </p:grpSp>
      <p:sp>
        <p:nvSpPr>
          <p:cNvPr id="52" name="Google Shape;103;p2">
            <a:extLst>
              <a:ext uri="{FF2B5EF4-FFF2-40B4-BE49-F238E27FC236}">
                <a16:creationId xmlns:a16="http://schemas.microsoft.com/office/drawing/2014/main" id="{A9C05F3A-C350-4D8F-AA28-834473C6A418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53" name="Google Shape;104;p2">
            <a:extLst>
              <a:ext uri="{FF2B5EF4-FFF2-40B4-BE49-F238E27FC236}">
                <a16:creationId xmlns:a16="http://schemas.microsoft.com/office/drawing/2014/main" id="{1B97A668-1CB1-4502-8989-CC629DD99BF9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54" name="Google Shape;105;p2">
            <a:extLst>
              <a:ext uri="{FF2B5EF4-FFF2-40B4-BE49-F238E27FC236}">
                <a16:creationId xmlns:a16="http://schemas.microsoft.com/office/drawing/2014/main" id="{191918E7-5168-4C36-ADC2-A4481D73DD03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55" name="Google Shape;106;p2">
            <a:extLst>
              <a:ext uri="{FF2B5EF4-FFF2-40B4-BE49-F238E27FC236}">
                <a16:creationId xmlns:a16="http://schemas.microsoft.com/office/drawing/2014/main" id="{5FC8E839-0A1C-494F-91C4-EE81F2B4AFAC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56" name="Google Shape;102;p2">
            <a:extLst>
              <a:ext uri="{FF2B5EF4-FFF2-40B4-BE49-F238E27FC236}">
                <a16:creationId xmlns:a16="http://schemas.microsoft.com/office/drawing/2014/main" id="{A22EFA67-6B6F-48D5-B0FF-F09AD40ADCD6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54724-C0E9-4047-B7AA-D920988C016F}"/>
              </a:ext>
            </a:extLst>
          </p:cNvPr>
          <p:cNvSpPr txBox="1"/>
          <p:nvPr/>
        </p:nvSpPr>
        <p:spPr>
          <a:xfrm>
            <a:off x="3130865" y="49225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=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CE763F-653F-4CFA-A2CA-F400D2EDDE7D}"/>
              </a:ext>
            </a:extLst>
          </p:cNvPr>
          <p:cNvSpPr txBox="1"/>
          <p:nvPr/>
        </p:nvSpPr>
        <p:spPr>
          <a:xfrm>
            <a:off x="4013095" y="5809999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Term 1 &amp; 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AF6ED0-7253-41A4-B759-DB74E9E4B17E}"/>
              </a:ext>
            </a:extLst>
          </p:cNvPr>
          <p:cNvSpPr txBox="1"/>
          <p:nvPr/>
        </p:nvSpPr>
        <p:spPr>
          <a:xfrm>
            <a:off x="7367610" y="5811798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Term 2 &amp; 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7E1399-E1E3-4AA6-9163-A7563429BE13}"/>
              </a:ext>
            </a:extLst>
          </p:cNvPr>
          <p:cNvSpPr txBox="1"/>
          <p:nvPr/>
        </p:nvSpPr>
        <p:spPr>
          <a:xfrm>
            <a:off x="10470827" y="5804365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Term 3 &amp; 6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D8A588B-CAAF-43AD-879A-C4F0D77EDD7E}"/>
              </a:ext>
            </a:extLst>
          </p:cNvPr>
          <p:cNvSpPr/>
          <p:nvPr/>
        </p:nvSpPr>
        <p:spPr>
          <a:xfrm>
            <a:off x="3914202" y="5659802"/>
            <a:ext cx="8164105" cy="685437"/>
          </a:xfrm>
          <a:prstGeom prst="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731477" y="5412491"/>
            <a:ext cx="2509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*Different for performance based subjects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0264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" grpId="0"/>
      <p:bldP spid="58" grpId="0"/>
      <p:bldP spid="59" grpId="0"/>
      <p:bldP spid="60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02690A-E016-44AA-B34D-33C632AC88CA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CPD Implementation 2022-24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CDE3805-896E-48FA-9F61-0EF65B7B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sp>
        <p:nvSpPr>
          <p:cNvPr id="8" name="Google Shape;103;p2">
            <a:extLst>
              <a:ext uri="{FF2B5EF4-FFF2-40B4-BE49-F238E27FC236}">
                <a16:creationId xmlns:a16="http://schemas.microsoft.com/office/drawing/2014/main" id="{DC4D2BB9-DB79-4752-9F01-2162518003DD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9" name="Google Shape;104;p2">
            <a:extLst>
              <a:ext uri="{FF2B5EF4-FFF2-40B4-BE49-F238E27FC236}">
                <a16:creationId xmlns:a16="http://schemas.microsoft.com/office/drawing/2014/main" id="{A89FDCA4-2EAA-4A36-A657-5EE7629BD9D3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613532DE-E8E0-46A7-B45D-1C19C2587E68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11" name="Google Shape;106;p2">
            <a:extLst>
              <a:ext uri="{FF2B5EF4-FFF2-40B4-BE49-F238E27FC236}">
                <a16:creationId xmlns:a16="http://schemas.microsoft.com/office/drawing/2014/main" id="{0B041150-8CD0-4345-B4D6-D70A5C3A934A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78336E60-20FB-47A2-BA6F-E92A9FA43FE4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A403A-AE64-4C1A-A5AD-B06BCB4B2DC7}"/>
              </a:ext>
            </a:extLst>
          </p:cNvPr>
          <p:cNvSpPr txBox="1"/>
          <p:nvPr/>
        </p:nvSpPr>
        <p:spPr>
          <a:xfrm>
            <a:off x="1278953" y="4650056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Explained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(06/09/22)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230E6-6785-4730-8DCE-89E587532176}"/>
              </a:ext>
            </a:extLst>
          </p:cNvPr>
          <p:cNvSpPr txBox="1"/>
          <p:nvPr/>
        </p:nvSpPr>
        <p:spPr>
          <a:xfrm>
            <a:off x="4651434" y="4629743"/>
            <a:ext cx="2736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Explored</a:t>
            </a:r>
          </a:p>
          <a:p>
            <a:pPr algn="ctr"/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(faculty twilight 20/09/22)</a:t>
            </a:r>
            <a:endParaRPr lang="en-GB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8E43C-2F93-4E84-9625-0EBE673C5691}"/>
              </a:ext>
            </a:extLst>
          </p:cNvPr>
          <p:cNvSpPr txBox="1"/>
          <p:nvPr/>
        </p:nvSpPr>
        <p:spPr>
          <a:xfrm>
            <a:off x="9887654" y="4629743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Evaluated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(04/10/22)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 descr="Concept of shopping process with 6 successive steps. Six colorful graphic elements. Timeline design for brochure, presentation, web site. Infographic vector design layout.">
            <a:extLst>
              <a:ext uri="{FF2B5EF4-FFF2-40B4-BE49-F238E27FC236}">
                <a16:creationId xmlns:a16="http://schemas.microsoft.com/office/drawing/2014/main" id="{8E16E37F-A983-4FF1-914E-500188587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47" b="19658"/>
          <a:stretch/>
        </p:blipFill>
        <p:spPr bwMode="auto">
          <a:xfrm>
            <a:off x="4872579" y="2286000"/>
            <a:ext cx="2144912" cy="220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ntiment analysis as AI technology for opinion mining tiny person concept. Artificial intelligence tool with machine emotions and feeling recognition for automatic evaluation vector illustration.">
            <a:extLst>
              <a:ext uri="{FF2B5EF4-FFF2-40B4-BE49-F238E27FC236}">
                <a16:creationId xmlns:a16="http://schemas.microsoft.com/office/drawing/2014/main" id="{1EA9E4B6-9DF5-445D-8069-1D9EA6EA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92" y="1544911"/>
            <a:ext cx="5031420" cy="30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A388BBE-F1DD-479E-88FB-0E2AC7909592}"/>
              </a:ext>
            </a:extLst>
          </p:cNvPr>
          <p:cNvGrpSpPr/>
          <p:nvPr/>
        </p:nvGrpSpPr>
        <p:grpSpPr>
          <a:xfrm>
            <a:off x="300947" y="2286000"/>
            <a:ext cx="2796567" cy="2286000"/>
            <a:chOff x="905728" y="2394741"/>
            <a:chExt cx="2286000" cy="1795637"/>
          </a:xfrm>
        </p:grpSpPr>
        <p:pic>
          <p:nvPicPr>
            <p:cNvPr id="1026" name="Picture 2" descr="Did you know vector template post icon for soicial media background, fun fact blank template fyi vector with lightbulb idea and cable symbol element">
              <a:extLst>
                <a:ext uri="{FF2B5EF4-FFF2-40B4-BE49-F238E27FC236}">
                  <a16:creationId xmlns:a16="http://schemas.microsoft.com/office/drawing/2014/main" id="{DBC950B9-E443-49B1-AA30-4D793C63C6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414"/>
            <a:stretch/>
          </p:blipFill>
          <p:spPr bwMode="auto">
            <a:xfrm>
              <a:off x="905728" y="2394741"/>
              <a:ext cx="2286000" cy="172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653,904 Plain white backgrounds Images, Stock Photos &amp; Vectors |  Shutterstock">
              <a:extLst>
                <a:ext uri="{FF2B5EF4-FFF2-40B4-BE49-F238E27FC236}">
                  <a16:creationId xmlns:a16="http://schemas.microsoft.com/office/drawing/2014/main" id="{D7F1528D-AD11-46A1-9BF4-FD55FD68BC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10" b="46101"/>
            <a:stretch/>
          </p:blipFill>
          <p:spPr bwMode="auto">
            <a:xfrm>
              <a:off x="969526" y="3214945"/>
              <a:ext cx="1471309" cy="97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199D8B-8702-430B-889D-83FBD6634FB1}"/>
                </a:ext>
              </a:extLst>
            </p:cNvPr>
            <p:cNvSpPr txBox="1"/>
            <p:nvPr/>
          </p:nvSpPr>
          <p:spPr>
            <a:xfrm>
              <a:off x="1078270" y="3344010"/>
              <a:ext cx="9704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….Arsenal are top of the premier league</a:t>
              </a:r>
              <a:endParaRPr lang="en-GB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890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B62332-4D55-428E-93FA-63E86AEDE233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Picture – ‘</a:t>
            </a:r>
            <a:r>
              <a:rPr lang="en-US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reading and writing float on a sea of talk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EA681BC2-2E64-465B-8789-D58E25A714FE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PROFESSIONALISM</a:t>
            </a:r>
            <a:endParaRPr dirty="0"/>
          </a:p>
        </p:txBody>
      </p:sp>
      <p:sp>
        <p:nvSpPr>
          <p:cNvPr id="7" name="Google Shape;104;p2">
            <a:extLst>
              <a:ext uri="{FF2B5EF4-FFF2-40B4-BE49-F238E27FC236}">
                <a16:creationId xmlns:a16="http://schemas.microsoft.com/office/drawing/2014/main" id="{FB881BD8-8C70-4974-9218-4BC8218A2FBB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INCLUSION</a:t>
            </a:r>
            <a:endParaRPr dirty="0"/>
          </a:p>
        </p:txBody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F4518D95-F59F-4C8F-9D1D-9A953DCA7C87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PEDAGOGY</a:t>
            </a:r>
            <a:endParaRPr dirty="0"/>
          </a:p>
        </p:txBody>
      </p:sp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A2B1925B-CE12-483A-A80B-70A2308211FC}"/>
              </a:ext>
            </a:extLst>
          </p:cNvPr>
          <p:cNvSpPr/>
          <p:nvPr/>
        </p:nvSpPr>
        <p:spPr>
          <a:xfrm>
            <a:off x="9887654" y="6417936"/>
            <a:ext cx="17892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dirty="0"/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9BA4145C-50B5-4BE7-8751-00F27B5B5BEC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1F33E8-B43F-4563-AC66-A5A730C75EA6}"/>
              </a:ext>
            </a:extLst>
          </p:cNvPr>
          <p:cNvSpPr txBox="1"/>
          <p:nvPr/>
        </p:nvSpPr>
        <p:spPr>
          <a:xfrm>
            <a:off x="0" y="3536278"/>
            <a:ext cx="2456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‘75% arrive to school below average in </a:t>
            </a:r>
            <a:r>
              <a:rPr lang="en-US" i="1" dirty="0">
                <a:solidFill>
                  <a:srgbClr val="FF0000"/>
                </a:solidFill>
              </a:rPr>
              <a:t>………………………….</a:t>
            </a:r>
            <a:r>
              <a:rPr lang="en-US" i="1" dirty="0"/>
              <a:t>’ </a:t>
            </a:r>
            <a:endParaRPr lang="en-GB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2AC82-92EB-4B7B-9B20-546C738A26A9}"/>
              </a:ext>
            </a:extLst>
          </p:cNvPr>
          <p:cNvSpPr txBox="1"/>
          <p:nvPr/>
        </p:nvSpPr>
        <p:spPr>
          <a:xfrm>
            <a:off x="2846247" y="3536278"/>
            <a:ext cx="2799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‘Teachers at </a:t>
            </a:r>
            <a:r>
              <a:rPr lang="en-US" i="1" dirty="0">
                <a:solidFill>
                  <a:srgbClr val="FF0000"/>
                </a:solidFill>
              </a:rPr>
              <a:t>……………………….</a:t>
            </a:r>
            <a:r>
              <a:rPr lang="en-US" i="1" dirty="0"/>
              <a:t> place far greater emphasis on developing their students’ verbal communication’</a:t>
            </a:r>
            <a:endParaRPr lang="en-GB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69D3C-09A2-44D6-9363-DCABB0005293}"/>
              </a:ext>
            </a:extLst>
          </p:cNvPr>
          <p:cNvSpPr txBox="1"/>
          <p:nvPr/>
        </p:nvSpPr>
        <p:spPr>
          <a:xfrm>
            <a:off x="0" y="5776715"/>
            <a:ext cx="923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/>
              <a:t>Britton, J. </a:t>
            </a:r>
            <a:r>
              <a:rPr lang="en-US" sz="800" i="1" dirty="0"/>
              <a:t>Language and Learning</a:t>
            </a:r>
            <a:r>
              <a:rPr lang="en-US" sz="800" dirty="0"/>
              <a:t>. Coral Gables, FL: University of Miami Press, 1970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/>
              <a:t>National Literacy Trust, </a:t>
            </a:r>
            <a:r>
              <a:rPr lang="en-US" sz="800" i="1" dirty="0"/>
              <a:t>Literacy: State of the Nation – A Picture of Literacy in the UK Today</a:t>
            </a:r>
            <a:r>
              <a:rPr lang="en-US" sz="800" dirty="0"/>
              <a:t>, 2010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/>
              <a:t>Gaunt and Stott, </a:t>
            </a:r>
            <a:r>
              <a:rPr lang="en-US" sz="800" i="1" dirty="0"/>
              <a:t>Transform Teaching and Learning Through Talk,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/>
              <a:t>Lingard, Hayes &amp; Mills, </a:t>
            </a:r>
            <a:r>
              <a:rPr lang="en-US" sz="800" i="1" dirty="0"/>
              <a:t>Teachers &amp; Schooling Making a Difference</a:t>
            </a:r>
            <a:r>
              <a:rPr lang="en-US" sz="800" dirty="0"/>
              <a:t>, Allen &amp; Unwin 2006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7B4AF-1CF8-4589-8F23-713EE07084B8}"/>
              </a:ext>
            </a:extLst>
          </p:cNvPr>
          <p:cNvSpPr txBox="1"/>
          <p:nvPr/>
        </p:nvSpPr>
        <p:spPr>
          <a:xfrm>
            <a:off x="6104294" y="3536278"/>
            <a:ext cx="3199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‘To suggest to young people that </a:t>
            </a:r>
            <a:r>
              <a:rPr lang="en-US" i="1" dirty="0">
                <a:solidFill>
                  <a:srgbClr val="FF0000"/>
                </a:solidFill>
              </a:rPr>
              <a:t>……..…….</a:t>
            </a:r>
            <a:r>
              <a:rPr lang="en-US" i="1" dirty="0"/>
              <a:t>and </a:t>
            </a:r>
            <a:r>
              <a:rPr lang="en-US" i="1" dirty="0">
                <a:solidFill>
                  <a:srgbClr val="FF0000"/>
                </a:solidFill>
              </a:rPr>
              <a:t>……………..</a:t>
            </a:r>
            <a:r>
              <a:rPr lang="en-US" i="1" dirty="0"/>
              <a:t> alone are enough to land jobs in the top professions does a disservice to young people’</a:t>
            </a:r>
          </a:p>
        </p:txBody>
      </p:sp>
      <p:pic>
        <p:nvPicPr>
          <p:cNvPr id="4100" name="Picture 4" descr="crest Icon 235299">
            <a:extLst>
              <a:ext uri="{FF2B5EF4-FFF2-40B4-BE49-F238E27FC236}">
                <a16:creationId xmlns:a16="http://schemas.microsoft.com/office/drawing/2014/main" id="{83DFEE59-6201-4C5A-8481-9646139C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74" y="187005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ard work Icon 4766362">
            <a:extLst>
              <a:ext uri="{FF2B5EF4-FFF2-40B4-BE49-F238E27FC236}">
                <a16:creationId xmlns:a16="http://schemas.microsoft.com/office/drawing/2014/main" id="{B6D242A7-E7E9-4CBA-992E-DFF308E8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32" y="2096769"/>
            <a:ext cx="1477329" cy="14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86701F-DFD0-4015-A413-64AE621233E8}"/>
              </a:ext>
            </a:extLst>
          </p:cNvPr>
          <p:cNvSpPr txBox="1"/>
          <p:nvPr/>
        </p:nvSpPr>
        <p:spPr>
          <a:xfrm>
            <a:off x="9548038" y="3536278"/>
            <a:ext cx="2541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In classrooms where there are </a:t>
            </a:r>
            <a:r>
              <a:rPr lang="en-US" i="1" dirty="0">
                <a:solidFill>
                  <a:srgbClr val="FF0000"/>
                </a:solidFill>
              </a:rPr>
              <a:t>…………………………..,</a:t>
            </a:r>
            <a:r>
              <a:rPr lang="en-US" i="1" dirty="0"/>
              <a:t> teachers </a:t>
            </a:r>
            <a:r>
              <a:rPr lang="en-US" i="1" dirty="0">
                <a:solidFill>
                  <a:srgbClr val="FF0000"/>
                </a:solidFill>
              </a:rPr>
              <a:t>………..</a:t>
            </a:r>
            <a:r>
              <a:rPr lang="en-US" i="1" dirty="0"/>
              <a:t> &amp; students </a:t>
            </a:r>
            <a:r>
              <a:rPr lang="en-US" i="1" dirty="0">
                <a:solidFill>
                  <a:srgbClr val="FF0000"/>
                </a:solidFill>
              </a:rPr>
              <a:t>…………</a:t>
            </a:r>
          </a:p>
        </p:txBody>
      </p:sp>
      <p:pic>
        <p:nvPicPr>
          <p:cNvPr id="4104" name="Picture 8" descr="Muted, silenced or censored emoji flat vector icon for apps and websites">
            <a:extLst>
              <a:ext uri="{FF2B5EF4-FFF2-40B4-BE49-F238E27FC236}">
                <a16:creationId xmlns:a16="http://schemas.microsoft.com/office/drawing/2014/main" id="{8FDD108F-6C63-4684-A90D-8D43E660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974" y="2053606"/>
            <a:ext cx="1477309" cy="147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Undo free icon">
            <a:extLst>
              <a:ext uri="{FF2B5EF4-FFF2-40B4-BE49-F238E27FC236}">
                <a16:creationId xmlns:a16="http://schemas.microsoft.com/office/drawing/2014/main" id="{E0430976-2D2B-4144-A536-F1375FBF1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49" y="296164"/>
            <a:ext cx="827628" cy="8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ating Icon 122650">
            <a:extLst>
              <a:ext uri="{FF2B5EF4-FFF2-40B4-BE49-F238E27FC236}">
                <a16:creationId xmlns:a16="http://schemas.microsoft.com/office/drawing/2014/main" id="{78A870A2-1263-4D42-9803-19CE97F18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0"/>
          <a:stretch/>
        </p:blipFill>
        <p:spPr bwMode="auto">
          <a:xfrm>
            <a:off x="504610" y="1839760"/>
            <a:ext cx="147733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0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BE88229-46A1-4F2A-8EF5-6912C35E3E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8392" y="1181628"/>
            <a:ext cx="8960151" cy="50400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0CEE9A-0EB6-4EEF-831E-D035C5C4E20A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there a right or wrong way to speak?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B080A0A-DDA8-4C2F-987B-E132433F5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sp>
        <p:nvSpPr>
          <p:cNvPr id="7" name="Google Shape;103;p2">
            <a:extLst>
              <a:ext uri="{FF2B5EF4-FFF2-40B4-BE49-F238E27FC236}">
                <a16:creationId xmlns:a16="http://schemas.microsoft.com/office/drawing/2014/main" id="{3AAFE756-F27B-4C25-85E0-DE09134719E3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</a:t>
            </a:r>
            <a:endParaRPr dirty="0"/>
          </a:p>
        </p:txBody>
      </p:sp>
      <p:sp>
        <p:nvSpPr>
          <p:cNvPr id="8" name="Google Shape;104;p2">
            <a:extLst>
              <a:ext uri="{FF2B5EF4-FFF2-40B4-BE49-F238E27FC236}">
                <a16:creationId xmlns:a16="http://schemas.microsoft.com/office/drawing/2014/main" id="{DE733F68-FCEB-4657-8B7B-CCDED2E317B8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INCLUSIVE</a:t>
            </a:r>
            <a:endParaRPr dirty="0"/>
          </a:p>
        </p:txBody>
      </p:sp>
      <p:sp>
        <p:nvSpPr>
          <p:cNvPr id="9" name="Google Shape;105;p2">
            <a:extLst>
              <a:ext uri="{FF2B5EF4-FFF2-40B4-BE49-F238E27FC236}">
                <a16:creationId xmlns:a16="http://schemas.microsoft.com/office/drawing/2014/main" id="{97F779B2-3C99-4AC1-A64C-29F96DE7A736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LEARNER</a:t>
            </a:r>
            <a:endParaRPr dirty="0"/>
          </a:p>
        </p:txBody>
      </p:sp>
      <p:sp>
        <p:nvSpPr>
          <p:cNvPr id="10" name="Google Shape;106;p2">
            <a:extLst>
              <a:ext uri="{FF2B5EF4-FFF2-40B4-BE49-F238E27FC236}">
                <a16:creationId xmlns:a16="http://schemas.microsoft.com/office/drawing/2014/main" id="{B5B66E95-D94E-4CDC-85BD-F46DB1FFD975}"/>
              </a:ext>
            </a:extLst>
          </p:cNvPr>
          <p:cNvSpPr/>
          <p:nvPr/>
        </p:nvSpPr>
        <p:spPr>
          <a:xfrm>
            <a:off x="9526771" y="6417936"/>
            <a:ext cx="24415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KNOWLEDGEABLE</a:t>
            </a:r>
            <a:endParaRPr dirty="0"/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AB7E7A63-13A7-4BC0-ACF6-CEC5106A3270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30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F42E76-9A50-4C3F-A50D-804817A2734C}"/>
              </a:ext>
            </a:extLst>
          </p:cNvPr>
          <p:cNvSpPr txBox="1">
            <a:spLocks/>
          </p:cNvSpPr>
          <p:nvPr/>
        </p:nvSpPr>
        <p:spPr>
          <a:xfrm>
            <a:off x="1818392" y="296164"/>
            <a:ext cx="10149913" cy="74568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Ambitious: thinking &amp; speaking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9D60F20-6FCE-4FB8-B5D5-44EF906E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7" y="234732"/>
            <a:ext cx="1380458" cy="873140"/>
          </a:xfrm>
          <a:prstGeom prst="rect">
            <a:avLst/>
          </a:prstGeom>
        </p:spPr>
      </p:pic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E42C03DA-8EDA-42C9-995F-B40FD8FB4AC0}"/>
              </a:ext>
            </a:extLst>
          </p:cNvPr>
          <p:cNvSpPr/>
          <p:nvPr/>
        </p:nvSpPr>
        <p:spPr>
          <a:xfrm>
            <a:off x="179512" y="6417936"/>
            <a:ext cx="2428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</a:t>
            </a:r>
            <a:endParaRPr dirty="0"/>
          </a:p>
        </p:txBody>
      </p:sp>
      <p:sp>
        <p:nvSpPr>
          <p:cNvPr id="7" name="Google Shape;104;p2">
            <a:extLst>
              <a:ext uri="{FF2B5EF4-FFF2-40B4-BE49-F238E27FC236}">
                <a16:creationId xmlns:a16="http://schemas.microsoft.com/office/drawing/2014/main" id="{2BF30409-0218-420D-8B08-7B2CB7240FF1}"/>
              </a:ext>
            </a:extLst>
          </p:cNvPr>
          <p:cNvSpPr/>
          <p:nvPr/>
        </p:nvSpPr>
        <p:spPr>
          <a:xfrm>
            <a:off x="3904964" y="6417936"/>
            <a:ext cx="15311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INCLUSIVE</a:t>
            </a:r>
            <a:endParaRPr dirty="0"/>
          </a:p>
        </p:txBody>
      </p:sp>
      <p:sp>
        <p:nvSpPr>
          <p:cNvPr id="8" name="Google Shape;105;p2">
            <a:extLst>
              <a:ext uri="{FF2B5EF4-FFF2-40B4-BE49-F238E27FC236}">
                <a16:creationId xmlns:a16="http://schemas.microsoft.com/office/drawing/2014/main" id="{6B0CDD84-B29A-4564-A71C-CFF4969C381D}"/>
              </a:ext>
            </a:extLst>
          </p:cNvPr>
          <p:cNvSpPr/>
          <p:nvPr/>
        </p:nvSpPr>
        <p:spPr>
          <a:xfrm>
            <a:off x="6939928" y="6417936"/>
            <a:ext cx="16337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LEARNER</a:t>
            </a:r>
            <a:endParaRPr dirty="0"/>
          </a:p>
        </p:txBody>
      </p:sp>
      <p:sp>
        <p:nvSpPr>
          <p:cNvPr id="9" name="Google Shape;106;p2">
            <a:extLst>
              <a:ext uri="{FF2B5EF4-FFF2-40B4-BE49-F238E27FC236}">
                <a16:creationId xmlns:a16="http://schemas.microsoft.com/office/drawing/2014/main" id="{0C7F6D03-4B00-4D68-A870-D5CC2D5462BE}"/>
              </a:ext>
            </a:extLst>
          </p:cNvPr>
          <p:cNvSpPr/>
          <p:nvPr/>
        </p:nvSpPr>
        <p:spPr>
          <a:xfrm>
            <a:off x="9526771" y="6417936"/>
            <a:ext cx="24415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KNOWLEDGEABLE</a:t>
            </a:r>
            <a:endParaRPr dirty="0"/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461E4353-88AA-41BA-9436-1C9982A06736}"/>
              </a:ext>
            </a:extLst>
          </p:cNvPr>
          <p:cNvSpPr/>
          <p:nvPr/>
        </p:nvSpPr>
        <p:spPr>
          <a:xfrm rot="10800000" flipH="1">
            <a:off x="0" y="6361490"/>
            <a:ext cx="12192000" cy="45719"/>
          </a:xfrm>
          <a:prstGeom prst="rect">
            <a:avLst/>
          </a:prstGeom>
          <a:solidFill>
            <a:srgbClr val="2D3157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108CB-FBFC-4C18-AB23-26A42D997142}"/>
              </a:ext>
            </a:extLst>
          </p:cNvPr>
          <p:cNvSpPr txBox="1"/>
          <p:nvPr/>
        </p:nvSpPr>
        <p:spPr>
          <a:xfrm>
            <a:off x="2444474" y="1284121"/>
            <a:ext cx="7082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LPS students </a:t>
            </a:r>
            <a:r>
              <a:rPr lang="en-US" sz="2800" b="1" dirty="0">
                <a:solidFill>
                  <a:srgbClr val="002060"/>
                </a:solidFill>
              </a:rPr>
              <a:t>code switch </a:t>
            </a:r>
            <a:r>
              <a:rPr lang="en-US" sz="2800" dirty="0"/>
              <a:t>and the most successful are aware of their code switching</a:t>
            </a:r>
            <a:endParaRPr lang="en-GB" sz="2800" dirty="0"/>
          </a:p>
        </p:txBody>
      </p:sp>
      <p:pic>
        <p:nvPicPr>
          <p:cNvPr id="2050" name="Picture 2" descr="Praying ">
            <a:extLst>
              <a:ext uri="{FF2B5EF4-FFF2-40B4-BE49-F238E27FC236}">
                <a16:creationId xmlns:a16="http://schemas.microsoft.com/office/drawing/2014/main" id="{18CE9D13-A905-42A3-985C-6282AC7F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32" y="294262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3F3F9-D36A-4430-ABFA-C518D7FF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952" y="2963526"/>
            <a:ext cx="1219200" cy="121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931F61-98E0-40A0-BF9E-A46C7CD1B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05"/>
          <a:stretch/>
        </p:blipFill>
        <p:spPr>
          <a:xfrm>
            <a:off x="194465" y="2760163"/>
            <a:ext cx="2419350" cy="15841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94B6C5-0E8F-452A-926A-93B2601BC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841" y="2808011"/>
            <a:ext cx="1585097" cy="15302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5E0AD9-4FF0-45AE-8C78-A16829097337}"/>
              </a:ext>
            </a:extLst>
          </p:cNvPr>
          <p:cNvSpPr/>
          <p:nvPr/>
        </p:nvSpPr>
        <p:spPr>
          <a:xfrm>
            <a:off x="10399156" y="4412853"/>
            <a:ext cx="1478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Classroom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68DEDA-03F0-429E-A99B-464387D526D6}"/>
              </a:ext>
            </a:extLst>
          </p:cNvPr>
          <p:cNvSpPr/>
          <p:nvPr/>
        </p:nvSpPr>
        <p:spPr>
          <a:xfrm>
            <a:off x="6950371" y="4412853"/>
            <a:ext cx="2234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Place of worship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6AF761-1E80-48C4-A428-5AC140BFAB37}"/>
              </a:ext>
            </a:extLst>
          </p:cNvPr>
          <p:cNvSpPr/>
          <p:nvPr/>
        </p:nvSpPr>
        <p:spPr>
          <a:xfrm>
            <a:off x="741960" y="4412853"/>
            <a:ext cx="147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Socialising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E9E2C6-1C0E-4163-896A-3AA40AD40874}"/>
              </a:ext>
            </a:extLst>
          </p:cNvPr>
          <p:cNvSpPr/>
          <p:nvPr/>
        </p:nvSpPr>
        <p:spPr>
          <a:xfrm>
            <a:off x="4341696" y="4412853"/>
            <a:ext cx="990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Family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1EC9C-8EE9-4D99-B042-138752B23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246" y="88211"/>
            <a:ext cx="4579507" cy="668157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Picture 2" descr="White Background Images for Desktop or Mobile | Cool Backgrounds">
            <a:extLst>
              <a:ext uri="{FF2B5EF4-FFF2-40B4-BE49-F238E27FC236}">
                <a16:creationId xmlns:a16="http://schemas.microsoft.com/office/drawing/2014/main" id="{41F4AD4E-A50C-4F36-8101-40AD808C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653" y="2186255"/>
            <a:ext cx="4329224" cy="43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ite Background Images for Desktop or Mobile | Cool Backgrounds">
            <a:extLst>
              <a:ext uri="{FF2B5EF4-FFF2-40B4-BE49-F238E27FC236}">
                <a16:creationId xmlns:a16="http://schemas.microsoft.com/office/drawing/2014/main" id="{E84E25AB-797C-458F-BA7E-90B9AD24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387" y="3589754"/>
            <a:ext cx="4329224" cy="29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hite Background Images for Desktop or Mobile | Cool Backgrounds">
            <a:extLst>
              <a:ext uri="{FF2B5EF4-FFF2-40B4-BE49-F238E27FC236}">
                <a16:creationId xmlns:a16="http://schemas.microsoft.com/office/drawing/2014/main" id="{6228B924-842E-46CD-9A70-935FEFA57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19" y="5090211"/>
            <a:ext cx="4329224" cy="14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809</Words>
  <Application>Microsoft Office PowerPoint</Application>
  <PresentationFormat>Widescreen</PresentationFormat>
  <Paragraphs>173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Why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Afolabi Joseph</dc:creator>
  <cp:lastModifiedBy>Afolabi Joseph</cp:lastModifiedBy>
  <cp:revision>30</cp:revision>
  <dcterms:created xsi:type="dcterms:W3CDTF">2022-09-29T09:22:37Z</dcterms:created>
  <dcterms:modified xsi:type="dcterms:W3CDTF">2022-10-04T14:23:20Z</dcterms:modified>
</cp:coreProperties>
</file>