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rO+JH8nmX8QXC3QtKnmqCZt4+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hyperlink" Target="https://www.sas.rochester.edu/psy/people/faculty/reis_harry/assets/pdf/Reis_200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gif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r="2764" b="15350"/>
          <a:stretch/>
        </p:blipFill>
        <p:spPr>
          <a:xfrm>
            <a:off x="1050409" y="1766885"/>
            <a:ext cx="2355545" cy="205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r="3275" b="12572"/>
          <a:stretch/>
        </p:blipFill>
        <p:spPr>
          <a:xfrm>
            <a:off x="4963190" y="1920063"/>
            <a:ext cx="2134066" cy="192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r="3275" b="12572"/>
          <a:stretch/>
        </p:blipFill>
        <p:spPr>
          <a:xfrm>
            <a:off x="8897680" y="1775859"/>
            <a:ext cx="2134066" cy="192891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Safeguarding education: raising standards and expectations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628178" y="3741326"/>
            <a:ext cx="32203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Responsiveness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improves relationships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4502383" y="3739998"/>
            <a:ext cx="31252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Unresponsiveness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worsens relationships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8343454" y="3739998"/>
            <a:ext cx="384854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Blindly offering care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egoistical for the giver, and does not improve relationships.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207046" y="1385114"/>
            <a:ext cx="3706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Reis distinguishes between: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0" y="5911273"/>
            <a:ext cx="24242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0093C2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Reis, H. (2007). Steps toward the ripening of relationship science. Personal Relationships, 14, pp.1–23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4758953" y="4880030"/>
            <a:ext cx="2997865" cy="1420997"/>
            <a:chOff x="3016434" y="1763496"/>
            <a:chExt cx="6585783" cy="3901770"/>
          </a:xfrm>
        </p:grpSpPr>
        <p:pic>
          <p:nvPicPr>
            <p:cNvPr id="104" name="Google Shape;104;p1" descr="White Background Images for Desktop or Mobile | Cool Backgrounds"/>
            <p:cNvPicPr preferRelativeResize="0"/>
            <p:nvPr/>
          </p:nvPicPr>
          <p:blipFill rotWithShape="1">
            <a:blip r:embed="rId8">
              <a:alphaModFix/>
            </a:blip>
            <a:srcRect l="28009" t="22277" r="20536" b="22344"/>
            <a:stretch/>
          </p:blipFill>
          <p:spPr>
            <a:xfrm>
              <a:off x="3500950" y="1763496"/>
              <a:ext cx="6101267" cy="3222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16434" y="2221446"/>
              <a:ext cx="6237672" cy="34438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"/>
          <p:cNvSpPr txBox="1"/>
          <p:nvPr/>
        </p:nvSpPr>
        <p:spPr>
          <a:xfrm>
            <a:off x="4502383" y="4795106"/>
            <a:ext cx="33778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starting in…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LPS Book: faculty reflection</a:t>
            </a:r>
            <a:endParaRPr/>
          </a:p>
        </p:txBody>
      </p:sp>
      <p:sp>
        <p:nvSpPr>
          <p:cNvPr id="267" name="Google Shape;267;p10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0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 descr="think Icon 4306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383" y="1407646"/>
            <a:ext cx="1344373" cy="134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 txBox="1"/>
          <p:nvPr/>
        </p:nvSpPr>
        <p:spPr>
          <a:xfrm>
            <a:off x="1621081" y="1609830"/>
            <a:ext cx="48140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four priority areas might be the greatest area for development in your faculty? </a:t>
            </a:r>
            <a:endParaRPr/>
          </a:p>
        </p:txBody>
      </p:sp>
      <p:sp>
        <p:nvSpPr>
          <p:cNvPr id="275" name="Google Shape;275;p10"/>
          <p:cNvSpPr txBox="1"/>
          <p:nvPr/>
        </p:nvSpPr>
        <p:spPr>
          <a:xfrm>
            <a:off x="1570431" y="3387215"/>
            <a:ext cx="46850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how you could support one another in these areas</a:t>
            </a:r>
            <a:endParaRPr/>
          </a:p>
        </p:txBody>
      </p:sp>
      <p:pic>
        <p:nvPicPr>
          <p:cNvPr id="276" name="Google Shape;276;p10" descr="collaborate Icon 9536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059" y="2997021"/>
            <a:ext cx="1395022" cy="139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6">
            <a:alphaModFix/>
          </a:blip>
          <a:srcRect t="21002" b="8712"/>
          <a:stretch/>
        </p:blipFill>
        <p:spPr>
          <a:xfrm>
            <a:off x="6026876" y="2630766"/>
            <a:ext cx="6096528" cy="241029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 txBox="1"/>
          <p:nvPr/>
        </p:nvSpPr>
        <p:spPr>
          <a:xfrm>
            <a:off x="1570431" y="5052416"/>
            <a:ext cx="44564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HoF/HoD take note of teachers’  areas for development </a:t>
            </a:r>
            <a:endParaRPr/>
          </a:p>
        </p:txBody>
      </p:sp>
      <p:pic>
        <p:nvPicPr>
          <p:cNvPr id="279" name="Google Shape;279;p10" descr="write Icon 9603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059" y="4743963"/>
            <a:ext cx="1395022" cy="139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11"/>
          <p:cNvCxnSpPr/>
          <p:nvPr/>
        </p:nvCxnSpPr>
        <p:spPr>
          <a:xfrm>
            <a:off x="6210677" y="1367073"/>
            <a:ext cx="0" cy="4789283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1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KS5 QET &amp; The LPS Book: </a:t>
            </a: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Takeaway actions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92" name="Google Shape;292;p11"/>
          <p:cNvSpPr txBox="1"/>
          <p:nvPr/>
        </p:nvSpPr>
        <p:spPr>
          <a:xfrm>
            <a:off x="488719" y="2385178"/>
            <a:ext cx="885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6425946" y="2385178"/>
            <a:ext cx="12132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488718" y="2983960"/>
            <a:ext cx="5607279" cy="145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standards evidenced on KS5 books be the same or better than KS3 &amp; KS4?</a:t>
            </a:r>
            <a:endParaRPr/>
          </a:p>
        </p:txBody>
      </p:sp>
      <p:pic>
        <p:nvPicPr>
          <p:cNvPr id="295" name="Google Shape;295;p11" descr="Reflect Icon 278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19" y="1498323"/>
            <a:ext cx="922047" cy="92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 descr="implementation Icon 1765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2659" y="1498323"/>
            <a:ext cx="1074556" cy="107455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7639227" y="4726660"/>
            <a:ext cx="3301823" cy="83099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QET Work Scrutiny follow up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13/06 – 04/07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2659" y="2893389"/>
            <a:ext cx="5680596" cy="160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"/>
          <p:cNvGrpSpPr/>
          <p:nvPr/>
        </p:nvGrpSpPr>
        <p:grpSpPr>
          <a:xfrm>
            <a:off x="564149" y="733830"/>
            <a:ext cx="10792788" cy="5969708"/>
            <a:chOff x="-5012621" y="-767998"/>
            <a:chExt cx="10792788" cy="5969708"/>
          </a:xfrm>
        </p:grpSpPr>
        <p:sp>
          <p:nvSpPr>
            <p:cNvPr id="112" name="Google Shape;112;p2"/>
            <p:cNvSpPr/>
            <p:nvPr/>
          </p:nvSpPr>
          <p:spPr>
            <a:xfrm>
              <a:off x="-5012621" y="-767998"/>
              <a:ext cx="5969708" cy="5969708"/>
            </a:xfrm>
            <a:prstGeom prst="blockArc">
              <a:avLst>
                <a:gd name="adj1" fmla="val 18900000"/>
                <a:gd name="adj2" fmla="val 2700000"/>
                <a:gd name="adj3" fmla="val 362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&amp; Local Picture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344" y="332528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QET Progress Review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3675" y="1662642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Faculty reflection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1344" y="2992755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KS5 QET &amp; The LPS Book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033133" y="4083217"/>
            <a:ext cx="3682123" cy="69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KS5 QET &amp; The LPS Book: standards and expectations</a:t>
            </a:r>
            <a:endParaRPr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 descr="landscape Icon 611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3441" y="1947809"/>
            <a:ext cx="893545" cy="8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 descr="Open book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7943" y="2726976"/>
            <a:ext cx="1049989" cy="104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 descr="Open book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0213" y="3369244"/>
            <a:ext cx="665613" cy="6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 descr="collaborate Icon 9536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8736" y="4618772"/>
            <a:ext cx="778573" cy="77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Why Now?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41" name="Google Shape;141;p3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9407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4431638" y="2933101"/>
            <a:ext cx="3203602" cy="138499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Reviewing the progress of QET targets in KS5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181802" y="2903358"/>
            <a:ext cx="2921009" cy="181588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Reviewed the progress of QET targets in KS3&amp; KS4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8909268" y="2903357"/>
            <a:ext cx="3190583" cy="181588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Responsive curriculum plan in response to internal exams and data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554263" y="2360428"/>
            <a:ext cx="2131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we have…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future, we will…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3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698255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now…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Landscape: what is the local picture?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2348149" y="4783054"/>
            <a:ext cx="210974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………….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Current grade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CCA*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Target grade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DDD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900153" y="1562147"/>
            <a:ext cx="993798" cy="369332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8341600" y="1600228"/>
            <a:ext cx="1651927" cy="369332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Underachieving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8119300" y="4783054"/>
            <a:ext cx="216572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………….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Current grade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CD-C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Target grade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ABB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5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Landscape: what is the national picture?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pic>
        <p:nvPicPr>
          <p:cNvPr id="175" name="Google Shape;175;p5" descr="think Icon 4306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9449" y="2756386"/>
            <a:ext cx="1344373" cy="1344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3029147" y="2958570"/>
            <a:ext cx="48140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answer these questions if you were directed to?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2978497" y="4735955"/>
            <a:ext cx="54797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questions might you feel you/your students will have the least evidence* for?</a:t>
            </a:r>
            <a:endParaRPr/>
          </a:p>
        </p:txBody>
      </p:sp>
      <p:pic>
        <p:nvPicPr>
          <p:cNvPr id="178" name="Google Shape;178;p5" descr="collaborate Icon 9536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4125" y="4345761"/>
            <a:ext cx="1395022" cy="139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1828727" y="1428030"/>
            <a:ext cx="92085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Shortly you will see six questions relating to the quality of education offered in the sixth form: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9601200" y="4229641"/>
            <a:ext cx="23774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*evidence would include examples of this in the students’ books/folders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445047" y="1923241"/>
            <a:ext cx="30211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teaching and the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curriculum build students’ retention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new knowledge?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4429472" y="1917564"/>
            <a:ext cx="31196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I expect to see in students’ books/folders? How do you ensure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common expectations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met?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8249286" y="1917564"/>
            <a:ext cx="349734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How do you know these aspects of the curriculum are effective?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8261496" y="4823711"/>
            <a:ext cx="37171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well are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with lower target grades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the curriculum? How do you know?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335148" y="4823711"/>
            <a:ext cx="33330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reading built into the sixth form curriculum? How are you fostering a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culture of academic scholarship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52686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>
          <a:xfrm>
            <a:off x="1828727" y="114118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Landscape: what is the national picture?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4429472" y="4823711"/>
            <a:ext cx="333305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me how assessment works in the sixth form. How do you ensure that information from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assessments is used meaningfully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 b="18483"/>
          <a:stretch/>
        </p:blipFill>
        <p:spPr>
          <a:xfrm>
            <a:off x="1270931" y="3848370"/>
            <a:ext cx="1217265" cy="99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/>
          </a:blip>
          <a:srcRect b="14179"/>
          <a:stretch/>
        </p:blipFill>
        <p:spPr>
          <a:xfrm>
            <a:off x="1237217" y="992757"/>
            <a:ext cx="1077597" cy="92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6">
            <a:alphaModFix/>
          </a:blip>
          <a:srcRect b="24076"/>
          <a:stretch/>
        </p:blipFill>
        <p:spPr>
          <a:xfrm>
            <a:off x="5305512" y="841114"/>
            <a:ext cx="1580974" cy="12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7">
            <a:alphaModFix/>
          </a:blip>
          <a:srcRect b="19596"/>
          <a:stretch/>
        </p:blipFill>
        <p:spPr>
          <a:xfrm>
            <a:off x="9307729" y="931501"/>
            <a:ext cx="1380458" cy="110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8">
            <a:alphaModFix/>
          </a:blip>
          <a:srcRect b="14749"/>
          <a:stretch/>
        </p:blipFill>
        <p:spPr>
          <a:xfrm>
            <a:off x="5557200" y="3921986"/>
            <a:ext cx="1077598" cy="91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9">
            <a:alphaModFix/>
          </a:blip>
          <a:srcRect b="22013"/>
          <a:stretch/>
        </p:blipFill>
        <p:spPr>
          <a:xfrm>
            <a:off x="9389325" y="3891342"/>
            <a:ext cx="1217265" cy="94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3971" y="1438587"/>
            <a:ext cx="8419333" cy="4409321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4" name="Google Shape;204;p7" descr="think Icon 4306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714" y="1534829"/>
            <a:ext cx="1076706" cy="107670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1296517" y="1574816"/>
            <a:ext cx="19422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answer these questions if you were directed to?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1300523" y="3049125"/>
            <a:ext cx="22108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questions might you feel you/your students will have the least evidence* for?</a:t>
            </a:r>
            <a:endParaRPr/>
          </a:p>
        </p:txBody>
      </p:sp>
      <p:pic>
        <p:nvPicPr>
          <p:cNvPr id="207" name="Google Shape;207;p7" descr="collaborate Icon 9536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3004028"/>
            <a:ext cx="1117271" cy="11172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7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Landscape: what is the national picture?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pic>
        <p:nvPicPr>
          <p:cNvPr id="215" name="Google Shape;215;p7" descr="write Icon 9603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912" y="4527853"/>
            <a:ext cx="1275508" cy="127550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/>
        </p:nvSpPr>
        <p:spPr>
          <a:xfrm>
            <a:off x="1300523" y="4684346"/>
            <a:ext cx="2210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Annotate ideas on how each of these could be evidenced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/>
          <p:nvPr/>
        </p:nvSpPr>
        <p:spPr>
          <a:xfrm>
            <a:off x="179513" y="841114"/>
            <a:ext cx="3286702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does teaching and the </a:t>
            </a:r>
            <a:r>
              <a:rPr lang="en-US" sz="1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curriculum build students’ retention </a:t>
            </a: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new knowledge?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Retrieval slides as with KS3/4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Consolidation through homework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Assessments based on previous learning evidenced through an assessment overview for the year/course.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Revision lessons planned into curriculum map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Homework schedule based on retrieval of previous units.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429472" y="1917564"/>
            <a:ext cx="31196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should I expect to see in students’ books/folders? How do you ensure </a:t>
            </a:r>
            <a:r>
              <a:rPr lang="en-US" sz="1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common expectations</a:t>
            </a: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met?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See KS5 Work Scrutiny Guidance 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8210672" y="875909"/>
            <a:ext cx="266304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How do you know these aspects of the curriculum are effective?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Evidence of flip learning.  All work to be dated, even when completed out of lessons.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Evidence of consolidation independently.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homework tasks to be dated and labelled.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Evidence of super-curriculum tasks.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8175267" y="3867609"/>
            <a:ext cx="2945813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well are </a:t>
            </a:r>
            <a:r>
              <a:rPr lang="en-US" sz="1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with lower target grades </a:t>
            </a: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the curriculum? How do you know?</a:t>
            </a:r>
            <a:endParaRPr sz="1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analysis shows good progress of pupils with lower target grades.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quality and volume of work is meeting expectations.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There is evidence of additional support provided to students where they are under-achieving to help close the gap.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90616" y="3867609"/>
            <a:ext cx="35775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is reading built into the sixth form curriculum? How are you fostering a </a:t>
            </a:r>
            <a:r>
              <a:rPr lang="en-US" sz="1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culture of academic scholarship</a:t>
            </a: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Flip learning where pupils read and take notes independently prior to the lesson.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Unit overviews have a list of extended reading, articles, podcasts, documentaries..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Folders of HPA students contain evidence of academic scholarship – notes that are dates and labelled.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Teacher feedback and challenge activities.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8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52686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 txBox="1"/>
          <p:nvPr/>
        </p:nvSpPr>
        <p:spPr>
          <a:xfrm>
            <a:off x="1828727" y="114118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Potential strategies that can be used</a:t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4429471" y="4149502"/>
            <a:ext cx="339295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Tell me how assessment works in the sixth form. How do you ensure that information from </a:t>
            </a:r>
            <a:r>
              <a:rPr lang="en-US" sz="1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assessments is used meaningfully</a:t>
            </a:r>
            <a:r>
              <a:rPr lang="en-US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a tracking sheet documenting feedback and progress on assessments.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Assessments, PEQs (and extended writing if relevant) with diagnostic marking and pupils responding to teacher feedback.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Evidence of responsive teaching include re-teaching topics if necessary.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8"/>
          <p:cNvPicPr preferRelativeResize="0"/>
          <p:nvPr/>
        </p:nvPicPr>
        <p:blipFill rotWithShape="1">
          <a:blip r:embed="rId4">
            <a:alphaModFix/>
          </a:blip>
          <a:srcRect b="18483"/>
          <a:stretch/>
        </p:blipFill>
        <p:spPr>
          <a:xfrm>
            <a:off x="3483566" y="3763965"/>
            <a:ext cx="945906" cy="77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5">
            <a:alphaModFix/>
          </a:blip>
          <a:srcRect b="14179"/>
          <a:stretch/>
        </p:blipFill>
        <p:spPr>
          <a:xfrm>
            <a:off x="3017293" y="856235"/>
            <a:ext cx="1077597" cy="92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6">
            <a:alphaModFix/>
          </a:blip>
          <a:srcRect b="24076"/>
          <a:stretch/>
        </p:blipFill>
        <p:spPr>
          <a:xfrm>
            <a:off x="5153333" y="674703"/>
            <a:ext cx="1580974" cy="12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7">
            <a:alphaModFix/>
          </a:blip>
          <a:srcRect b="19596"/>
          <a:stretch/>
        </p:blipFill>
        <p:spPr>
          <a:xfrm>
            <a:off x="10811542" y="719896"/>
            <a:ext cx="1380458" cy="110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8">
            <a:alphaModFix/>
          </a:blip>
          <a:srcRect b="14749"/>
          <a:stretch/>
        </p:blipFill>
        <p:spPr>
          <a:xfrm>
            <a:off x="5557301" y="3230840"/>
            <a:ext cx="1077598" cy="91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9">
            <a:alphaModFix/>
          </a:blip>
          <a:srcRect b="22013"/>
          <a:stretch/>
        </p:blipFill>
        <p:spPr>
          <a:xfrm>
            <a:off x="10959584" y="3867609"/>
            <a:ext cx="1217265" cy="94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/>
          <p:nvPr/>
        </p:nvSpPr>
        <p:spPr>
          <a:xfrm>
            <a:off x="5940444" y="264784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LPS Book: standards &amp; expectations</a:t>
            </a: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9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9"/>
          <p:cNvSpPr txBox="1"/>
          <p:nvPr/>
        </p:nvSpPr>
        <p:spPr>
          <a:xfrm>
            <a:off x="331220" y="4588827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&amp; quality of work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3103613" y="4588827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evidence of HPA challenge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5887771" y="4588827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evidence of SEND support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8786225" y="4588827"/>
            <a:ext cx="30010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green pen responses to misconceptions</a:t>
            </a:r>
            <a:endParaRPr/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87" y="2192968"/>
            <a:ext cx="2198120" cy="21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 descr="Sentence Starters | Worksheet | Education.com | Teaching writing, Sentence  starters, Writing less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9227" y="2001695"/>
            <a:ext cx="1890044" cy="238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 descr="Editing is the key to great writing - The Wh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6936" y="2349919"/>
            <a:ext cx="3481218" cy="1955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9"/>
          <p:cNvGrpSpPr/>
          <p:nvPr/>
        </p:nvGrpSpPr>
        <p:grpSpPr>
          <a:xfrm>
            <a:off x="3086064" y="2049657"/>
            <a:ext cx="2284677" cy="2284677"/>
            <a:chOff x="3122837" y="2646147"/>
            <a:chExt cx="2284677" cy="2284677"/>
          </a:xfrm>
        </p:grpSpPr>
        <p:pic>
          <p:nvPicPr>
            <p:cNvPr id="255" name="Google Shape;255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22837" y="2646147"/>
              <a:ext cx="2284677" cy="2284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9"/>
            <p:cNvSpPr txBox="1"/>
            <p:nvPr/>
          </p:nvSpPr>
          <p:spPr>
            <a:xfrm>
              <a:off x="3993255" y="4189046"/>
              <a:ext cx="14142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HPA books visibly different to MPA books?</a:t>
              </a:r>
              <a:endParaRPr/>
            </a:p>
          </p:txBody>
        </p:sp>
      </p:grpSp>
      <p:pic>
        <p:nvPicPr>
          <p:cNvPr id="257" name="Google Shape;257;p9" descr="File:Eo circle pink number-4.svg - Wikimedia Comm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44984" y="4606407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Numbers free icon"/>
          <p:cNvPicPr preferRelativeResize="0"/>
          <p:nvPr/>
        </p:nvPicPr>
        <p:blipFill rotWithShape="1">
          <a:blip r:embed="rId9">
            <a:alphaModFix/>
          </a:blip>
          <a:srcRect r="59229" b="53815"/>
          <a:stretch/>
        </p:blipFill>
        <p:spPr>
          <a:xfrm>
            <a:off x="215058" y="4560075"/>
            <a:ext cx="354904" cy="40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 descr="Numbers free icon"/>
          <p:cNvPicPr preferRelativeResize="0"/>
          <p:nvPr/>
        </p:nvPicPr>
        <p:blipFill rotWithShape="1">
          <a:blip r:embed="rId9">
            <a:alphaModFix/>
          </a:blip>
          <a:srcRect l="59230" b="53815"/>
          <a:stretch/>
        </p:blipFill>
        <p:spPr>
          <a:xfrm>
            <a:off x="2837294" y="4560075"/>
            <a:ext cx="354904" cy="40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 descr="Numbers free icon"/>
          <p:cNvPicPr preferRelativeResize="0"/>
          <p:nvPr/>
        </p:nvPicPr>
        <p:blipFill rotWithShape="1">
          <a:blip r:embed="rId9">
            <a:alphaModFix/>
          </a:blip>
          <a:srcRect l="28997" t="53815" r="30231"/>
          <a:stretch/>
        </p:blipFill>
        <p:spPr>
          <a:xfrm>
            <a:off x="5795510" y="4607369"/>
            <a:ext cx="354904" cy="40203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/>
          <p:nvPr/>
        </p:nvSpPr>
        <p:spPr>
          <a:xfrm>
            <a:off x="3169338" y="5216629"/>
            <a:ext cx="4757073" cy="86620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Differentiation/Reasonable adjustments &amp; support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Lato</vt:lpstr>
      <vt:lpstr>Century Gothic</vt:lpstr>
      <vt:lpstr>Office Theme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S Isaac</cp:lastModifiedBy>
  <cp:revision>1</cp:revision>
  <dcterms:created xsi:type="dcterms:W3CDTF">2022-04-21T10:28:44Z</dcterms:created>
  <dcterms:modified xsi:type="dcterms:W3CDTF">2022-11-08T11:46:08Z</dcterms:modified>
</cp:coreProperties>
</file>