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7" r:id="rId4"/>
    <p:sldId id="258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22D2F-4FDE-4677-A680-8836370FF39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5D927-87E8-4AE0-A2F5-984ED0B9F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5D927-87E8-4AE0-A2F5-984ED0B9FC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7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5D927-87E8-4AE0-A2F5-984ED0B9FC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6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5D927-87E8-4AE0-A2F5-984ED0B9FC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9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3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1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8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3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4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8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7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4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CCCC-D69B-4E1D-9B2F-35DD611395C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0F68-E030-49C5-B467-EC95A463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8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37304"/>
              </p:ext>
            </p:extLst>
          </p:nvPr>
        </p:nvGraphicFramePr>
        <p:xfrm>
          <a:off x="107504" y="116632"/>
          <a:ext cx="8928990" cy="655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/>
                <a:gridCol w="6250293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51088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13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(Special Edition) Christmas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400600">
                <a:tc gridSpan="2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"/>
          <a:stretch/>
        </p:blipFill>
        <p:spPr bwMode="auto">
          <a:xfrm>
            <a:off x="179512" y="1337467"/>
            <a:ext cx="8784976" cy="5259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6207" y="2204864"/>
            <a:ext cx="7996233" cy="41764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Cultural Capital</a:t>
            </a:r>
          </a:p>
          <a:p>
            <a:pPr algn="ctr"/>
            <a:r>
              <a:rPr lang="en-US" sz="8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Wednesday</a:t>
            </a:r>
            <a:r>
              <a:rPr lang="en-US" sz="8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endParaRPr lang="en-GB" sz="8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284193">
            <a:off x="1455250" y="3687023"/>
            <a:ext cx="6158146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Week 13</a:t>
            </a:r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: Christmas.</a:t>
            </a:r>
            <a:endParaRPr lang="en-GB" sz="4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5" y="-55494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011866" y="5633702"/>
            <a:ext cx="1152129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8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3761" r="15360" b="17620"/>
          <a:stretch/>
        </p:blipFill>
        <p:spPr bwMode="auto">
          <a:xfrm>
            <a:off x="2945427" y="3356991"/>
            <a:ext cx="3282758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24606"/>
              </p:ext>
            </p:extLst>
          </p:nvPr>
        </p:nvGraphicFramePr>
        <p:xfrm>
          <a:off x="107504" y="116632"/>
          <a:ext cx="8928990" cy="6552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/>
                <a:gridCol w="3571596"/>
                <a:gridCol w="2678697"/>
              </a:tblGrid>
              <a:tr h="7290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913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13 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(Special Edition) Christmas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933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sng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Level :  Easy </a:t>
                      </a:r>
                      <a:endParaRPr lang="en-GB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91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How</a:t>
                      </a:r>
                      <a:r>
                        <a:rPr lang="en-US" sz="2400" u="sng" baseline="0" dirty="0" smtClean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 many name can you think of for Santa Claus?</a:t>
                      </a:r>
                      <a:endParaRPr lang="en-GB" sz="2400" u="sng" dirty="0">
                        <a:solidFill>
                          <a:srgbClr val="FF0000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612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612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612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612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612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3808" y="2492896"/>
            <a:ext cx="33843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Santa Claus</a:t>
            </a:r>
            <a:endParaRPr lang="en-GB" sz="4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735" y="2518761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Father Christmas (U.K.)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735" y="3356992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Pere Noel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(France &amp; Belgium)</a:t>
            </a:r>
            <a:endParaRPr lang="en-GB" sz="2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735" y="4221088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Papai</a:t>
            </a:r>
            <a:r>
              <a:rPr lang="en-US" sz="2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Noel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(Brazil)</a:t>
            </a:r>
            <a:endParaRPr lang="en-GB" sz="2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735" y="5085184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Viejo </a:t>
            </a:r>
            <a:r>
              <a:rPr lang="en-US" sz="2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Pascuero</a:t>
            </a:r>
            <a:endParaRPr lang="en-US" sz="20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(Chile)  </a:t>
            </a:r>
            <a:endParaRPr lang="en-GB" sz="2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735" y="5949280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Kanakaloka</a:t>
            </a:r>
            <a:endParaRPr lang="en-US" sz="24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(Hawaii)</a:t>
            </a:r>
            <a:endParaRPr lang="en-GB" sz="2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4208" y="2518761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Babbo</a:t>
            </a:r>
            <a:r>
              <a:rPr lang="en-US" sz="2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Natale</a:t>
            </a:r>
            <a:endParaRPr lang="en-US" sz="20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(Italy)</a:t>
            </a:r>
            <a:endParaRPr lang="en-GB" sz="2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44208" y="3356992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Joulupukki</a:t>
            </a:r>
            <a:endParaRPr lang="en-US" sz="24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(Finland)</a:t>
            </a:r>
            <a:endParaRPr lang="en-GB" sz="2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4208" y="4221088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Kerstman</a:t>
            </a:r>
            <a:endParaRPr lang="en-US" sz="2000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(Netherlands)</a:t>
            </a:r>
            <a:endParaRPr lang="en-GB" sz="2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4208" y="5085184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Dun </a:t>
            </a:r>
            <a:r>
              <a:rPr lang="en-US" sz="20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Che</a:t>
            </a:r>
            <a:r>
              <a:rPr lang="en-US" sz="2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Lao Ren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(China)</a:t>
            </a:r>
            <a:endParaRPr lang="en-GB" sz="2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4208" y="5949280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Weihnachtsmann</a:t>
            </a:r>
            <a:endParaRPr lang="en-US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(Germany) 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14998" y="2973880"/>
            <a:ext cx="660857" cy="7662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4999" y="3657422"/>
            <a:ext cx="814593" cy="5636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14999" y="5661248"/>
            <a:ext cx="814593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14999" y="4869160"/>
            <a:ext cx="813257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72100" y="3068960"/>
            <a:ext cx="1008112" cy="6711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508104" y="3663220"/>
            <a:ext cx="936104" cy="5578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508104" y="5571966"/>
            <a:ext cx="936104" cy="671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508104" y="4797152"/>
            <a:ext cx="936104" cy="5818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616335" y="4544589"/>
            <a:ext cx="81325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445816" y="4517476"/>
            <a:ext cx="9983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1871" y="3611"/>
            <a:ext cx="1152129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5" y="-55494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0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210139"/>
              </p:ext>
            </p:extLst>
          </p:nvPr>
        </p:nvGraphicFramePr>
        <p:xfrm>
          <a:off x="107504" y="116633"/>
          <a:ext cx="8928990" cy="6616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/>
                <a:gridCol w="6250293"/>
              </a:tblGrid>
              <a:tr h="6172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204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13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(Special Edition) Christmas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2046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</a:rPr>
                        <a:t>Level: Medium</a:t>
                      </a:r>
                      <a:endParaRPr lang="en-GB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391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baseline="0" dirty="0" smtClean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Can you name all of  Santa’s reindeer?</a:t>
                      </a:r>
                      <a:endParaRPr lang="en-GB" sz="2400" u="sng" dirty="0" smtClean="0">
                        <a:solidFill>
                          <a:srgbClr val="FF0000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726562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784976" cy="46085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6093"/>
            <a:ext cx="2016224" cy="3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4" y="3122968"/>
            <a:ext cx="2016224" cy="3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9" y="6012702"/>
            <a:ext cx="2174133" cy="3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36" y="6012703"/>
            <a:ext cx="2174133" cy="3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36" y="6012703"/>
            <a:ext cx="2174133" cy="3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43" y="6012701"/>
            <a:ext cx="2174133" cy="3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43" y="4489504"/>
            <a:ext cx="2046112" cy="3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41" y="3122968"/>
            <a:ext cx="2016224" cy="3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74" y="4444609"/>
            <a:ext cx="2016224" cy="3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2429" y="3084091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1157" y="445877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0958" y="602638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7574" y="6027834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70802" y="6027834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85095" y="6012701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36029" y="451115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95572" y="4444609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00039" y="312296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1871" y="3611"/>
            <a:ext cx="1152129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6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37959"/>
              </p:ext>
            </p:extLst>
          </p:nvPr>
        </p:nvGraphicFramePr>
        <p:xfrm>
          <a:off x="107504" y="116632"/>
          <a:ext cx="8928990" cy="6624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/>
                <a:gridCol w="201623"/>
                <a:gridCol w="3168352"/>
                <a:gridCol w="2880318"/>
              </a:tblGrid>
              <a:tr h="78767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260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13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(Special Edition) Christmas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4902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u="sng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Level :  Difficult</a:t>
                      </a:r>
                      <a:endParaRPr lang="en-GB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092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baseline="0" dirty="0" smtClean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Can you name these Christmas songs?</a:t>
                      </a:r>
                      <a:endParaRPr lang="en-GB" sz="2400" u="sng" dirty="0" smtClean="0">
                        <a:solidFill>
                          <a:srgbClr val="FF0000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159847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088786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748" y="2589851"/>
            <a:ext cx="276006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Dashing through the snow/In a one-horse open sleigh/ Over the fields we go/ laughing all the way/ Bells on bobtail ring/ making spirits bright/…  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748" y="4695604"/>
            <a:ext cx="276006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Chestnuts roasting on an open/ Jack Frost </a:t>
            </a:r>
            <a:r>
              <a:rPr lang="en-US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nippin</a:t>
            </a:r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’ at you nose/ Yuletide carols being sung by a choir/ And folks dressed up like Eskimos/…    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5350" y="2596520"/>
            <a:ext cx="301595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You better watch out/ You better not cry/ You better not pout/ I’m telling you why /… </a:t>
            </a:r>
          </a:p>
          <a:p>
            <a:pPr algn="ctr"/>
            <a:endParaRPr lang="en-US" dirty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2424" y="4695604"/>
            <a:ext cx="274206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Should auld acquaintance be forgot/ and never brought to mind/ Should auld acquaintance be forgot/ and days of…  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0524" y="2596520"/>
            <a:ext cx="272396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I don’t want a lot for Christmas/ There is just one thing I need/ I don’t care about the presents underneath the Christmas tree/…  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0874" y="4726084"/>
            <a:ext cx="303042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Sleigh bells ring, are you listening?/In the lane, snow is glistening/ A beautiful sight/ we’re happy tonight/…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endParaRPr lang="en-GB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207" y="3933056"/>
            <a:ext cx="1872208" cy="463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Jingle Bells </a:t>
            </a:r>
            <a:endParaRPr lang="en-GB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868875"/>
            <a:ext cx="2376264" cy="618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The Christmas Song</a:t>
            </a:r>
            <a:endParaRPr lang="en-GB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7864" y="3789040"/>
            <a:ext cx="2592288" cy="6076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Santa Claus in Coming to Town  </a:t>
            </a:r>
            <a:endParaRPr lang="en-GB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25174" y="5849993"/>
            <a:ext cx="2736304" cy="618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Walking in a Winter Wonderland </a:t>
            </a:r>
            <a:endParaRPr lang="en-GB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72200" y="3861048"/>
            <a:ext cx="2448272" cy="535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All I Want for Christmas Is You </a:t>
            </a:r>
            <a:endParaRPr lang="en-GB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94394" y="5946308"/>
            <a:ext cx="2016224" cy="463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Auld Lang </a:t>
            </a:r>
            <a:r>
              <a:rPr lang="en-US" dirty="0" err="1" smtClean="0">
                <a:solidFill>
                  <a:srgbClr val="00B050"/>
                </a:solidFill>
                <a:latin typeface="Cooper Black" panose="0208090404030B020404" pitchFamily="18" charset="0"/>
              </a:rPr>
              <a:t>Syne</a:t>
            </a:r>
            <a:endParaRPr lang="en-GB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1871" y="3611"/>
            <a:ext cx="1152129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0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44882"/>
              </p:ext>
            </p:extLst>
          </p:nvPr>
        </p:nvGraphicFramePr>
        <p:xfrm>
          <a:off x="107504" y="116632"/>
          <a:ext cx="8928990" cy="6545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697"/>
                <a:gridCol w="129615"/>
                <a:gridCol w="3240360"/>
                <a:gridCol w="2880318"/>
              </a:tblGrid>
              <a:tr h="78465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0795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13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(Special Edition) Christmas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0795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u="sng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Level :  Impossible</a:t>
                      </a:r>
                      <a:endParaRPr lang="en-GB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2634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baseline="0" dirty="0" smtClean="0">
                          <a:solidFill>
                            <a:srgbClr val="FF0000"/>
                          </a:solidFill>
                          <a:latin typeface="Cooper Black" panose="0208090404030B020404" pitchFamily="18" charset="0"/>
                        </a:rPr>
                        <a:t>Can you name these Christmas movies?</a:t>
                      </a:r>
                      <a:endParaRPr lang="en-GB" sz="2400" u="sng" dirty="0" smtClean="0">
                        <a:solidFill>
                          <a:srgbClr val="FF0000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111904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080795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r="15026"/>
          <a:stretch/>
        </p:blipFill>
        <p:spPr bwMode="auto">
          <a:xfrm>
            <a:off x="152872" y="2521480"/>
            <a:ext cx="2705769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5535" y="2564904"/>
            <a:ext cx="2012879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ooper Black" panose="0208090404030B020404" pitchFamily="18" charset="0"/>
              </a:rPr>
              <a:t>?</a:t>
            </a:r>
            <a:endParaRPr lang="en-GB" sz="4400" dirty="0">
              <a:latin typeface="Cooper Black" panose="0208090404030B0204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736304" cy="1903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8"/>
          <a:stretch/>
        </p:blipFill>
        <p:spPr bwMode="auto">
          <a:xfrm>
            <a:off x="2987824" y="2521481"/>
            <a:ext cx="3096344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57222" y="3701224"/>
            <a:ext cx="1872208" cy="4636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oper Black" panose="0208090404030B020404" pitchFamily="18" charset="0"/>
              </a:rPr>
              <a:t>?</a:t>
            </a:r>
            <a:endParaRPr lang="en-GB" sz="3200" dirty="0">
              <a:latin typeface="Cooper Black" panose="0208090404030B0204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4188" y="4727674"/>
            <a:ext cx="2664296" cy="57353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oper Black" panose="0208090404030B020404" pitchFamily="18" charset="0"/>
              </a:rPr>
              <a:t>?</a:t>
            </a:r>
            <a:endParaRPr lang="en-GB" sz="4000" dirty="0">
              <a:latin typeface="Cooper Black" panose="0208090404030B0204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35742"/>
            <a:ext cx="2778126" cy="2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04164" y="2564904"/>
            <a:ext cx="2516308" cy="4636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oper Black" panose="0208090404030B020404" pitchFamily="18" charset="0"/>
              </a:rPr>
              <a:t>?</a:t>
            </a:r>
            <a:endParaRPr lang="en-GB" sz="2800" dirty="0">
              <a:latin typeface="Cooper Black" panose="0208090404030B020404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2" y="4666213"/>
            <a:ext cx="2705769" cy="193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9512" y="5634074"/>
            <a:ext cx="2592288" cy="9228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ooper Black" panose="0208090404030B020404" pitchFamily="18" charset="0"/>
              </a:rPr>
              <a:t>?</a:t>
            </a:r>
            <a:endParaRPr lang="en-GB" sz="4400" dirty="0">
              <a:latin typeface="Cooper Black" panose="0208090404030B020404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70666"/>
            <a:ext cx="3096344" cy="1931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131840" y="4727674"/>
            <a:ext cx="2736304" cy="4636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oper Black" panose="0208090404030B020404" pitchFamily="18" charset="0"/>
              </a:rPr>
              <a:t>?</a:t>
            </a:r>
            <a:endParaRPr lang="en-GB" sz="3200" dirty="0">
              <a:latin typeface="Cooper Black" panose="0208090404030B020404" pitchFamily="18" charset="0"/>
            </a:endParaRP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7373" y="-42667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7132" flipH="1">
            <a:off x="-69351" y="-42668"/>
            <a:ext cx="1152129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2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73315"/>
              </p:ext>
            </p:extLst>
          </p:nvPr>
        </p:nvGraphicFramePr>
        <p:xfrm>
          <a:off x="107504" y="116632"/>
          <a:ext cx="8928990" cy="6624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798"/>
                <a:gridCol w="892899"/>
                <a:gridCol w="892899"/>
                <a:gridCol w="5357394"/>
              </a:tblGrid>
              <a:tr h="75877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Miss</a:t>
                      </a:r>
                      <a:r>
                        <a:rPr lang="en-US" sz="2000" u="sng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 Sattaur Presents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</a:rPr>
                        <a:t>Cultural Capital Wednesday</a:t>
                      </a:r>
                      <a:endParaRPr lang="en-GB" sz="2000" dirty="0">
                        <a:solidFill>
                          <a:schemeClr val="bg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88236"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Week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 13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oper Black" panose="0208090404030B020404" pitchFamily="18" charset="0"/>
                        </a:rPr>
                        <a:t>Topic</a:t>
                      </a:r>
                      <a:r>
                        <a:rPr lang="en-US" dirty="0" smtClean="0">
                          <a:latin typeface="Cooper Black" panose="0208090404030B020404" pitchFamily="18" charset="0"/>
                        </a:rPr>
                        <a:t>: (Special Edition) Christmas </a:t>
                      </a:r>
                      <a:endParaRPr lang="en-GB" dirty="0">
                        <a:latin typeface="Cooper Black" panose="0208090404030B0204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96288">
                <a:tc rowSpan="6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8962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962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962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9628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962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8780" y="591548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0</a:t>
            </a:r>
            <a:r>
              <a:rPr lang="en-US" sz="3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-4 </a:t>
            </a:r>
            <a:endParaRPr lang="en-GB" sz="2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480" y="50851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oper Black" panose="0208090404030B020404" pitchFamily="18" charset="0"/>
              </a:rPr>
              <a:t>5-8</a:t>
            </a:r>
            <a:endParaRPr lang="en-GB" sz="2800" dirty="0">
              <a:latin typeface="Cooper Black" panose="0208090404030B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4340" y="24208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oper Black" panose="0208090404030B020404" pitchFamily="18" charset="0"/>
              </a:rPr>
              <a:t>17-20</a:t>
            </a:r>
            <a:endParaRPr lang="en-GB" sz="2800" dirty="0">
              <a:latin typeface="Cooper Black" panose="0208090404030B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0480" y="32849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oper Black" panose="0208090404030B020404" pitchFamily="18" charset="0"/>
              </a:rPr>
              <a:t>13-16</a:t>
            </a:r>
            <a:endParaRPr lang="en-GB" sz="2800" dirty="0">
              <a:latin typeface="Cooper Black" panose="0208090404030B0204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3556" y="41490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oper Black" panose="0208090404030B020404" pitchFamily="18" charset="0"/>
              </a:rPr>
              <a:t>9-12</a:t>
            </a:r>
            <a:endParaRPr lang="en-GB" sz="2800" dirty="0">
              <a:latin typeface="Cooper Black" panose="0208090404030B0204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4340" y="14847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21-24</a:t>
            </a:r>
            <a:endParaRPr lang="en-GB" sz="28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26" y="2569984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anose="0208090404030B020404" pitchFamily="18" charset="0"/>
              </a:rPr>
              <a:t>How well did you do?</a:t>
            </a:r>
            <a:endParaRPr lang="en-GB" sz="2800" dirty="0">
              <a:latin typeface="Cooper Black" panose="0208090404030B0204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00994" y="1557697"/>
            <a:ext cx="0" cy="50041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1871" y="3611"/>
            <a:ext cx="1152129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60" y="5750866"/>
            <a:ext cx="1114583" cy="11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3761" r="15360" b="17620"/>
          <a:stretch/>
        </p:blipFill>
        <p:spPr bwMode="auto">
          <a:xfrm>
            <a:off x="5469800" y="3277988"/>
            <a:ext cx="1044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50866"/>
            <a:ext cx="1114583" cy="11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50866"/>
            <a:ext cx="1114583" cy="11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22" y="4816753"/>
            <a:ext cx="1114583" cy="120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86" y="4816753"/>
            <a:ext cx="1114583" cy="120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94" y="3931315"/>
            <a:ext cx="1114583" cy="116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3761" r="15360" b="17620"/>
          <a:stretch/>
        </p:blipFill>
        <p:spPr bwMode="auto">
          <a:xfrm>
            <a:off x="5998500" y="2433714"/>
            <a:ext cx="1044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3761" r="15360" b="17620"/>
          <a:stretch/>
        </p:blipFill>
        <p:spPr bwMode="auto">
          <a:xfrm>
            <a:off x="5002559" y="2433714"/>
            <a:ext cx="1044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3761" r="15360" b="17620"/>
          <a:stretch/>
        </p:blipFill>
        <p:spPr bwMode="auto">
          <a:xfrm>
            <a:off x="5539201" y="1557697"/>
            <a:ext cx="1044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3761" r="15360" b="17620"/>
          <a:stretch/>
        </p:blipFill>
        <p:spPr bwMode="auto">
          <a:xfrm>
            <a:off x="6536757" y="1557697"/>
            <a:ext cx="1044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13761" r="15360" b="17620"/>
          <a:stretch/>
        </p:blipFill>
        <p:spPr bwMode="auto">
          <a:xfrm>
            <a:off x="4530874" y="1557695"/>
            <a:ext cx="1044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2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416</Words>
  <Application>Microsoft Office PowerPoint</Application>
  <PresentationFormat>On-screen Show (4:3)</PresentationFormat>
  <Paragraphs>95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Safiyah Sattaur</dc:creator>
  <cp:lastModifiedBy>S Isaac</cp:lastModifiedBy>
  <cp:revision>47</cp:revision>
  <dcterms:created xsi:type="dcterms:W3CDTF">2019-09-17T17:50:54Z</dcterms:created>
  <dcterms:modified xsi:type="dcterms:W3CDTF">2020-05-01T10:23:17Z</dcterms:modified>
</cp:coreProperties>
</file>