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6" r:id="rId3"/>
    <p:sldId id="267" r:id="rId4"/>
    <p:sldId id="260" r:id="rId5"/>
    <p:sldId id="264" r:id="rId6"/>
    <p:sldId id="265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37" autoAdjust="0"/>
  </p:normalViewPr>
  <p:slideViewPr>
    <p:cSldViewPr>
      <p:cViewPr varScale="1">
        <p:scale>
          <a:sx n="85" d="100"/>
          <a:sy n="85" d="100"/>
        </p:scale>
        <p:origin x="155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CCCC-D69B-4E1D-9B2F-35DD611395C7}" type="datetimeFigureOut">
              <a:rPr lang="en-GB" smtClean="0"/>
              <a:t>11/03/2020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0F68-E030-49C5-B467-EC95A463BE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6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CCCC-D69B-4E1D-9B2F-35DD611395C7}" type="datetimeFigureOut">
              <a:rPr lang="en-GB" smtClean="0"/>
              <a:t>11/03/2020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0F68-E030-49C5-B467-EC95A463BE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43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CCCC-D69B-4E1D-9B2F-35DD611395C7}" type="datetimeFigureOut">
              <a:rPr lang="en-GB" smtClean="0"/>
              <a:t>11/03/2020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0F68-E030-49C5-B467-EC95A463BE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51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CCCC-D69B-4E1D-9B2F-35DD611395C7}" type="datetimeFigureOut">
              <a:rPr lang="en-GB" smtClean="0"/>
              <a:t>11/03/2020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0F68-E030-49C5-B467-EC95A463BE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68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CCCC-D69B-4E1D-9B2F-35DD611395C7}" type="datetimeFigureOut">
              <a:rPr lang="en-GB" smtClean="0"/>
              <a:t>11/03/2020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0F68-E030-49C5-B467-EC95A463BE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0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CCCC-D69B-4E1D-9B2F-35DD611395C7}" type="datetimeFigureOut">
              <a:rPr lang="en-GB" smtClean="0"/>
              <a:t>11/03/2020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0F68-E030-49C5-B467-EC95A463BE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43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CCCC-D69B-4E1D-9B2F-35DD611395C7}" type="datetimeFigureOut">
              <a:rPr lang="en-GB" smtClean="0"/>
              <a:t>11/03/2020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0F68-E030-49C5-B467-EC95A463BE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6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CCCC-D69B-4E1D-9B2F-35DD611395C7}" type="datetimeFigureOut">
              <a:rPr lang="en-GB" smtClean="0"/>
              <a:t>11/03/2020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0F68-E030-49C5-B467-EC95A463BE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04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CCCC-D69B-4E1D-9B2F-35DD611395C7}" type="datetimeFigureOut">
              <a:rPr lang="en-GB" smtClean="0"/>
              <a:t>11/03/2020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0F68-E030-49C5-B467-EC95A463BE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08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CCCC-D69B-4E1D-9B2F-35DD611395C7}" type="datetimeFigureOut">
              <a:rPr lang="en-GB" smtClean="0"/>
              <a:t>11/03/2020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0F68-E030-49C5-B467-EC95A463BE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27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CCCC-D69B-4E1D-9B2F-35DD611395C7}" type="datetimeFigureOut">
              <a:rPr lang="en-GB" smtClean="0"/>
              <a:t>11/03/2020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0F68-E030-49C5-B467-EC95A463BE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04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CCCCC-D69B-4E1D-9B2F-35DD611395C7}" type="datetimeFigureOut">
              <a:rPr lang="en-GB" smtClean="0"/>
              <a:t>11/03/2020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20F68-E030-49C5-B467-EC95A463BE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58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654719"/>
              </p:ext>
            </p:extLst>
          </p:nvPr>
        </p:nvGraphicFramePr>
        <p:xfrm>
          <a:off x="107504" y="116632"/>
          <a:ext cx="8928990" cy="65527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8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0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Miss</a:t>
                      </a:r>
                      <a:r>
                        <a:rPr lang="en-US" sz="2000" u="sng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 Sattaur Presents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: </a:t>
                      </a:r>
                    </a:p>
                    <a:p>
                      <a:pPr algn="ctr"/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Cultural Capital Wednesday</a:t>
                      </a:r>
                      <a:endParaRPr lang="en-GB" sz="2000" dirty="0">
                        <a:solidFill>
                          <a:schemeClr val="bg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088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ooper Black" panose="0208090404030B020404" pitchFamily="18" charset="0"/>
                        </a:rPr>
                        <a:t>Week</a:t>
                      </a:r>
                      <a:r>
                        <a:rPr lang="en-US" dirty="0">
                          <a:latin typeface="Cooper Black" panose="0208090404030B020404" pitchFamily="18" charset="0"/>
                        </a:rPr>
                        <a:t>: 22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ooper Black" panose="0208090404030B020404" pitchFamily="18" charset="0"/>
                        </a:rPr>
                        <a:t>Topic</a:t>
                      </a:r>
                      <a:r>
                        <a:rPr lang="en-US" dirty="0">
                          <a:latin typeface="Cooper Black" panose="0208090404030B020404" pitchFamily="18" charset="0"/>
                        </a:rPr>
                        <a:t>: Guinness World Record Holders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600">
                <a:tc gridSpan="2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19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96" y="1381708"/>
            <a:ext cx="8600884" cy="521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36207" y="2204864"/>
            <a:ext cx="7996233" cy="417646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Cooper Black" panose="0208090404030B020404" pitchFamily="18" charset="0"/>
              </a:rPr>
              <a:t>Cultural Capital</a:t>
            </a:r>
          </a:p>
          <a:p>
            <a:pPr algn="ctr"/>
            <a:r>
              <a:rPr lang="en-US" sz="8800" dirty="0">
                <a:solidFill>
                  <a:srgbClr val="FFFF00"/>
                </a:solidFill>
                <a:latin typeface="Cooper Black" panose="0208090404030B020404" pitchFamily="18" charset="0"/>
              </a:rPr>
              <a:t>Wednesday</a:t>
            </a:r>
            <a:r>
              <a:rPr lang="en-US" sz="8000" dirty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endParaRPr lang="en-GB" sz="8000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0284193">
            <a:off x="450776" y="3375699"/>
            <a:ext cx="8136904" cy="1446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solidFill>
                  <a:srgbClr val="FF0000"/>
                </a:solidFill>
                <a:latin typeface="Cooper Black" panose="0208090404030B020404" pitchFamily="18" charset="0"/>
              </a:rPr>
              <a:t>Week 22</a:t>
            </a:r>
            <a:r>
              <a:rPr lang="en-US" sz="4400" dirty="0">
                <a:solidFill>
                  <a:srgbClr val="FF0000"/>
                </a:solidFill>
                <a:latin typeface="Cooper Black" panose="0208090404030B020404" pitchFamily="18" charset="0"/>
              </a:rPr>
              <a:t>: Guinness World Record holders</a:t>
            </a:r>
            <a:endParaRPr lang="en-GB" sz="44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782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7" y="116632"/>
            <a:ext cx="8852299" cy="51668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 descr="Image result for olympic podium 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" r="3405" b="47857"/>
          <a:stretch/>
        </p:blipFill>
        <p:spPr bwMode="auto">
          <a:xfrm>
            <a:off x="184197" y="5283470"/>
            <a:ext cx="8852299" cy="13735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1331" y="116632"/>
            <a:ext cx="8865165" cy="65718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 rot="20284193">
            <a:off x="106841" y="403752"/>
            <a:ext cx="2606869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FF0000"/>
                </a:solidFill>
                <a:latin typeface="Cooper Black" panose="0208090404030B020404" pitchFamily="18" charset="0"/>
              </a:rPr>
              <a:t>The cleverest</a:t>
            </a:r>
          </a:p>
          <a:p>
            <a:pPr algn="ctr"/>
            <a:r>
              <a:rPr lang="en-US" sz="3200" u="sng" dirty="0">
                <a:solidFill>
                  <a:srgbClr val="FF0000"/>
                </a:solidFill>
                <a:latin typeface="Cooper Black" panose="0208090404030B020404" pitchFamily="18" charset="0"/>
              </a:rPr>
              <a:t>forms are…</a:t>
            </a:r>
            <a:endParaRPr lang="en-GB" sz="32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1415" y="4460333"/>
            <a:ext cx="2016224" cy="11079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u="sng" dirty="0">
                <a:solidFill>
                  <a:srgbClr val="FF0000"/>
                </a:solidFill>
                <a:latin typeface="Cooper Black" panose="0208090404030B020404" pitchFamily="18" charset="0"/>
              </a:rPr>
              <a:t>9A</a:t>
            </a:r>
            <a:endParaRPr lang="en-GB" sz="66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00" y="4745192"/>
            <a:ext cx="2088232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rgbClr val="00B050"/>
                </a:solidFill>
                <a:latin typeface="Cooper Black" panose="0208090404030B020404" pitchFamily="18" charset="0"/>
              </a:rPr>
              <a:t>This could have been you.</a:t>
            </a:r>
            <a:endParaRPr lang="en-GB" sz="5400" dirty="0">
              <a:solidFill>
                <a:srgbClr val="00B050"/>
              </a:solidFill>
              <a:latin typeface="Cooper Black" panose="0208090404030B0204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98238" y="4175474"/>
            <a:ext cx="1947523" cy="11079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u="sng" dirty="0">
                <a:solidFill>
                  <a:srgbClr val="FF0000"/>
                </a:solidFill>
                <a:latin typeface="Cooper Black" panose="0208090404030B020404" pitchFamily="18" charset="0"/>
              </a:rPr>
              <a:t>8G</a:t>
            </a:r>
            <a:endParaRPr lang="en-GB" sz="66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527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9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7" y="116632"/>
            <a:ext cx="8866023" cy="516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olympic podium 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" r="3405" b="47857"/>
          <a:stretch/>
        </p:blipFill>
        <p:spPr bwMode="auto">
          <a:xfrm>
            <a:off x="184197" y="5283470"/>
            <a:ext cx="8866023" cy="137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1331" y="116632"/>
            <a:ext cx="8878890" cy="65718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 rot="20284193">
            <a:off x="86708" y="546060"/>
            <a:ext cx="3163335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FF0000"/>
                </a:solidFill>
                <a:latin typeface="Cooper Black" panose="0208090404030B020404" pitchFamily="18" charset="0"/>
              </a:rPr>
              <a:t>The cleverest</a:t>
            </a:r>
          </a:p>
          <a:p>
            <a:pPr algn="ctr"/>
            <a:r>
              <a:rPr lang="en-US" sz="3200" u="sng" dirty="0">
                <a:solidFill>
                  <a:srgbClr val="FF0000"/>
                </a:solidFill>
                <a:latin typeface="Cooper Black" panose="0208090404030B020404" pitchFamily="18" charset="0"/>
              </a:rPr>
              <a:t>students are…</a:t>
            </a:r>
            <a:endParaRPr lang="en-GB" sz="32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3616" y="4759064"/>
            <a:ext cx="2592289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rgbClr val="FF0000"/>
                </a:solidFill>
                <a:latin typeface="Cooper Black" panose="0208090404030B020404" pitchFamily="18" charset="0"/>
              </a:rPr>
              <a:t>Masud 8G</a:t>
            </a:r>
          </a:p>
          <a:p>
            <a:pPr algn="ctr"/>
            <a:r>
              <a:rPr lang="en-US" sz="2400" u="sng" dirty="0">
                <a:solidFill>
                  <a:srgbClr val="FF0000"/>
                </a:solidFill>
                <a:latin typeface="Cooper Black" panose="0208090404030B020404" pitchFamily="18" charset="0"/>
              </a:rPr>
              <a:t>Humaira 8G</a:t>
            </a:r>
          </a:p>
          <a:p>
            <a:pPr algn="ctr"/>
            <a:r>
              <a:rPr lang="en-US" sz="2400" u="sng" dirty="0">
                <a:solidFill>
                  <a:srgbClr val="FF0000"/>
                </a:solidFill>
                <a:latin typeface="Cooper Black" panose="0208090404030B020404" pitchFamily="18" charset="0"/>
              </a:rPr>
              <a:t>Ismam 8G </a:t>
            </a:r>
            <a:endParaRPr lang="en-GB" sz="24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256" y="4094258"/>
            <a:ext cx="2645525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rgbClr val="FF0000"/>
                </a:solidFill>
                <a:latin typeface="Cooper Black" panose="0208090404030B020404" pitchFamily="18" charset="0"/>
              </a:rPr>
              <a:t>Basit 8G</a:t>
            </a:r>
          </a:p>
          <a:p>
            <a:pPr algn="ctr"/>
            <a:r>
              <a:rPr lang="en-US" sz="2400" u="sng" dirty="0">
                <a:solidFill>
                  <a:srgbClr val="FF0000"/>
                </a:solidFill>
                <a:latin typeface="Cooper Black" panose="0208090404030B020404" pitchFamily="18" charset="0"/>
              </a:rPr>
              <a:t>Alesha 8G</a:t>
            </a:r>
          </a:p>
          <a:p>
            <a:pPr algn="ctr"/>
            <a:r>
              <a:rPr lang="en-US" sz="2400" u="sng" dirty="0">
                <a:solidFill>
                  <a:srgbClr val="FF0000"/>
                </a:solidFill>
                <a:latin typeface="Cooper Black" panose="0208090404030B020404" pitchFamily="18" charset="0"/>
              </a:rPr>
              <a:t>Sajid 8G</a:t>
            </a:r>
          </a:p>
          <a:p>
            <a:pPr algn="ctr"/>
            <a:r>
              <a:rPr lang="en-US" sz="2400" u="sng" dirty="0">
                <a:solidFill>
                  <a:srgbClr val="FF0000"/>
                </a:solidFill>
                <a:latin typeface="Cooper Black" panose="0208090404030B020404" pitchFamily="18" charset="0"/>
              </a:rPr>
              <a:t>Nehaeh 8G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17297" y="3836920"/>
            <a:ext cx="3096344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FF0000"/>
                </a:solidFill>
                <a:latin typeface="Cooper Black" panose="0208090404030B020404" pitchFamily="18" charset="0"/>
              </a:rPr>
              <a:t>Yusuf </a:t>
            </a:r>
            <a:r>
              <a:rPr lang="en-US" sz="3200" dirty="0">
                <a:solidFill>
                  <a:srgbClr val="FF0000"/>
                </a:solidFill>
                <a:latin typeface="Cooper Black" panose="0208090404030B020404" pitchFamily="18" charset="0"/>
              </a:rPr>
              <a:t>8G</a:t>
            </a:r>
          </a:p>
          <a:p>
            <a:pPr algn="ctr"/>
            <a:r>
              <a:rPr lang="en-US" sz="3200" u="sng" dirty="0">
                <a:solidFill>
                  <a:srgbClr val="FF0000"/>
                </a:solidFill>
                <a:latin typeface="Cooper Black" panose="0208090404030B020404" pitchFamily="18" charset="0"/>
              </a:rPr>
              <a:t>Ibrahim</a:t>
            </a:r>
            <a:r>
              <a:rPr lang="en-US" sz="3200" dirty="0">
                <a:solidFill>
                  <a:srgbClr val="FF0000"/>
                </a:solidFill>
                <a:latin typeface="Cooper Black" panose="0208090404030B020404" pitchFamily="18" charset="0"/>
              </a:rPr>
              <a:t> 8G</a:t>
            </a:r>
          </a:p>
          <a:p>
            <a:pPr algn="ctr"/>
            <a:r>
              <a:rPr lang="en-US" sz="3200" u="sng" dirty="0">
                <a:solidFill>
                  <a:srgbClr val="FF0000"/>
                </a:solidFill>
                <a:latin typeface="Cooper Black" panose="0208090404030B020404" pitchFamily="18" charset="0"/>
              </a:rPr>
              <a:t>Muktasid</a:t>
            </a:r>
            <a:r>
              <a:rPr lang="en-US" sz="3200" dirty="0">
                <a:solidFill>
                  <a:srgbClr val="FF0000"/>
                </a:solidFill>
                <a:latin typeface="Cooper Black" panose="0208090404030B020404" pitchFamily="18" charset="0"/>
              </a:rPr>
              <a:t> 8G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86676" y="192391"/>
            <a:ext cx="280580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rgbClr val="FF0000"/>
                </a:solidFill>
                <a:latin typeface="Cooper Black" panose="0208090404030B020404" pitchFamily="18" charset="0"/>
              </a:rPr>
              <a:t>Didn’t see your name or form? </a:t>
            </a:r>
          </a:p>
          <a:p>
            <a:pPr algn="ctr"/>
            <a:r>
              <a:rPr lang="en-US" sz="2000" u="sng" dirty="0">
                <a:solidFill>
                  <a:srgbClr val="FF0000"/>
                </a:solidFill>
                <a:latin typeface="Cooper Black" panose="0208090404030B020404" pitchFamily="18" charset="0"/>
              </a:rPr>
              <a:t>Try again next quiz.</a:t>
            </a:r>
            <a:endParaRPr lang="en-GB" sz="20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01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067" y="1700808"/>
            <a:ext cx="405708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88422"/>
              </p:ext>
            </p:extLst>
          </p:nvPr>
        </p:nvGraphicFramePr>
        <p:xfrm>
          <a:off x="107504" y="116632"/>
          <a:ext cx="8928990" cy="6595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5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3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6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Miss</a:t>
                      </a:r>
                      <a:r>
                        <a:rPr lang="en-US" sz="2000" u="sng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 Sattaur Presents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: </a:t>
                      </a:r>
                    </a:p>
                    <a:p>
                      <a:pPr algn="ctr"/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Cultural Capital Wednesday</a:t>
                      </a:r>
                      <a:endParaRPr lang="en-GB" sz="2000" dirty="0">
                        <a:solidFill>
                          <a:schemeClr val="bg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088">
                <a:tc gridSpan="2"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ooper Black" panose="0208090404030B020404" pitchFamily="18" charset="0"/>
                        </a:rPr>
                        <a:t>Week</a:t>
                      </a:r>
                      <a:r>
                        <a:rPr lang="en-US" dirty="0">
                          <a:latin typeface="Cooper Black" panose="0208090404030B020404" pitchFamily="18" charset="0"/>
                        </a:rPr>
                        <a:t>: 22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ooper Black" panose="0208090404030B020404" pitchFamily="18" charset="0"/>
                        </a:rPr>
                        <a:t>Topic</a:t>
                      </a:r>
                      <a:r>
                        <a:rPr lang="en-US" dirty="0">
                          <a:latin typeface="Cooper Black" panose="0208090404030B020404" pitchFamily="18" charset="0"/>
                        </a:rPr>
                        <a:t>: Guinness World Record Holders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u="sng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Level :  Easy </a:t>
                      </a:r>
                      <a:endParaRPr lang="en-GB" dirty="0">
                        <a:solidFill>
                          <a:schemeClr val="bg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60">
                <a:tc rowSpan="5">
                  <a:txBody>
                    <a:bodyPr/>
                    <a:lstStyle/>
                    <a:p>
                      <a:pPr algn="ctr"/>
                      <a:endParaRPr lang="en-GB" sz="1800" b="0" i="0" kern="1200" dirty="0">
                        <a:solidFill>
                          <a:srgbClr val="FF0000"/>
                        </a:solidFill>
                        <a:effectLst/>
                        <a:latin typeface="Cooper Black" panose="0208090404030B020404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400" b="0" i="0" kern="1200" dirty="0">
                          <a:solidFill>
                            <a:srgbClr val="FF0000"/>
                          </a:solidFill>
                          <a:effectLst/>
                          <a:latin typeface="Cooper Black" panose="0208090404030B020404" pitchFamily="18" charset="0"/>
                          <a:ea typeface="+mn-ea"/>
                          <a:cs typeface="+mn-cs"/>
                        </a:rPr>
                        <a:t>The Burj Khalifa (Khalifa Tower) measures 828 m (2,716 ft 6 in) tall.</a:t>
                      </a:r>
                      <a:endParaRPr lang="en-GB" sz="1600" dirty="0">
                        <a:solidFill>
                          <a:srgbClr val="FF0000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noFill/>
                  </a:tcPr>
                </a:tc>
                <a:tc rowSpan="5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>
                          <a:latin typeface="Cooper Black" panose="0208090404030B020404" pitchFamily="18" charset="0"/>
                        </a:rPr>
                        <a:t> What</a:t>
                      </a:r>
                      <a:r>
                        <a:rPr lang="en-US" sz="2400" u="sng" baseline="0" dirty="0">
                          <a:latin typeface="Cooper Black" panose="0208090404030B020404" pitchFamily="18" charset="0"/>
                        </a:rPr>
                        <a:t> record does the Burj Kalifa hold?</a:t>
                      </a:r>
                      <a:endParaRPr lang="en-GB" sz="2400" u="sng" dirty="0">
                        <a:latin typeface="Cooper Black" panose="0208090404030B0204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809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dirty="0">
                          <a:latin typeface="Cooper Black" panose="0208090404030B020404" pitchFamily="18" charset="0"/>
                        </a:rPr>
                        <a:t>A)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ooper Black" panose="0208090404030B020404" pitchFamily="18" charset="0"/>
                          <a:ea typeface="+mn-ea"/>
                          <a:cs typeface="+mn-cs"/>
                        </a:rPr>
                        <a:t>The tallest man-made structure on land.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809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oper Black" panose="0208090404030B020404" pitchFamily="18" charset="0"/>
                        </a:rPr>
                        <a:t>B)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ooper Black" panose="0208090404030B020404" pitchFamily="18" charset="0"/>
                          <a:ea typeface="+mn-ea"/>
                          <a:cs typeface="+mn-cs"/>
                        </a:rPr>
                        <a:t>The tallest man-made structure ever.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809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oper Black" panose="0208090404030B020404" pitchFamily="18" charset="0"/>
                        </a:rPr>
                        <a:t>C)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ooper Black" panose="0208090404030B020404" pitchFamily="18" charset="0"/>
                          <a:ea typeface="+mn-ea"/>
                          <a:cs typeface="+mn-cs"/>
                        </a:rPr>
                        <a:t>The tallest man-made structure on land.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809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dirty="0">
                          <a:latin typeface="Cooper Black" panose="0208090404030B020404" pitchFamily="18" charset="0"/>
                        </a:rPr>
                        <a:t>D)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Cooper Black" panose="0208090404030B020404" pitchFamily="18" charset="0"/>
                          <a:ea typeface="+mn-ea"/>
                          <a:cs typeface="+mn-cs"/>
                        </a:rPr>
                        <a:t>The tallest man-made business structure.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19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077842" y="3104964"/>
            <a:ext cx="3066158" cy="9267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201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72008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562730"/>
              </p:ext>
            </p:extLst>
          </p:nvPr>
        </p:nvGraphicFramePr>
        <p:xfrm>
          <a:off x="107504" y="116632"/>
          <a:ext cx="8928990" cy="6624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5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7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57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2503">
                <a:tc gridSpan="6">
                  <a:txBody>
                    <a:bodyPr/>
                    <a:lstStyle/>
                    <a:p>
                      <a:pPr algn="ctr"/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Miss</a:t>
                      </a:r>
                      <a:r>
                        <a:rPr lang="en-US" sz="2000" u="sng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 Sattaur Presents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: </a:t>
                      </a:r>
                    </a:p>
                    <a:p>
                      <a:pPr algn="ctr"/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Cultural Capital Wednesday</a:t>
                      </a:r>
                      <a:endParaRPr lang="en-GB" sz="2000" dirty="0">
                        <a:solidFill>
                          <a:schemeClr val="bg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636">
                <a:tc gridSpan="2"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ooper Black" panose="0208090404030B020404" pitchFamily="18" charset="0"/>
                        </a:rPr>
                        <a:t>Week</a:t>
                      </a:r>
                      <a:r>
                        <a:rPr lang="en-US" dirty="0">
                          <a:latin typeface="Cooper Black" panose="0208090404030B020404" pitchFamily="18" charset="0"/>
                        </a:rPr>
                        <a:t>: 22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ooper Black" panose="0208090404030B020404" pitchFamily="18" charset="0"/>
                        </a:rPr>
                        <a:t>Topic</a:t>
                      </a:r>
                      <a:r>
                        <a:rPr lang="en-US" dirty="0">
                          <a:latin typeface="Cooper Black" panose="0208090404030B020404" pitchFamily="18" charset="0"/>
                        </a:rPr>
                        <a:t>: Guinness World Record Holders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27">
                <a:tc gridSpan="6">
                  <a:txBody>
                    <a:bodyPr/>
                    <a:lstStyle/>
                    <a:p>
                      <a:pPr algn="ctr"/>
                      <a:r>
                        <a:rPr lang="en-US" b="1" u="sng" baseline="0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Level : Medium</a:t>
                      </a:r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2080"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  <a:latin typeface="Cooper Black" panose="0208090404030B020404" pitchFamily="18" charset="0"/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ooper Black" panose="0208090404030B020404" pitchFamily="18" charset="0"/>
                        </a:rPr>
                        <a:t>This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Cooper Black" panose="0208090404030B020404" pitchFamily="18" charset="0"/>
                        </a:rPr>
                        <a:t> is George Hood. He is a former US marine and has recently set the Guinness world record for holding the world’s longest plank.   </a:t>
                      </a:r>
                      <a:endParaRPr lang="en-GB" dirty="0">
                        <a:solidFill>
                          <a:srgbClr val="FF0000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85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r>
                        <a:rPr lang="en-US" sz="2400" u="sng" dirty="0">
                          <a:latin typeface="Cooper Black" panose="0208090404030B020404" pitchFamily="18" charset="0"/>
                        </a:rPr>
                        <a:t>How long</a:t>
                      </a:r>
                      <a:r>
                        <a:rPr lang="en-US" sz="2400" u="sng" baseline="0" dirty="0">
                          <a:latin typeface="Cooper Black" panose="0208090404030B020404" pitchFamily="18" charset="0"/>
                        </a:rPr>
                        <a:t> was he able to hold his plank?</a:t>
                      </a:r>
                      <a:endParaRPr lang="en-GB" sz="2400" u="sng" dirty="0">
                        <a:latin typeface="Cooper Black" panose="0208090404030B0204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10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oper Black" panose="0208090404030B020404" pitchFamily="18" charset="0"/>
                      </a:endParaRPr>
                    </a:p>
                    <a:p>
                      <a:pPr algn="ctr"/>
                      <a:endParaRPr lang="en-US" sz="1600" dirty="0">
                        <a:latin typeface="Cooper Black" panose="0208090404030B020404" pitchFamily="18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Cooper Black" panose="0208090404030B020404" pitchFamily="18" charset="0"/>
                        </a:rPr>
                        <a:t>A) 4Hrs 2mins</a:t>
                      </a:r>
                      <a:endParaRPr lang="en-GB" sz="1600" dirty="0">
                        <a:latin typeface="Cooper Black" panose="0208090404030B0204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oper Black" panose="0208090404030B020404" pitchFamily="18" charset="0"/>
                      </a:endParaRPr>
                    </a:p>
                    <a:p>
                      <a:pPr algn="ctr"/>
                      <a:endParaRPr lang="en-US" sz="1600" dirty="0">
                        <a:latin typeface="Cooper Black" panose="0208090404030B020404" pitchFamily="18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Cooper Black" panose="0208090404030B020404" pitchFamily="18" charset="0"/>
                        </a:rPr>
                        <a:t>B) 6Hrs 9mins</a:t>
                      </a:r>
                      <a:endParaRPr lang="en-GB" sz="1600" dirty="0">
                        <a:latin typeface="Cooper Black" panose="0208090404030B0204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oper Black" panose="0208090404030B020404" pitchFamily="18" charset="0"/>
                      </a:endParaRPr>
                    </a:p>
                    <a:p>
                      <a:pPr algn="ctr"/>
                      <a:endParaRPr lang="en-US" sz="1600" dirty="0">
                        <a:latin typeface="Cooper Black" panose="0208090404030B020404" pitchFamily="18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Cooper Black" panose="0208090404030B020404" pitchFamily="18" charset="0"/>
                        </a:rPr>
                        <a:t>C) 8Hrs</a:t>
                      </a:r>
                      <a:r>
                        <a:rPr lang="en-US" sz="1600" baseline="0" dirty="0">
                          <a:latin typeface="Cooper Black" panose="0208090404030B020404" pitchFamily="18" charset="0"/>
                        </a:rPr>
                        <a:t> 15mins</a:t>
                      </a:r>
                      <a:endParaRPr lang="en-GB" sz="1600" dirty="0">
                        <a:latin typeface="Cooper Black" panose="0208090404030B0204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oper Black" panose="0208090404030B020404" pitchFamily="18" charset="0"/>
                      </a:endParaRPr>
                    </a:p>
                    <a:p>
                      <a:pPr algn="ctr"/>
                      <a:endParaRPr lang="en-US" sz="1600" dirty="0">
                        <a:latin typeface="Cooper Black" panose="0208090404030B020404" pitchFamily="18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Cooper Black" panose="0208090404030B020404" pitchFamily="18" charset="0"/>
                        </a:rPr>
                        <a:t>D) 14Hrs</a:t>
                      </a:r>
                      <a:r>
                        <a:rPr lang="en-US" sz="1600" baseline="0" dirty="0">
                          <a:latin typeface="Cooper Black" panose="0208090404030B020404" pitchFamily="18" charset="0"/>
                        </a:rPr>
                        <a:t> 1mins</a:t>
                      </a:r>
                      <a:endParaRPr lang="en-GB" sz="1600" dirty="0">
                        <a:latin typeface="Cooper Black" panose="0208090404030B0204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19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5443589" y="5517232"/>
            <a:ext cx="1792707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014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77"/>
          <a:stretch/>
        </p:blipFill>
        <p:spPr bwMode="auto">
          <a:xfrm>
            <a:off x="1835696" y="1700808"/>
            <a:ext cx="424847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861030"/>
              </p:ext>
            </p:extLst>
          </p:nvPr>
        </p:nvGraphicFramePr>
        <p:xfrm>
          <a:off x="107504" y="116632"/>
          <a:ext cx="8928990" cy="65744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5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4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7448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Miss</a:t>
                      </a:r>
                      <a:r>
                        <a:rPr lang="en-US" sz="2000" u="sng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 Sattaur Presents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: </a:t>
                      </a:r>
                    </a:p>
                    <a:p>
                      <a:pPr algn="ctr"/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Cultural Capital Wednesday</a:t>
                      </a:r>
                      <a:endParaRPr lang="en-GB" sz="2000" dirty="0">
                        <a:solidFill>
                          <a:schemeClr val="bg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84">
                <a:tc gridSpan="2"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ooper Black" panose="0208090404030B020404" pitchFamily="18" charset="0"/>
                        </a:rPr>
                        <a:t>Week</a:t>
                      </a:r>
                      <a:r>
                        <a:rPr lang="en-US" dirty="0">
                          <a:latin typeface="Cooper Black" panose="0208090404030B020404" pitchFamily="18" charset="0"/>
                        </a:rPr>
                        <a:t>: 22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ooper Black" panose="0208090404030B020404" pitchFamily="18" charset="0"/>
                        </a:rPr>
                        <a:t>Topic</a:t>
                      </a:r>
                      <a:r>
                        <a:rPr lang="en-US" dirty="0">
                          <a:latin typeface="Cooper Black" panose="0208090404030B020404" pitchFamily="18" charset="0"/>
                        </a:rPr>
                        <a:t>: Guinness World Record Holders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812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u="sng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Level :  Difficult</a:t>
                      </a:r>
                      <a:endParaRPr lang="en-GB" dirty="0">
                        <a:solidFill>
                          <a:schemeClr val="bg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7031">
                <a:tc rowSpan="5">
                  <a:txBody>
                    <a:bodyPr/>
                    <a:lstStyle/>
                    <a:p>
                      <a:pPr algn="ctr"/>
                      <a:endParaRPr lang="en-US" sz="1800" baseline="0" dirty="0">
                        <a:solidFill>
                          <a:srgbClr val="FF0000"/>
                        </a:solidFill>
                        <a:latin typeface="Cooper Black" panose="0208090404030B020404" pitchFamily="18" charset="0"/>
                      </a:endParaRPr>
                    </a:p>
                    <a:p>
                      <a:pPr algn="ctr"/>
                      <a:r>
                        <a:rPr lang="en-US" sz="1800" baseline="0" dirty="0">
                          <a:solidFill>
                            <a:srgbClr val="FF0000"/>
                          </a:solidFill>
                          <a:latin typeface="Cooper Black" panose="0208090404030B020404" pitchFamily="18" charset="0"/>
                        </a:rPr>
                        <a:t>Bryan Berg </a:t>
                      </a:r>
                      <a:r>
                        <a:rPr lang="en-GB" sz="1800" b="0" i="0" kern="1200" dirty="0">
                          <a:solidFill>
                            <a:srgbClr val="FF0000"/>
                          </a:solidFill>
                          <a:effectLst/>
                          <a:latin typeface="Cooper Black" panose="0208090404030B020404" pitchFamily="18" charset="0"/>
                          <a:ea typeface="+mn-ea"/>
                          <a:cs typeface="+mn-cs"/>
                        </a:rPr>
                        <a:t>hold</a:t>
                      </a:r>
                      <a:r>
                        <a:rPr lang="en-GB" sz="1800" b="0" i="0" kern="1200" baseline="0" dirty="0">
                          <a:solidFill>
                            <a:srgbClr val="FF0000"/>
                          </a:solidFill>
                          <a:effectLst/>
                          <a:latin typeface="Cooper Black" panose="0208090404030B020404" pitchFamily="18" charset="0"/>
                          <a:ea typeface="+mn-ea"/>
                          <a:cs typeface="+mn-cs"/>
                        </a:rPr>
                        <a:t>s the Guinness world record for  largest structure made with playing cards.</a:t>
                      </a:r>
                    </a:p>
                    <a:p>
                      <a:pPr algn="ctr"/>
                      <a:r>
                        <a:rPr lang="en-GB" sz="1800" b="0" i="0" kern="1200" baseline="0" dirty="0">
                          <a:solidFill>
                            <a:srgbClr val="FF0000"/>
                          </a:solidFill>
                          <a:effectLst/>
                          <a:latin typeface="Cooper Black" panose="0208090404030B0204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>
                          <a:solidFill>
                            <a:srgbClr val="FF0000"/>
                          </a:solidFill>
                          <a:effectLst/>
                          <a:latin typeface="Cooper Black" panose="0208090404030B020404" pitchFamily="18" charset="0"/>
                          <a:ea typeface="+mn-ea"/>
                          <a:cs typeface="+mn-cs"/>
                        </a:rPr>
                        <a:t>It is</a:t>
                      </a:r>
                      <a:r>
                        <a:rPr lang="en-GB" sz="1800" b="0" i="0" kern="1200" baseline="0" dirty="0">
                          <a:solidFill>
                            <a:srgbClr val="FF0000"/>
                          </a:solidFill>
                          <a:effectLst/>
                          <a:latin typeface="Cooper Black" panose="0208090404030B0204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>
                          <a:solidFill>
                            <a:srgbClr val="FF0000"/>
                          </a:solidFill>
                          <a:effectLst/>
                          <a:latin typeface="Cooper Black" panose="0208090404030B020404" pitchFamily="18" charset="0"/>
                          <a:ea typeface="+mn-ea"/>
                          <a:cs typeface="+mn-cs"/>
                        </a:rPr>
                        <a:t>10.39 m long, 2.88 m tall and 3.54 m wide</a:t>
                      </a:r>
                      <a:r>
                        <a:rPr lang="en-GB" sz="1800" b="0" i="0" kern="1200" baseline="0" dirty="0">
                          <a:solidFill>
                            <a:srgbClr val="FF0000"/>
                          </a:solidFill>
                          <a:effectLst/>
                          <a:latin typeface="Cooper Black" panose="0208090404030B020404" pitchFamily="18" charset="0"/>
                          <a:ea typeface="+mn-ea"/>
                          <a:cs typeface="+mn-cs"/>
                        </a:rPr>
                        <a:t> and took 44 days to complete.</a:t>
                      </a:r>
                      <a:endParaRPr lang="en-GB" sz="1800" dirty="0">
                        <a:solidFill>
                          <a:srgbClr val="FF0000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>
                          <a:latin typeface="Cooper Black" panose="0208090404030B020404" pitchFamily="18" charset="0"/>
                        </a:rPr>
                        <a:t> How</a:t>
                      </a:r>
                      <a:r>
                        <a:rPr lang="en-US" sz="2400" u="sng" baseline="0" dirty="0">
                          <a:latin typeface="Cooper Black" panose="0208090404030B020404" pitchFamily="18" charset="0"/>
                        </a:rPr>
                        <a:t> many playing cards did Bryan use?</a:t>
                      </a:r>
                      <a:endParaRPr lang="en-GB" sz="2400" u="sng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472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dirty="0">
                          <a:latin typeface="Cooper Black" panose="0208090404030B020404" pitchFamily="18" charset="0"/>
                        </a:rPr>
                        <a:t>A) 109,</a:t>
                      </a:r>
                      <a:r>
                        <a:rPr lang="en-US" baseline="0" dirty="0">
                          <a:latin typeface="Cooper Black" panose="0208090404030B020404" pitchFamily="18" charset="0"/>
                        </a:rPr>
                        <a:t> 554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472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oper Black" panose="0208090404030B020404" pitchFamily="18" charset="0"/>
                        </a:rPr>
                        <a:t>B) 219, 792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472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oper Black" panose="0208090404030B020404" pitchFamily="18" charset="0"/>
                        </a:rPr>
                        <a:t>C) 313, 222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8988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dirty="0">
                          <a:latin typeface="Cooper Black" panose="0208090404030B020404" pitchFamily="18" charset="0"/>
                        </a:rPr>
                        <a:t>D)</a:t>
                      </a:r>
                      <a:r>
                        <a:rPr lang="en-US" baseline="0" dirty="0">
                          <a:latin typeface="Cooper Black" panose="0208090404030B020404" pitchFamily="18" charset="0"/>
                        </a:rPr>
                        <a:t> 400, 000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19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6372200" y="3933055"/>
            <a:ext cx="2634110" cy="7930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482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700808"/>
            <a:ext cx="403244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586080"/>
              </p:ext>
            </p:extLst>
          </p:nvPr>
        </p:nvGraphicFramePr>
        <p:xfrm>
          <a:off x="107504" y="116632"/>
          <a:ext cx="8928990" cy="65527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4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1798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Miss</a:t>
                      </a:r>
                      <a:r>
                        <a:rPr lang="en-US" sz="2000" u="sng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 Sattaur Presents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: </a:t>
                      </a:r>
                    </a:p>
                    <a:p>
                      <a:pPr algn="ctr"/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Cultural Capital Wednesday</a:t>
                      </a:r>
                      <a:endParaRPr lang="en-GB" sz="2000" dirty="0">
                        <a:solidFill>
                          <a:schemeClr val="bg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314">
                <a:tc gridSpan="2"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ooper Black" panose="0208090404030B020404" pitchFamily="18" charset="0"/>
                        </a:rPr>
                        <a:t>Week</a:t>
                      </a:r>
                      <a:r>
                        <a:rPr lang="en-US" dirty="0">
                          <a:latin typeface="Cooper Black" panose="0208090404030B020404" pitchFamily="18" charset="0"/>
                        </a:rPr>
                        <a:t>: 22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ooper Black" panose="0208090404030B020404" pitchFamily="18" charset="0"/>
                        </a:rPr>
                        <a:t>Topic</a:t>
                      </a:r>
                      <a:r>
                        <a:rPr lang="en-US" dirty="0">
                          <a:latin typeface="Cooper Black" panose="0208090404030B020404" pitchFamily="18" charset="0"/>
                        </a:rPr>
                        <a:t>: Guinness World Record Holders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67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u="sng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Level :  Impossible </a:t>
                      </a:r>
                      <a:endParaRPr lang="en-GB" dirty="0">
                        <a:solidFill>
                          <a:schemeClr val="bg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501">
                <a:tc rowSpan="5">
                  <a:txBody>
                    <a:bodyPr/>
                    <a:lstStyle/>
                    <a:p>
                      <a:pPr algn="ctr"/>
                      <a:endParaRPr lang="en-GB" sz="1800" b="0" i="0" kern="1200" dirty="0">
                        <a:solidFill>
                          <a:schemeClr val="tx1"/>
                        </a:solidFill>
                        <a:effectLst/>
                        <a:latin typeface="Cooper Black" panose="0208090404030B020404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0" i="0" kern="1200" dirty="0">
                          <a:solidFill>
                            <a:srgbClr val="FF0000"/>
                          </a:solidFill>
                          <a:effectLst/>
                          <a:latin typeface="Cooper Black" panose="0208090404030B020404" pitchFamily="18" charset="0"/>
                          <a:ea typeface="+mn-ea"/>
                          <a:cs typeface="+mn-cs"/>
                        </a:rPr>
                        <a:t>Mount Everest (in</a:t>
                      </a:r>
                      <a:r>
                        <a:rPr lang="en-GB" sz="1800" b="0" i="0" kern="1200" baseline="0" dirty="0">
                          <a:solidFill>
                            <a:srgbClr val="FF0000"/>
                          </a:solidFill>
                          <a:effectLst/>
                          <a:latin typeface="Cooper Black" panose="0208090404030B020404" pitchFamily="18" charset="0"/>
                          <a:ea typeface="+mn-ea"/>
                          <a:cs typeface="+mn-cs"/>
                        </a:rPr>
                        <a:t> China and Nepal</a:t>
                      </a:r>
                      <a:r>
                        <a:rPr lang="en-GB" sz="1800" b="0" i="0" kern="1200" dirty="0">
                          <a:solidFill>
                            <a:srgbClr val="FF0000"/>
                          </a:solidFill>
                          <a:effectLst/>
                          <a:latin typeface="Cooper Black" panose="0208090404030B020404" pitchFamily="18" charset="0"/>
                          <a:ea typeface="+mn-ea"/>
                          <a:cs typeface="+mn-cs"/>
                        </a:rPr>
                        <a:t>) was discovered to be the world's highest mountain in 1856 by the Survey Department of the Government of India. </a:t>
                      </a:r>
                      <a:endParaRPr lang="en-GB" dirty="0">
                        <a:solidFill>
                          <a:srgbClr val="FF0000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oper Black" panose="0208090404030B020404" pitchFamily="18" charset="0"/>
                        </a:rPr>
                        <a:t>How tall</a:t>
                      </a:r>
                      <a:r>
                        <a:rPr lang="en-US" sz="2000" baseline="0" dirty="0">
                          <a:latin typeface="Cooper Black" panose="0208090404030B020404" pitchFamily="18" charset="0"/>
                        </a:rPr>
                        <a:t> is the highest peak of Mount Everest?</a:t>
                      </a:r>
                      <a:endParaRPr lang="en-GB" sz="2000" dirty="0">
                        <a:latin typeface="Cooper Black" panose="0208090404030B0204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23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dirty="0">
                          <a:latin typeface="Cooper Black" panose="0208090404030B020404" pitchFamily="18" charset="0"/>
                        </a:rPr>
                        <a:t>A) 8848m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623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oper Black" panose="0208090404030B020404" pitchFamily="18" charset="0"/>
                        </a:rPr>
                        <a:t>B)</a:t>
                      </a:r>
                      <a:r>
                        <a:rPr lang="en-US" baseline="0" dirty="0">
                          <a:latin typeface="Cooper Black" panose="0208090404030B020404" pitchFamily="18" charset="0"/>
                        </a:rPr>
                        <a:t> 9948m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623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oper Black" panose="0208090404030B020404" pitchFamily="18" charset="0"/>
                        </a:rPr>
                        <a:t>C) 10,048m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623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dirty="0">
                          <a:latin typeface="Cooper Black" panose="0208090404030B020404" pitchFamily="18" charset="0"/>
                        </a:rPr>
                        <a:t>D) 11,048m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19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6372200" y="3212976"/>
            <a:ext cx="241808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169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339280"/>
              </p:ext>
            </p:extLst>
          </p:nvPr>
        </p:nvGraphicFramePr>
        <p:xfrm>
          <a:off x="107504" y="116632"/>
          <a:ext cx="8928990" cy="66247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5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57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7492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Miss</a:t>
                      </a:r>
                      <a:r>
                        <a:rPr lang="en-US" sz="2000" u="sng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 Sattaur Presents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: </a:t>
                      </a:r>
                    </a:p>
                    <a:p>
                      <a:pPr algn="ctr"/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Cultural Capital Wednesday</a:t>
                      </a:r>
                      <a:endParaRPr lang="en-GB" sz="2000" dirty="0">
                        <a:solidFill>
                          <a:schemeClr val="bg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627">
                <a:tc gridSpan="2"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ooper Black" panose="0208090404030B020404" pitchFamily="18" charset="0"/>
                        </a:rPr>
                        <a:t>Week</a:t>
                      </a:r>
                      <a:r>
                        <a:rPr lang="en-US" dirty="0">
                          <a:latin typeface="Cooper Black" panose="0208090404030B020404" pitchFamily="18" charset="0"/>
                        </a:rPr>
                        <a:t>:  22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>
                          <a:latin typeface="Cooper Black" panose="0208090404030B020404" pitchFamily="18" charset="0"/>
                        </a:rPr>
                        <a:t>Topic</a:t>
                      </a:r>
                      <a:r>
                        <a:rPr lang="en-US" dirty="0">
                          <a:latin typeface="Cooper Black" panose="0208090404030B020404" pitchFamily="18" charset="0"/>
                        </a:rPr>
                        <a:t>: Guinness World Record Holders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523">
                <a:tc rowSpan="5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5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65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652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65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19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72813" y="6007815"/>
            <a:ext cx="1977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ooper Black" panose="0208090404030B020404" pitchFamily="18" charset="0"/>
              </a:rPr>
              <a:t>0 </a:t>
            </a:r>
            <a:endParaRPr lang="en-GB" sz="28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4513" y="4946684"/>
            <a:ext cx="1977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1</a:t>
            </a:r>
            <a:endParaRPr lang="en-GB" sz="2800" dirty="0">
              <a:latin typeface="Cooper Black" panose="0208090404030B0204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4415" y="1772816"/>
            <a:ext cx="1977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ooper Black" panose="0208090404030B020404" pitchFamily="18" charset="0"/>
              </a:rPr>
              <a:t>4</a:t>
            </a:r>
            <a:endParaRPr lang="en-GB" sz="28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4415" y="2802995"/>
            <a:ext cx="1977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3</a:t>
            </a:r>
            <a:endParaRPr lang="en-GB" sz="2800" dirty="0">
              <a:latin typeface="Cooper Black" panose="0208090404030B0204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2813" y="3885523"/>
            <a:ext cx="1977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2</a:t>
            </a:r>
            <a:endParaRPr lang="en-GB" sz="2800" dirty="0">
              <a:latin typeface="Cooper Black" panose="0208090404030B0204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826" y="2569984"/>
            <a:ext cx="15121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oper Black" panose="0208090404030B020404" pitchFamily="18" charset="0"/>
              </a:rPr>
              <a:t>How well did you do?</a:t>
            </a:r>
            <a:endParaRPr lang="en-GB" sz="2800" dirty="0">
              <a:latin typeface="Cooper Black" panose="0208090404030B0204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848" y="6007815"/>
            <a:ext cx="6601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oper Black" panose="0208090404030B020404" pitchFamily="18" charset="0"/>
              </a:rPr>
              <a:t>You should read more.</a:t>
            </a:r>
            <a:endParaRPr lang="en-GB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600994" y="1557697"/>
            <a:ext cx="0" cy="50041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03848" y="3900156"/>
            <a:ext cx="6601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oper Black" panose="0208090404030B020404" pitchFamily="18" charset="0"/>
              </a:rPr>
              <a:t>Decent.</a:t>
            </a:r>
            <a:endParaRPr lang="en-GB" dirty="0">
              <a:latin typeface="Cooper Black" panose="0208090404030B0204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3848" y="4951805"/>
            <a:ext cx="6601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oper Black" panose="0208090404030B020404" pitchFamily="18" charset="0"/>
              </a:rPr>
              <a:t>bad.</a:t>
            </a:r>
            <a:endParaRPr lang="en-GB" dirty="0">
              <a:latin typeface="Cooper Black" panose="0208090404030B0204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3848" y="2802995"/>
            <a:ext cx="6601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oper Black" panose="0208090404030B020404" pitchFamily="18" charset="0"/>
              </a:rPr>
              <a:t>Good.</a:t>
            </a:r>
            <a:endParaRPr lang="en-GB" dirty="0">
              <a:latin typeface="Cooper Black" panose="0208090404030B0204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3848" y="1865148"/>
            <a:ext cx="6601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oper Black" panose="0208090404030B020404" pitchFamily="18" charset="0"/>
              </a:rPr>
              <a:t>Great!</a:t>
            </a:r>
            <a:endParaRPr lang="en-GB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024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420</Words>
  <Application>Microsoft Office PowerPoint</Application>
  <PresentationFormat>On-screen Show (4:3)</PresentationFormat>
  <Paragraphs>99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Authorised Users Only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Safiyah Sattaur</dc:creator>
  <cp:lastModifiedBy>Safiyah Sattaur</cp:lastModifiedBy>
  <cp:revision>36</cp:revision>
  <dcterms:created xsi:type="dcterms:W3CDTF">2019-09-17T17:50:54Z</dcterms:created>
  <dcterms:modified xsi:type="dcterms:W3CDTF">2020-03-11T08:18:07Z</dcterms:modified>
</cp:coreProperties>
</file>