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notesSlides/notesSlide1.xml" ContentType="application/vnd.openxmlformats-officedocument.presentationml.notesSlide+xml"/>
  <Override PartName="/ppt/tags/tag6.xml" ContentType="application/vnd.openxmlformats-officedocument.presentationml.tags+xml"/>
  <Override PartName="/ppt/notesSlides/notesSlide2.xml" ContentType="application/vnd.openxmlformats-officedocument.presentationml.notesSlide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sldIdLst>
    <p:sldId id="263" r:id="rId2"/>
    <p:sldId id="257" r:id="rId3"/>
    <p:sldId id="258" r:id="rId4"/>
    <p:sldId id="264" r:id="rId5"/>
    <p:sldId id="265" r:id="rId6"/>
    <p:sldId id="259" r:id="rId7"/>
    <p:sldId id="266" r:id="rId8"/>
    <p:sldId id="262" r:id="rId9"/>
  </p:sldIdLst>
  <p:sldSz cx="9144000" cy="6858000" type="screen4x3"/>
  <p:notesSz cx="6797675" cy="99266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5593" autoAdjust="0"/>
  </p:normalViewPr>
  <p:slideViewPr>
    <p:cSldViewPr>
      <p:cViewPr>
        <p:scale>
          <a:sx n="66" d="100"/>
          <a:sy n="66" d="100"/>
        </p:scale>
        <p:origin x="-630" y="-17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989A18E-C3A5-44E7-894C-D62E915BD2B0}" type="datetimeFigureOut">
              <a:rPr lang="en-GB" smtClean="0"/>
              <a:t>04/03/2020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CE3669C-1A0B-41E0-AEC4-7D1B50B8A81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9307092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E3669C-1A0B-41E0-AEC4-7D1B50B8A811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0836649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E3669C-1A0B-41E0-AEC4-7D1B50B8A811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0836649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E3669C-1A0B-41E0-AEC4-7D1B50B8A811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5087597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58E281-CE23-4381-ACEB-61FF2C2F38D3}" type="datetimeFigureOut">
              <a:rPr lang="en-GB" smtClean="0"/>
              <a:t>04/03/2020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8A61AD-EFC8-4E03-B58E-149DA913FA3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64059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58E281-CE23-4381-ACEB-61FF2C2F38D3}" type="datetimeFigureOut">
              <a:rPr lang="en-GB" smtClean="0"/>
              <a:t>04/03/2020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8A61AD-EFC8-4E03-B58E-149DA913FA3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308481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58E281-CE23-4381-ACEB-61FF2C2F38D3}" type="datetimeFigureOut">
              <a:rPr lang="en-GB" smtClean="0"/>
              <a:t>04/03/2020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8A61AD-EFC8-4E03-B58E-149DA913FA3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468916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58E281-CE23-4381-ACEB-61FF2C2F38D3}" type="datetimeFigureOut">
              <a:rPr lang="en-GB" smtClean="0"/>
              <a:t>04/03/2020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8A61AD-EFC8-4E03-B58E-149DA913FA3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513718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58E281-CE23-4381-ACEB-61FF2C2F38D3}" type="datetimeFigureOut">
              <a:rPr lang="en-GB" smtClean="0"/>
              <a:t>04/03/2020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8A61AD-EFC8-4E03-B58E-149DA913FA3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330685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58E281-CE23-4381-ACEB-61FF2C2F38D3}" type="datetimeFigureOut">
              <a:rPr lang="en-GB" smtClean="0"/>
              <a:t>04/03/2020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8A61AD-EFC8-4E03-B58E-149DA913FA3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880253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58E281-CE23-4381-ACEB-61FF2C2F38D3}" type="datetimeFigureOut">
              <a:rPr lang="en-GB" smtClean="0"/>
              <a:t>04/03/2020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8A61AD-EFC8-4E03-B58E-149DA913FA3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910056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58E281-CE23-4381-ACEB-61FF2C2F38D3}" type="datetimeFigureOut">
              <a:rPr lang="en-GB" smtClean="0"/>
              <a:t>04/03/2020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8A61AD-EFC8-4E03-B58E-149DA913FA3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365622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58E281-CE23-4381-ACEB-61FF2C2F38D3}" type="datetimeFigureOut">
              <a:rPr lang="en-GB" smtClean="0"/>
              <a:t>04/03/2020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8A61AD-EFC8-4E03-B58E-149DA913FA3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036028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58E281-CE23-4381-ACEB-61FF2C2F38D3}" type="datetimeFigureOut">
              <a:rPr lang="en-GB" smtClean="0"/>
              <a:t>04/03/2020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8A61AD-EFC8-4E03-B58E-149DA913FA3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356739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58E281-CE23-4381-ACEB-61FF2C2F38D3}" type="datetimeFigureOut">
              <a:rPr lang="en-GB" smtClean="0"/>
              <a:t>04/03/2020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8A61AD-EFC8-4E03-B58E-149DA913FA3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67819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258E281-CE23-4381-ACEB-61FF2C2F38D3}" type="datetimeFigureOut">
              <a:rPr lang="en-GB" smtClean="0"/>
              <a:t>04/03/2020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8A61AD-EFC8-4E03-B58E-149DA913FA3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58801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tags" Target="../tags/tag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3.xml"/><Relationship Id="rId4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eg"/><Relationship Id="rId3" Type="http://schemas.openxmlformats.org/officeDocument/2006/relationships/notesSlide" Target="../notesSlides/notesSlide1.xml"/><Relationship Id="rId7" Type="http://schemas.openxmlformats.org/officeDocument/2006/relationships/image" Target="../media/image11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5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10" Type="http://schemas.openxmlformats.org/officeDocument/2006/relationships/image" Target="../media/image1.png"/><Relationship Id="rId4" Type="http://schemas.openxmlformats.org/officeDocument/2006/relationships/image" Target="../media/image8.png"/><Relationship Id="rId9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notesSlide" Target="../notesSlides/notesSlide2.xml"/><Relationship Id="rId7" Type="http://schemas.openxmlformats.org/officeDocument/2006/relationships/image" Target="../media/image16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6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Relationship Id="rId9" Type="http://schemas.openxmlformats.org/officeDocument/2006/relationships/image" Target="../media/image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7.xml"/><Relationship Id="rId6" Type="http://schemas.openxmlformats.org/officeDocument/2006/relationships/image" Target="../media/image5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notesSlide" Target="../notesSlides/notesSlide3.xml"/><Relationship Id="rId7" Type="http://schemas.openxmlformats.org/officeDocument/2006/relationships/image" Target="../media/image5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8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34613500"/>
              </p:ext>
            </p:extLst>
          </p:nvPr>
        </p:nvGraphicFramePr>
        <p:xfrm>
          <a:off x="179512" y="188640"/>
          <a:ext cx="2736304" cy="648072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97511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238793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381219">
                <a:tc gridSpan="2">
                  <a:txBody>
                    <a:bodyPr/>
                    <a:lstStyle/>
                    <a:p>
                      <a:pPr algn="ctr"/>
                      <a:r>
                        <a:rPr lang="en-US" sz="1500" b="0" u="sng" dirty="0">
                          <a:solidFill>
                            <a:schemeClr val="tx1"/>
                          </a:solidFill>
                          <a:latin typeface="Cooper Black" panose="0208090404030B020404" pitchFamily="18" charset="0"/>
                        </a:rPr>
                        <a:t>Cultural Capital Contest</a:t>
                      </a:r>
                      <a:endParaRPr lang="en-GB" sz="1500" b="0" u="sng" dirty="0">
                        <a:solidFill>
                          <a:schemeClr val="tx1"/>
                        </a:solidFill>
                        <a:latin typeface="Cooper Black" panose="0208090404030B0204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81219">
                <a:tc gridSpan="2">
                  <a:txBody>
                    <a:bodyPr/>
                    <a:lstStyle/>
                    <a:p>
                      <a:r>
                        <a:rPr lang="en-US" sz="1300" u="sng" dirty="0">
                          <a:latin typeface="Cooper Black" panose="0208090404030B020404" pitchFamily="18" charset="0"/>
                        </a:rPr>
                        <a:t>Name</a:t>
                      </a:r>
                      <a:r>
                        <a:rPr lang="en-US" sz="1300" u="sng" baseline="0" dirty="0">
                          <a:latin typeface="Cooper Black" panose="0208090404030B020404" pitchFamily="18" charset="0"/>
                        </a:rPr>
                        <a:t> &amp; Form</a:t>
                      </a:r>
                      <a:r>
                        <a:rPr lang="en-US" sz="1300" u="sng" dirty="0">
                          <a:latin typeface="Cooper Black" panose="0208090404030B020404" pitchFamily="18" charset="0"/>
                        </a:rPr>
                        <a:t>: </a:t>
                      </a:r>
                      <a:endParaRPr lang="en-GB" sz="1300" u="sng" dirty="0">
                        <a:latin typeface="Cooper Black" panose="0208090404030B0204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81219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chemeClr val="tx1"/>
                          </a:solidFill>
                          <a:latin typeface="Cooper Black" panose="0208090404030B020404" pitchFamily="18" charset="0"/>
                        </a:rPr>
                        <a:t>01.</a:t>
                      </a:r>
                      <a:endParaRPr lang="en-GB" sz="1400" dirty="0">
                        <a:solidFill>
                          <a:schemeClr val="tx1"/>
                        </a:solidFill>
                        <a:latin typeface="Cooper Black" panose="0208090404030B0204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>
                        <a:solidFill>
                          <a:schemeClr val="tx1"/>
                        </a:solidFill>
                        <a:latin typeface="Cooper Black" panose="0208090404030B0204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81219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chemeClr val="tx1"/>
                          </a:solidFill>
                          <a:latin typeface="Cooper Black" panose="0208090404030B020404" pitchFamily="18" charset="0"/>
                        </a:rPr>
                        <a:t>02.</a:t>
                      </a:r>
                      <a:endParaRPr lang="en-GB" sz="1400" dirty="0">
                        <a:solidFill>
                          <a:schemeClr val="tx1"/>
                        </a:solidFill>
                        <a:latin typeface="Cooper Black" panose="0208090404030B0204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>
                        <a:solidFill>
                          <a:schemeClr val="tx1"/>
                        </a:solidFill>
                        <a:latin typeface="Cooper Black" panose="0208090404030B0204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81219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chemeClr val="tx1"/>
                          </a:solidFill>
                          <a:latin typeface="Cooper Black" panose="0208090404030B020404" pitchFamily="18" charset="0"/>
                        </a:rPr>
                        <a:t>03.</a:t>
                      </a:r>
                      <a:endParaRPr lang="en-GB" sz="1400" dirty="0">
                        <a:solidFill>
                          <a:schemeClr val="tx1"/>
                        </a:solidFill>
                        <a:latin typeface="Cooper Black" panose="0208090404030B0204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>
                        <a:solidFill>
                          <a:schemeClr val="tx1"/>
                        </a:solidFill>
                        <a:latin typeface="Cooper Black" panose="0208090404030B0204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381219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chemeClr val="tx1"/>
                          </a:solidFill>
                          <a:latin typeface="Cooper Black" panose="0208090404030B020404" pitchFamily="18" charset="0"/>
                        </a:rPr>
                        <a:t>04.</a:t>
                      </a:r>
                      <a:endParaRPr lang="en-GB" sz="1400" dirty="0">
                        <a:solidFill>
                          <a:schemeClr val="tx1"/>
                        </a:solidFill>
                        <a:latin typeface="Cooper Black" panose="0208090404030B0204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>
                        <a:solidFill>
                          <a:schemeClr val="tx1"/>
                        </a:solidFill>
                        <a:latin typeface="Cooper Black" panose="0208090404030B0204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381219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chemeClr val="tx1"/>
                          </a:solidFill>
                          <a:latin typeface="Cooper Black" panose="0208090404030B020404" pitchFamily="18" charset="0"/>
                        </a:rPr>
                        <a:t>05.</a:t>
                      </a:r>
                      <a:endParaRPr lang="en-GB" sz="1400" dirty="0">
                        <a:solidFill>
                          <a:schemeClr val="tx1"/>
                        </a:solidFill>
                        <a:latin typeface="Cooper Black" panose="0208090404030B0204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>
                        <a:solidFill>
                          <a:schemeClr val="tx1"/>
                        </a:solidFill>
                        <a:latin typeface="Cooper Black" panose="0208090404030B0204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381219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chemeClr val="tx1"/>
                          </a:solidFill>
                          <a:latin typeface="Cooper Black" panose="0208090404030B020404" pitchFamily="18" charset="0"/>
                        </a:rPr>
                        <a:t>06.</a:t>
                      </a:r>
                      <a:endParaRPr lang="en-GB" sz="1400" dirty="0">
                        <a:solidFill>
                          <a:schemeClr val="tx1"/>
                        </a:solidFill>
                        <a:latin typeface="Cooper Black" panose="0208090404030B0204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>
                        <a:solidFill>
                          <a:schemeClr val="tx1"/>
                        </a:solidFill>
                        <a:latin typeface="Cooper Black" panose="0208090404030B0204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381219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chemeClr val="tx1"/>
                          </a:solidFill>
                          <a:latin typeface="Cooper Black" panose="0208090404030B020404" pitchFamily="18" charset="0"/>
                        </a:rPr>
                        <a:t>07.</a:t>
                      </a:r>
                      <a:endParaRPr lang="en-GB" sz="1400" dirty="0">
                        <a:solidFill>
                          <a:schemeClr val="tx1"/>
                        </a:solidFill>
                        <a:latin typeface="Cooper Black" panose="0208090404030B0204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>
                        <a:solidFill>
                          <a:schemeClr val="tx1"/>
                        </a:solidFill>
                        <a:latin typeface="Cooper Black" panose="0208090404030B0204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381219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chemeClr val="tx1"/>
                          </a:solidFill>
                          <a:latin typeface="Cooper Black" panose="0208090404030B020404" pitchFamily="18" charset="0"/>
                        </a:rPr>
                        <a:t>08.</a:t>
                      </a:r>
                      <a:endParaRPr lang="en-GB" sz="1400" dirty="0">
                        <a:solidFill>
                          <a:schemeClr val="tx1"/>
                        </a:solidFill>
                        <a:latin typeface="Cooper Black" panose="0208090404030B0204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>
                        <a:solidFill>
                          <a:schemeClr val="tx1"/>
                        </a:solidFill>
                        <a:latin typeface="Cooper Black" panose="0208090404030B0204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381219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chemeClr val="tx1"/>
                          </a:solidFill>
                          <a:latin typeface="Cooper Black" panose="0208090404030B020404" pitchFamily="18" charset="0"/>
                        </a:rPr>
                        <a:t>09.</a:t>
                      </a:r>
                      <a:endParaRPr lang="en-GB" sz="1400" dirty="0">
                        <a:solidFill>
                          <a:schemeClr val="tx1"/>
                        </a:solidFill>
                        <a:latin typeface="Cooper Black" panose="0208090404030B0204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>
                        <a:solidFill>
                          <a:schemeClr val="tx1"/>
                        </a:solidFill>
                        <a:latin typeface="Cooper Black" panose="0208090404030B0204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  <a:tr h="381219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chemeClr val="tx1"/>
                          </a:solidFill>
                          <a:latin typeface="Cooper Black" panose="0208090404030B020404" pitchFamily="18" charset="0"/>
                        </a:rPr>
                        <a:t>10.</a:t>
                      </a:r>
                      <a:endParaRPr lang="en-GB" sz="1400" dirty="0">
                        <a:solidFill>
                          <a:schemeClr val="tx1"/>
                        </a:solidFill>
                        <a:latin typeface="Cooper Black" panose="0208090404030B0204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>
                        <a:solidFill>
                          <a:schemeClr val="tx1"/>
                        </a:solidFill>
                        <a:latin typeface="Cooper Black" panose="0208090404030B0204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11"/>
                  </a:ext>
                </a:extLst>
              </a:tr>
              <a:tr h="381219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chemeClr val="tx1"/>
                          </a:solidFill>
                          <a:latin typeface="Cooper Black" panose="0208090404030B020404" pitchFamily="18" charset="0"/>
                        </a:rPr>
                        <a:t>11.</a:t>
                      </a:r>
                      <a:endParaRPr lang="en-GB" sz="1400" dirty="0">
                        <a:solidFill>
                          <a:schemeClr val="tx1"/>
                        </a:solidFill>
                        <a:latin typeface="Cooper Black" panose="0208090404030B0204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>
                        <a:solidFill>
                          <a:schemeClr val="tx1"/>
                        </a:solidFill>
                        <a:latin typeface="Cooper Black" panose="0208090404030B0204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12"/>
                  </a:ext>
                </a:extLst>
              </a:tr>
              <a:tr h="381219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chemeClr val="tx1"/>
                          </a:solidFill>
                          <a:latin typeface="Cooper Black" panose="0208090404030B020404" pitchFamily="18" charset="0"/>
                        </a:rPr>
                        <a:t>12.</a:t>
                      </a:r>
                      <a:endParaRPr lang="en-GB" sz="1400" dirty="0">
                        <a:solidFill>
                          <a:schemeClr val="tx1"/>
                        </a:solidFill>
                        <a:latin typeface="Cooper Black" panose="0208090404030B0204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>
                        <a:solidFill>
                          <a:schemeClr val="tx1"/>
                        </a:solidFill>
                        <a:latin typeface="Cooper Black" panose="0208090404030B0204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13"/>
                  </a:ext>
                </a:extLst>
              </a:tr>
              <a:tr h="381219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chemeClr val="tx1"/>
                          </a:solidFill>
                          <a:latin typeface="Cooper Black" panose="0208090404030B020404" pitchFamily="18" charset="0"/>
                        </a:rPr>
                        <a:t>13.</a:t>
                      </a:r>
                      <a:endParaRPr lang="en-GB" sz="1400" dirty="0">
                        <a:solidFill>
                          <a:schemeClr val="tx1"/>
                        </a:solidFill>
                        <a:latin typeface="Cooper Black" panose="0208090404030B0204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>
                        <a:solidFill>
                          <a:schemeClr val="tx1"/>
                        </a:solidFill>
                        <a:latin typeface="Cooper Black" panose="0208090404030B0204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14"/>
                  </a:ext>
                </a:extLst>
              </a:tr>
              <a:tr h="381219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chemeClr val="tx1"/>
                          </a:solidFill>
                          <a:latin typeface="Cooper Black" panose="0208090404030B020404" pitchFamily="18" charset="0"/>
                        </a:rPr>
                        <a:t>14.</a:t>
                      </a:r>
                      <a:endParaRPr lang="en-GB" sz="1400" dirty="0">
                        <a:solidFill>
                          <a:schemeClr val="tx1"/>
                        </a:solidFill>
                        <a:latin typeface="Cooper Black" panose="0208090404030B0204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>
                        <a:solidFill>
                          <a:schemeClr val="tx1"/>
                        </a:solidFill>
                        <a:latin typeface="Cooper Black" panose="0208090404030B0204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15"/>
                  </a:ext>
                </a:extLst>
              </a:tr>
              <a:tr h="381219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chemeClr val="tx1"/>
                          </a:solidFill>
                          <a:latin typeface="Cooper Black" panose="0208090404030B020404" pitchFamily="18" charset="0"/>
                        </a:rPr>
                        <a:t>15.</a:t>
                      </a:r>
                      <a:endParaRPr lang="en-GB" sz="1400" dirty="0">
                        <a:solidFill>
                          <a:schemeClr val="tx1"/>
                        </a:solidFill>
                        <a:latin typeface="Cooper Black" panose="0208090404030B0204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>
                        <a:solidFill>
                          <a:schemeClr val="tx1"/>
                        </a:solidFill>
                        <a:latin typeface="Cooper Black" panose="0208090404030B0204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16"/>
                  </a:ext>
                </a:extLst>
              </a:tr>
            </a:tbl>
          </a:graphicData>
        </a:graphic>
      </p:graphicFrame>
      <p:graphicFrame>
        <p:nvGraphicFramePr>
          <p:cNvPr id="17" name="Table 1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28525740"/>
              </p:ext>
            </p:extLst>
          </p:nvPr>
        </p:nvGraphicFramePr>
        <p:xfrm>
          <a:off x="3131840" y="188640"/>
          <a:ext cx="2736304" cy="648072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97511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238793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381219">
                <a:tc gridSpan="2">
                  <a:txBody>
                    <a:bodyPr/>
                    <a:lstStyle/>
                    <a:p>
                      <a:pPr algn="ctr"/>
                      <a:r>
                        <a:rPr lang="en-US" sz="1500" b="0" u="sng" dirty="0">
                          <a:solidFill>
                            <a:schemeClr val="tx1"/>
                          </a:solidFill>
                          <a:latin typeface="Cooper Black" panose="0208090404030B020404" pitchFamily="18" charset="0"/>
                        </a:rPr>
                        <a:t>Cultural Capital Contest</a:t>
                      </a:r>
                      <a:endParaRPr lang="en-GB" sz="1500" b="0" u="sng" dirty="0">
                        <a:solidFill>
                          <a:schemeClr val="tx1"/>
                        </a:solidFill>
                        <a:latin typeface="Cooper Black" panose="0208090404030B0204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81219">
                <a:tc gridSpan="2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300" u="sng" dirty="0">
                          <a:latin typeface="Cooper Black" panose="0208090404030B020404" pitchFamily="18" charset="0"/>
                        </a:rPr>
                        <a:t>Name</a:t>
                      </a:r>
                      <a:r>
                        <a:rPr lang="en-US" sz="1300" u="sng" baseline="0" dirty="0">
                          <a:latin typeface="Cooper Black" panose="0208090404030B020404" pitchFamily="18" charset="0"/>
                        </a:rPr>
                        <a:t> &amp; Form</a:t>
                      </a:r>
                      <a:r>
                        <a:rPr lang="en-US" sz="1300" u="sng" dirty="0">
                          <a:latin typeface="Cooper Black" panose="0208090404030B020404" pitchFamily="18" charset="0"/>
                        </a:rPr>
                        <a:t>: </a:t>
                      </a:r>
                      <a:endParaRPr lang="en-GB" sz="1300" dirty="0">
                        <a:latin typeface="Cooper Black" panose="0208090404030B0204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81219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chemeClr val="tx1"/>
                          </a:solidFill>
                          <a:latin typeface="Cooper Black" panose="0208090404030B020404" pitchFamily="18" charset="0"/>
                        </a:rPr>
                        <a:t>01.</a:t>
                      </a:r>
                      <a:endParaRPr lang="en-GB" sz="1400" dirty="0">
                        <a:solidFill>
                          <a:schemeClr val="tx1"/>
                        </a:solidFill>
                        <a:latin typeface="Cooper Black" panose="0208090404030B0204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>
                        <a:solidFill>
                          <a:schemeClr val="tx1"/>
                        </a:solidFill>
                        <a:latin typeface="Cooper Black" panose="0208090404030B0204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81219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chemeClr val="tx1"/>
                          </a:solidFill>
                          <a:latin typeface="Cooper Black" panose="0208090404030B020404" pitchFamily="18" charset="0"/>
                        </a:rPr>
                        <a:t>02.</a:t>
                      </a:r>
                      <a:endParaRPr lang="en-GB" sz="1400" dirty="0">
                        <a:solidFill>
                          <a:schemeClr val="tx1"/>
                        </a:solidFill>
                        <a:latin typeface="Cooper Black" panose="0208090404030B0204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>
                        <a:solidFill>
                          <a:schemeClr val="tx1"/>
                        </a:solidFill>
                        <a:latin typeface="Cooper Black" panose="0208090404030B0204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81219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chemeClr val="tx1"/>
                          </a:solidFill>
                          <a:latin typeface="Cooper Black" panose="0208090404030B020404" pitchFamily="18" charset="0"/>
                        </a:rPr>
                        <a:t>03.</a:t>
                      </a:r>
                      <a:endParaRPr lang="en-GB" sz="1400" dirty="0">
                        <a:solidFill>
                          <a:schemeClr val="tx1"/>
                        </a:solidFill>
                        <a:latin typeface="Cooper Black" panose="0208090404030B0204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>
                        <a:solidFill>
                          <a:schemeClr val="tx1"/>
                        </a:solidFill>
                        <a:latin typeface="Cooper Black" panose="0208090404030B0204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381219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chemeClr val="tx1"/>
                          </a:solidFill>
                          <a:latin typeface="Cooper Black" panose="0208090404030B020404" pitchFamily="18" charset="0"/>
                        </a:rPr>
                        <a:t>04.</a:t>
                      </a:r>
                      <a:endParaRPr lang="en-GB" sz="1400" dirty="0">
                        <a:solidFill>
                          <a:schemeClr val="tx1"/>
                        </a:solidFill>
                        <a:latin typeface="Cooper Black" panose="0208090404030B0204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>
                        <a:solidFill>
                          <a:schemeClr val="tx1"/>
                        </a:solidFill>
                        <a:latin typeface="Cooper Black" panose="0208090404030B0204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381219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chemeClr val="tx1"/>
                          </a:solidFill>
                          <a:latin typeface="Cooper Black" panose="0208090404030B020404" pitchFamily="18" charset="0"/>
                        </a:rPr>
                        <a:t>05.</a:t>
                      </a:r>
                      <a:endParaRPr lang="en-GB" sz="1400" dirty="0">
                        <a:solidFill>
                          <a:schemeClr val="tx1"/>
                        </a:solidFill>
                        <a:latin typeface="Cooper Black" panose="0208090404030B0204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>
                        <a:solidFill>
                          <a:schemeClr val="tx1"/>
                        </a:solidFill>
                        <a:latin typeface="Cooper Black" panose="0208090404030B0204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381219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chemeClr val="tx1"/>
                          </a:solidFill>
                          <a:latin typeface="Cooper Black" panose="0208090404030B020404" pitchFamily="18" charset="0"/>
                        </a:rPr>
                        <a:t>06.</a:t>
                      </a:r>
                      <a:endParaRPr lang="en-GB" sz="1400" dirty="0">
                        <a:solidFill>
                          <a:schemeClr val="tx1"/>
                        </a:solidFill>
                        <a:latin typeface="Cooper Black" panose="0208090404030B0204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>
                        <a:solidFill>
                          <a:schemeClr val="tx1"/>
                        </a:solidFill>
                        <a:latin typeface="Cooper Black" panose="0208090404030B0204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381219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chemeClr val="tx1"/>
                          </a:solidFill>
                          <a:latin typeface="Cooper Black" panose="0208090404030B020404" pitchFamily="18" charset="0"/>
                        </a:rPr>
                        <a:t>07.</a:t>
                      </a:r>
                      <a:endParaRPr lang="en-GB" sz="1400" dirty="0">
                        <a:solidFill>
                          <a:schemeClr val="tx1"/>
                        </a:solidFill>
                        <a:latin typeface="Cooper Black" panose="0208090404030B0204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>
                        <a:solidFill>
                          <a:schemeClr val="tx1"/>
                        </a:solidFill>
                        <a:latin typeface="Cooper Black" panose="0208090404030B0204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381219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chemeClr val="tx1"/>
                          </a:solidFill>
                          <a:latin typeface="Cooper Black" panose="0208090404030B020404" pitchFamily="18" charset="0"/>
                        </a:rPr>
                        <a:t>08.</a:t>
                      </a:r>
                      <a:endParaRPr lang="en-GB" sz="1400" dirty="0">
                        <a:solidFill>
                          <a:schemeClr val="tx1"/>
                        </a:solidFill>
                        <a:latin typeface="Cooper Black" panose="0208090404030B0204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>
                        <a:solidFill>
                          <a:schemeClr val="tx1"/>
                        </a:solidFill>
                        <a:latin typeface="Cooper Black" panose="0208090404030B0204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381219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chemeClr val="tx1"/>
                          </a:solidFill>
                          <a:latin typeface="Cooper Black" panose="0208090404030B020404" pitchFamily="18" charset="0"/>
                        </a:rPr>
                        <a:t>09.</a:t>
                      </a:r>
                      <a:endParaRPr lang="en-GB" sz="1400" dirty="0">
                        <a:solidFill>
                          <a:schemeClr val="tx1"/>
                        </a:solidFill>
                        <a:latin typeface="Cooper Black" panose="0208090404030B0204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>
                        <a:solidFill>
                          <a:schemeClr val="tx1"/>
                        </a:solidFill>
                        <a:latin typeface="Cooper Black" panose="0208090404030B0204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  <a:tr h="381219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chemeClr val="tx1"/>
                          </a:solidFill>
                          <a:latin typeface="Cooper Black" panose="0208090404030B020404" pitchFamily="18" charset="0"/>
                        </a:rPr>
                        <a:t>10.</a:t>
                      </a:r>
                      <a:endParaRPr lang="en-GB" sz="1400" dirty="0">
                        <a:solidFill>
                          <a:schemeClr val="tx1"/>
                        </a:solidFill>
                        <a:latin typeface="Cooper Black" panose="0208090404030B0204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>
                        <a:solidFill>
                          <a:schemeClr val="tx1"/>
                        </a:solidFill>
                        <a:latin typeface="Cooper Black" panose="0208090404030B0204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11"/>
                  </a:ext>
                </a:extLst>
              </a:tr>
              <a:tr h="381219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chemeClr val="tx1"/>
                          </a:solidFill>
                          <a:latin typeface="Cooper Black" panose="0208090404030B020404" pitchFamily="18" charset="0"/>
                        </a:rPr>
                        <a:t>11.</a:t>
                      </a:r>
                      <a:endParaRPr lang="en-GB" sz="1400" dirty="0">
                        <a:solidFill>
                          <a:schemeClr val="tx1"/>
                        </a:solidFill>
                        <a:latin typeface="Cooper Black" panose="0208090404030B0204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>
                        <a:solidFill>
                          <a:schemeClr val="tx1"/>
                        </a:solidFill>
                        <a:latin typeface="Cooper Black" panose="0208090404030B0204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12"/>
                  </a:ext>
                </a:extLst>
              </a:tr>
              <a:tr h="381219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chemeClr val="tx1"/>
                          </a:solidFill>
                          <a:latin typeface="Cooper Black" panose="0208090404030B020404" pitchFamily="18" charset="0"/>
                        </a:rPr>
                        <a:t>12.</a:t>
                      </a:r>
                      <a:endParaRPr lang="en-GB" sz="1400" dirty="0">
                        <a:solidFill>
                          <a:schemeClr val="tx1"/>
                        </a:solidFill>
                        <a:latin typeface="Cooper Black" panose="0208090404030B0204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>
                        <a:solidFill>
                          <a:schemeClr val="tx1"/>
                        </a:solidFill>
                        <a:latin typeface="Cooper Black" panose="0208090404030B0204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13"/>
                  </a:ext>
                </a:extLst>
              </a:tr>
              <a:tr h="381219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chemeClr val="tx1"/>
                          </a:solidFill>
                          <a:latin typeface="Cooper Black" panose="0208090404030B020404" pitchFamily="18" charset="0"/>
                        </a:rPr>
                        <a:t>13.</a:t>
                      </a:r>
                      <a:endParaRPr lang="en-GB" sz="1400" dirty="0">
                        <a:solidFill>
                          <a:schemeClr val="tx1"/>
                        </a:solidFill>
                        <a:latin typeface="Cooper Black" panose="0208090404030B0204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>
                        <a:solidFill>
                          <a:schemeClr val="tx1"/>
                        </a:solidFill>
                        <a:latin typeface="Cooper Black" panose="0208090404030B0204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14"/>
                  </a:ext>
                </a:extLst>
              </a:tr>
              <a:tr h="381219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chemeClr val="tx1"/>
                          </a:solidFill>
                          <a:latin typeface="Cooper Black" panose="0208090404030B020404" pitchFamily="18" charset="0"/>
                        </a:rPr>
                        <a:t>14.</a:t>
                      </a:r>
                      <a:endParaRPr lang="en-GB" sz="1400" dirty="0">
                        <a:solidFill>
                          <a:schemeClr val="tx1"/>
                        </a:solidFill>
                        <a:latin typeface="Cooper Black" panose="0208090404030B0204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>
                        <a:solidFill>
                          <a:schemeClr val="tx1"/>
                        </a:solidFill>
                        <a:latin typeface="Cooper Black" panose="0208090404030B0204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15"/>
                  </a:ext>
                </a:extLst>
              </a:tr>
              <a:tr h="381219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chemeClr val="tx1"/>
                          </a:solidFill>
                          <a:latin typeface="Cooper Black" panose="0208090404030B020404" pitchFamily="18" charset="0"/>
                        </a:rPr>
                        <a:t>15.</a:t>
                      </a:r>
                      <a:endParaRPr lang="en-GB" sz="1400" dirty="0">
                        <a:solidFill>
                          <a:schemeClr val="tx1"/>
                        </a:solidFill>
                        <a:latin typeface="Cooper Black" panose="0208090404030B0204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>
                        <a:solidFill>
                          <a:schemeClr val="tx1"/>
                        </a:solidFill>
                        <a:latin typeface="Cooper Black" panose="0208090404030B0204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16"/>
                  </a:ext>
                </a:extLst>
              </a:tr>
            </a:tbl>
          </a:graphicData>
        </a:graphic>
      </p:graphicFrame>
      <p:graphicFrame>
        <p:nvGraphicFramePr>
          <p:cNvPr id="18" name="Table 1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99054966"/>
              </p:ext>
            </p:extLst>
          </p:nvPr>
        </p:nvGraphicFramePr>
        <p:xfrm>
          <a:off x="6084168" y="188640"/>
          <a:ext cx="2736304" cy="648072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97511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238793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381219">
                <a:tc gridSpan="2">
                  <a:txBody>
                    <a:bodyPr/>
                    <a:lstStyle/>
                    <a:p>
                      <a:pPr algn="ctr"/>
                      <a:r>
                        <a:rPr lang="en-US" sz="1500" b="0" u="sng" dirty="0">
                          <a:solidFill>
                            <a:schemeClr val="tx1"/>
                          </a:solidFill>
                          <a:latin typeface="Cooper Black" panose="0208090404030B020404" pitchFamily="18" charset="0"/>
                        </a:rPr>
                        <a:t>Cultural Capital Contest</a:t>
                      </a:r>
                      <a:endParaRPr lang="en-GB" sz="1500" b="0" u="sng" dirty="0">
                        <a:solidFill>
                          <a:schemeClr val="tx1"/>
                        </a:solidFill>
                        <a:latin typeface="Cooper Black" panose="0208090404030B0204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81219">
                <a:tc gridSpan="2">
                  <a:txBody>
                    <a:bodyPr/>
                    <a:lstStyle/>
                    <a:p>
                      <a:r>
                        <a:rPr lang="en-US" sz="1300" u="sng" dirty="0">
                          <a:latin typeface="Cooper Black" panose="0208090404030B020404" pitchFamily="18" charset="0"/>
                        </a:rPr>
                        <a:t>Name</a:t>
                      </a:r>
                      <a:r>
                        <a:rPr lang="en-US" sz="1300" u="sng" baseline="0" dirty="0">
                          <a:latin typeface="Cooper Black" panose="0208090404030B020404" pitchFamily="18" charset="0"/>
                        </a:rPr>
                        <a:t> &amp; Form</a:t>
                      </a:r>
                      <a:r>
                        <a:rPr lang="en-US" sz="1300" u="sng" dirty="0">
                          <a:latin typeface="Cooper Black" panose="0208090404030B020404" pitchFamily="18" charset="0"/>
                        </a:rPr>
                        <a:t>: </a:t>
                      </a:r>
                      <a:endParaRPr lang="en-GB" sz="1300" u="sng" dirty="0">
                        <a:latin typeface="Cooper Black" panose="0208090404030B0204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81219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chemeClr val="tx1"/>
                          </a:solidFill>
                          <a:latin typeface="Cooper Black" panose="0208090404030B020404" pitchFamily="18" charset="0"/>
                        </a:rPr>
                        <a:t>01.</a:t>
                      </a:r>
                      <a:endParaRPr lang="en-GB" sz="1400" dirty="0">
                        <a:solidFill>
                          <a:schemeClr val="tx1"/>
                        </a:solidFill>
                        <a:latin typeface="Cooper Black" panose="0208090404030B0204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>
                        <a:solidFill>
                          <a:schemeClr val="tx1"/>
                        </a:solidFill>
                        <a:latin typeface="Cooper Black" panose="0208090404030B0204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81219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chemeClr val="tx1"/>
                          </a:solidFill>
                          <a:latin typeface="Cooper Black" panose="0208090404030B020404" pitchFamily="18" charset="0"/>
                        </a:rPr>
                        <a:t>02.</a:t>
                      </a:r>
                      <a:endParaRPr lang="en-GB" sz="1400" dirty="0">
                        <a:solidFill>
                          <a:schemeClr val="tx1"/>
                        </a:solidFill>
                        <a:latin typeface="Cooper Black" panose="0208090404030B0204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>
                        <a:solidFill>
                          <a:schemeClr val="tx1"/>
                        </a:solidFill>
                        <a:latin typeface="Cooper Black" panose="0208090404030B0204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81219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chemeClr val="tx1"/>
                          </a:solidFill>
                          <a:latin typeface="Cooper Black" panose="0208090404030B020404" pitchFamily="18" charset="0"/>
                        </a:rPr>
                        <a:t>03.</a:t>
                      </a:r>
                      <a:endParaRPr lang="en-GB" sz="1400" dirty="0">
                        <a:solidFill>
                          <a:schemeClr val="tx1"/>
                        </a:solidFill>
                        <a:latin typeface="Cooper Black" panose="0208090404030B0204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>
                        <a:solidFill>
                          <a:schemeClr val="tx1"/>
                        </a:solidFill>
                        <a:latin typeface="Cooper Black" panose="0208090404030B0204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381219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chemeClr val="tx1"/>
                          </a:solidFill>
                          <a:latin typeface="Cooper Black" panose="0208090404030B020404" pitchFamily="18" charset="0"/>
                        </a:rPr>
                        <a:t>04.</a:t>
                      </a:r>
                      <a:endParaRPr lang="en-GB" sz="1400" dirty="0">
                        <a:solidFill>
                          <a:schemeClr val="tx1"/>
                        </a:solidFill>
                        <a:latin typeface="Cooper Black" panose="0208090404030B0204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>
                        <a:solidFill>
                          <a:schemeClr val="tx1"/>
                        </a:solidFill>
                        <a:latin typeface="Cooper Black" panose="0208090404030B0204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381219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chemeClr val="tx1"/>
                          </a:solidFill>
                          <a:latin typeface="Cooper Black" panose="0208090404030B020404" pitchFamily="18" charset="0"/>
                        </a:rPr>
                        <a:t>05.</a:t>
                      </a:r>
                      <a:endParaRPr lang="en-GB" sz="1400" dirty="0">
                        <a:solidFill>
                          <a:schemeClr val="tx1"/>
                        </a:solidFill>
                        <a:latin typeface="Cooper Black" panose="0208090404030B0204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>
                        <a:solidFill>
                          <a:schemeClr val="tx1"/>
                        </a:solidFill>
                        <a:latin typeface="Cooper Black" panose="0208090404030B0204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381219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chemeClr val="tx1"/>
                          </a:solidFill>
                          <a:latin typeface="Cooper Black" panose="0208090404030B020404" pitchFamily="18" charset="0"/>
                        </a:rPr>
                        <a:t>06.</a:t>
                      </a:r>
                      <a:endParaRPr lang="en-GB" sz="1400" dirty="0">
                        <a:solidFill>
                          <a:schemeClr val="tx1"/>
                        </a:solidFill>
                        <a:latin typeface="Cooper Black" panose="0208090404030B0204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>
                        <a:solidFill>
                          <a:schemeClr val="tx1"/>
                        </a:solidFill>
                        <a:latin typeface="Cooper Black" panose="0208090404030B0204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381219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chemeClr val="tx1"/>
                          </a:solidFill>
                          <a:latin typeface="Cooper Black" panose="0208090404030B020404" pitchFamily="18" charset="0"/>
                        </a:rPr>
                        <a:t>07.</a:t>
                      </a:r>
                      <a:endParaRPr lang="en-GB" sz="1400" dirty="0">
                        <a:solidFill>
                          <a:schemeClr val="tx1"/>
                        </a:solidFill>
                        <a:latin typeface="Cooper Black" panose="0208090404030B0204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>
                        <a:solidFill>
                          <a:schemeClr val="tx1"/>
                        </a:solidFill>
                        <a:latin typeface="Cooper Black" panose="0208090404030B0204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381219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chemeClr val="tx1"/>
                          </a:solidFill>
                          <a:latin typeface="Cooper Black" panose="0208090404030B020404" pitchFamily="18" charset="0"/>
                        </a:rPr>
                        <a:t>08.</a:t>
                      </a:r>
                      <a:endParaRPr lang="en-GB" sz="1400" dirty="0">
                        <a:solidFill>
                          <a:schemeClr val="tx1"/>
                        </a:solidFill>
                        <a:latin typeface="Cooper Black" panose="0208090404030B0204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>
                        <a:solidFill>
                          <a:schemeClr val="tx1"/>
                        </a:solidFill>
                        <a:latin typeface="Cooper Black" panose="0208090404030B0204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381219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chemeClr val="tx1"/>
                          </a:solidFill>
                          <a:latin typeface="Cooper Black" panose="0208090404030B020404" pitchFamily="18" charset="0"/>
                        </a:rPr>
                        <a:t>09.</a:t>
                      </a:r>
                      <a:endParaRPr lang="en-GB" sz="1400" dirty="0">
                        <a:solidFill>
                          <a:schemeClr val="tx1"/>
                        </a:solidFill>
                        <a:latin typeface="Cooper Black" panose="0208090404030B0204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>
                        <a:solidFill>
                          <a:schemeClr val="tx1"/>
                        </a:solidFill>
                        <a:latin typeface="Cooper Black" panose="0208090404030B0204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  <a:tr h="381219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chemeClr val="tx1"/>
                          </a:solidFill>
                          <a:latin typeface="Cooper Black" panose="0208090404030B020404" pitchFamily="18" charset="0"/>
                        </a:rPr>
                        <a:t>10.</a:t>
                      </a:r>
                      <a:endParaRPr lang="en-GB" sz="1400" dirty="0">
                        <a:solidFill>
                          <a:schemeClr val="tx1"/>
                        </a:solidFill>
                        <a:latin typeface="Cooper Black" panose="0208090404030B0204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>
                        <a:solidFill>
                          <a:schemeClr val="tx1"/>
                        </a:solidFill>
                        <a:latin typeface="Cooper Black" panose="0208090404030B0204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11"/>
                  </a:ext>
                </a:extLst>
              </a:tr>
              <a:tr h="381219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chemeClr val="tx1"/>
                          </a:solidFill>
                          <a:latin typeface="Cooper Black" panose="0208090404030B020404" pitchFamily="18" charset="0"/>
                        </a:rPr>
                        <a:t>11.</a:t>
                      </a:r>
                      <a:endParaRPr lang="en-GB" sz="1400" dirty="0">
                        <a:solidFill>
                          <a:schemeClr val="tx1"/>
                        </a:solidFill>
                        <a:latin typeface="Cooper Black" panose="0208090404030B0204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>
                        <a:solidFill>
                          <a:schemeClr val="tx1"/>
                        </a:solidFill>
                        <a:latin typeface="Cooper Black" panose="0208090404030B0204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12"/>
                  </a:ext>
                </a:extLst>
              </a:tr>
              <a:tr h="381219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chemeClr val="tx1"/>
                          </a:solidFill>
                          <a:latin typeface="Cooper Black" panose="0208090404030B020404" pitchFamily="18" charset="0"/>
                        </a:rPr>
                        <a:t>12.</a:t>
                      </a:r>
                      <a:endParaRPr lang="en-GB" sz="1400" dirty="0">
                        <a:solidFill>
                          <a:schemeClr val="tx1"/>
                        </a:solidFill>
                        <a:latin typeface="Cooper Black" panose="0208090404030B0204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>
                        <a:solidFill>
                          <a:schemeClr val="tx1"/>
                        </a:solidFill>
                        <a:latin typeface="Cooper Black" panose="0208090404030B0204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13"/>
                  </a:ext>
                </a:extLst>
              </a:tr>
              <a:tr h="381219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chemeClr val="tx1"/>
                          </a:solidFill>
                          <a:latin typeface="Cooper Black" panose="0208090404030B020404" pitchFamily="18" charset="0"/>
                        </a:rPr>
                        <a:t>13.</a:t>
                      </a:r>
                      <a:endParaRPr lang="en-GB" sz="1400" dirty="0">
                        <a:solidFill>
                          <a:schemeClr val="tx1"/>
                        </a:solidFill>
                        <a:latin typeface="Cooper Black" panose="0208090404030B0204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>
                        <a:solidFill>
                          <a:schemeClr val="tx1"/>
                        </a:solidFill>
                        <a:latin typeface="Cooper Black" panose="0208090404030B0204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14"/>
                  </a:ext>
                </a:extLst>
              </a:tr>
              <a:tr h="381219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chemeClr val="tx1"/>
                          </a:solidFill>
                          <a:latin typeface="Cooper Black" panose="0208090404030B020404" pitchFamily="18" charset="0"/>
                        </a:rPr>
                        <a:t>14.</a:t>
                      </a:r>
                      <a:endParaRPr lang="en-GB" sz="1400" dirty="0">
                        <a:solidFill>
                          <a:schemeClr val="tx1"/>
                        </a:solidFill>
                        <a:latin typeface="Cooper Black" panose="0208090404030B0204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>
                        <a:solidFill>
                          <a:schemeClr val="tx1"/>
                        </a:solidFill>
                        <a:latin typeface="Cooper Black" panose="0208090404030B0204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15"/>
                  </a:ext>
                </a:extLst>
              </a:tr>
              <a:tr h="381219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chemeClr val="tx1"/>
                          </a:solidFill>
                          <a:latin typeface="Cooper Black" panose="0208090404030B020404" pitchFamily="18" charset="0"/>
                        </a:rPr>
                        <a:t>15.</a:t>
                      </a:r>
                      <a:endParaRPr lang="en-GB" sz="1400" dirty="0">
                        <a:solidFill>
                          <a:schemeClr val="tx1"/>
                        </a:solidFill>
                        <a:latin typeface="Cooper Black" panose="0208090404030B0204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>
                        <a:solidFill>
                          <a:schemeClr val="tx1"/>
                        </a:solidFill>
                        <a:latin typeface="Cooper Black" panose="0208090404030B0204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16"/>
                  </a:ext>
                </a:extLst>
              </a:tr>
            </a:tbl>
          </a:graphicData>
        </a:graphic>
      </p:graphicFrame>
    </p:spTree>
    <p:custDataLst>
      <p:tags r:id="rId1"/>
    </p:custDataLst>
    <p:extLst>
      <p:ext uri="{BB962C8B-B14F-4D97-AF65-F5344CB8AC3E}">
        <p14:creationId xmlns:p14="http://schemas.microsoft.com/office/powerpoint/2010/main" val="41509487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20786578"/>
              </p:ext>
            </p:extLst>
          </p:nvPr>
        </p:nvGraphicFramePr>
        <p:xfrm>
          <a:off x="107504" y="116632"/>
          <a:ext cx="8928990" cy="6552728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678697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6250293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432048">
                <a:tc gridSpan="2">
                  <a:txBody>
                    <a:bodyPr/>
                    <a:lstStyle/>
                    <a:p>
                      <a:pPr algn="ctr"/>
                      <a:r>
                        <a:rPr lang="en-US" sz="2000" u="sng" dirty="0">
                          <a:solidFill>
                            <a:schemeClr val="bg1"/>
                          </a:solidFill>
                          <a:latin typeface="Cooper Black" panose="0208090404030B020404" pitchFamily="18" charset="0"/>
                        </a:rPr>
                        <a:t>Miss</a:t>
                      </a:r>
                      <a:r>
                        <a:rPr lang="en-US" sz="2000" u="sng" baseline="0" dirty="0">
                          <a:solidFill>
                            <a:schemeClr val="bg1"/>
                          </a:solidFill>
                          <a:latin typeface="Cooper Black" panose="0208090404030B020404" pitchFamily="18" charset="0"/>
                        </a:rPr>
                        <a:t> Sattaur Presents</a:t>
                      </a:r>
                      <a:r>
                        <a:rPr lang="en-US" sz="2000" baseline="0" dirty="0">
                          <a:solidFill>
                            <a:schemeClr val="bg1"/>
                          </a:solidFill>
                          <a:latin typeface="Cooper Black" panose="0208090404030B020404" pitchFamily="18" charset="0"/>
                        </a:rPr>
                        <a:t>: </a:t>
                      </a:r>
                    </a:p>
                    <a:p>
                      <a:pPr algn="ctr"/>
                      <a:r>
                        <a:rPr lang="en-US" sz="2000" baseline="0" dirty="0">
                          <a:solidFill>
                            <a:schemeClr val="bg1"/>
                          </a:solidFill>
                          <a:latin typeface="Cooper Black" panose="0208090404030B020404" pitchFamily="18" charset="0"/>
                        </a:rPr>
                        <a:t>Cultural Capital Wednesday</a:t>
                      </a:r>
                      <a:endParaRPr lang="en-GB" sz="2000" dirty="0">
                        <a:solidFill>
                          <a:schemeClr val="bg1"/>
                        </a:solidFill>
                        <a:latin typeface="Cooper Black" panose="0208090404030B020404" pitchFamily="18" charset="0"/>
                      </a:endParaRPr>
                    </a:p>
                  </a:txBody>
                  <a:tcPr>
                    <a:solidFill>
                      <a:srgbClr val="00B0F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451088">
                <a:tc>
                  <a:txBody>
                    <a:bodyPr/>
                    <a:lstStyle/>
                    <a:p>
                      <a:pPr algn="ctr"/>
                      <a:r>
                        <a:rPr lang="en-US" u="sng" dirty="0">
                          <a:latin typeface="Cooper Black" panose="0208090404030B020404" pitchFamily="18" charset="0"/>
                        </a:rPr>
                        <a:t>Week</a:t>
                      </a:r>
                      <a:r>
                        <a:rPr lang="en-US" dirty="0">
                          <a:latin typeface="Cooper Black" panose="0208090404030B020404" pitchFamily="18" charset="0"/>
                        </a:rPr>
                        <a:t>: 21</a:t>
                      </a:r>
                      <a:endParaRPr lang="en-GB" dirty="0">
                        <a:latin typeface="Cooper Black" panose="0208090404030B020404" pitchFamily="18" charset="0"/>
                      </a:endParaRPr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u="sng" dirty="0">
                          <a:latin typeface="Cooper Black" panose="0208090404030B020404" pitchFamily="18" charset="0"/>
                        </a:rPr>
                        <a:t>Topic</a:t>
                      </a:r>
                      <a:r>
                        <a:rPr lang="en-US" dirty="0">
                          <a:latin typeface="Cooper Black" panose="0208090404030B020404" pitchFamily="18" charset="0"/>
                        </a:rPr>
                        <a:t>: QUIZ 5</a:t>
                      </a:r>
                      <a:endParaRPr lang="en-GB" dirty="0">
                        <a:latin typeface="Cooper Black" panose="0208090404030B020404" pitchFamily="18" charset="0"/>
                      </a:endParaRPr>
                    </a:p>
                  </a:txBody>
                  <a:tcPr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5400600">
                <a:tc gridSpan="2">
                  <a:txBody>
                    <a:bodyPr/>
                    <a:lstStyle/>
                    <a:p>
                      <a:pPr algn="ctr"/>
                      <a:endParaRPr lang="en-GB" dirty="0">
                        <a:solidFill>
                          <a:schemeClr val="bg1"/>
                        </a:solidFill>
                        <a:latin typeface="Cooper Black" panose="0208090404030B020404" pitchFamily="18" charset="0"/>
                      </a:endParaRPr>
                    </a:p>
                  </a:txBody>
                  <a:tcPr>
                    <a:solidFill>
                      <a:schemeClr val="tx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</a:tbl>
          </a:graphicData>
        </a:graphic>
      </p:graphicFrame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92919" y="188640"/>
            <a:ext cx="713391" cy="5760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88640"/>
            <a:ext cx="713391" cy="5760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340768"/>
            <a:ext cx="4320480" cy="2808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4149080"/>
            <a:ext cx="8807940" cy="24824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992" y="1340768"/>
            <a:ext cx="4487460" cy="28803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Rectangle 11"/>
          <p:cNvSpPr/>
          <p:nvPr/>
        </p:nvSpPr>
        <p:spPr>
          <a:xfrm>
            <a:off x="1115616" y="2003720"/>
            <a:ext cx="6408712" cy="3785652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8000" dirty="0">
                <a:ln w="10160">
                  <a:solidFill>
                    <a:schemeClr val="tx1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latin typeface="Cooper Black" panose="0208090404030B020404" pitchFamily="18" charset="0"/>
              </a:rPr>
              <a:t>Cultural </a:t>
            </a:r>
          </a:p>
          <a:p>
            <a:pPr algn="ctr"/>
            <a:r>
              <a:rPr lang="en-US" sz="8000" dirty="0">
                <a:ln w="10160">
                  <a:solidFill>
                    <a:schemeClr val="tx1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latin typeface="Cooper Black" panose="0208090404030B020404" pitchFamily="18" charset="0"/>
              </a:rPr>
              <a:t>Capital</a:t>
            </a:r>
          </a:p>
          <a:p>
            <a:pPr algn="ctr"/>
            <a:r>
              <a:rPr lang="en-US" sz="8000" dirty="0">
                <a:ln w="10160">
                  <a:solidFill>
                    <a:schemeClr val="tx1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latin typeface="Cooper Black" panose="0208090404030B020404" pitchFamily="18" charset="0"/>
              </a:rPr>
              <a:t>Wednesday</a:t>
            </a:r>
          </a:p>
        </p:txBody>
      </p:sp>
      <p:sp>
        <p:nvSpPr>
          <p:cNvPr id="9" name="TextBox 8"/>
          <p:cNvSpPr txBox="1"/>
          <p:nvPr/>
        </p:nvSpPr>
        <p:spPr>
          <a:xfrm rot="20284193">
            <a:off x="2718605" y="3604158"/>
            <a:ext cx="3729754" cy="584775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3200" u="sng" dirty="0" smtClean="0">
                <a:solidFill>
                  <a:srgbClr val="FF0000"/>
                </a:solidFill>
                <a:latin typeface="Cooper Black" panose="0208090404030B020404" pitchFamily="18" charset="0"/>
              </a:rPr>
              <a:t>Week </a:t>
            </a:r>
            <a:r>
              <a:rPr lang="en-US" sz="3200" u="sng" dirty="0" smtClean="0">
                <a:solidFill>
                  <a:srgbClr val="FF0000"/>
                </a:solidFill>
                <a:latin typeface="Cooper Black" panose="0208090404030B020404" pitchFamily="18" charset="0"/>
              </a:rPr>
              <a:t>21</a:t>
            </a:r>
            <a:r>
              <a:rPr lang="en-US" sz="3200" dirty="0" smtClean="0">
                <a:solidFill>
                  <a:srgbClr val="FF0000"/>
                </a:solidFill>
                <a:latin typeface="Cooper Black" panose="0208090404030B020404" pitchFamily="18" charset="0"/>
              </a:rPr>
              <a:t>:  Quiz 5</a:t>
            </a:r>
            <a:endParaRPr lang="en-GB" sz="3200" dirty="0">
              <a:solidFill>
                <a:srgbClr val="FF0000"/>
              </a:solidFill>
              <a:latin typeface="Cooper Black" panose="0208090404030B020404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8290080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969492"/>
            <a:ext cx="2952328" cy="46085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89119981"/>
              </p:ext>
            </p:extLst>
          </p:nvPr>
        </p:nvGraphicFramePr>
        <p:xfrm>
          <a:off x="107504" y="147330"/>
          <a:ext cx="8928990" cy="6430673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678697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73631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5976662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704853">
                <a:tc gridSpan="3">
                  <a:txBody>
                    <a:bodyPr/>
                    <a:lstStyle/>
                    <a:p>
                      <a:pPr algn="ctr"/>
                      <a:r>
                        <a:rPr lang="en-US" sz="2000" u="sng" dirty="0">
                          <a:solidFill>
                            <a:schemeClr val="bg1"/>
                          </a:solidFill>
                          <a:latin typeface="Cooper Black" panose="0208090404030B020404" pitchFamily="18" charset="0"/>
                        </a:rPr>
                        <a:t>Miss</a:t>
                      </a:r>
                      <a:r>
                        <a:rPr lang="en-US" sz="2000" u="sng" baseline="0" dirty="0">
                          <a:solidFill>
                            <a:schemeClr val="bg1"/>
                          </a:solidFill>
                          <a:latin typeface="Cooper Black" panose="0208090404030B020404" pitchFamily="18" charset="0"/>
                        </a:rPr>
                        <a:t> Sattaur Presents</a:t>
                      </a:r>
                      <a:r>
                        <a:rPr lang="en-US" sz="2000" baseline="0" dirty="0">
                          <a:solidFill>
                            <a:schemeClr val="bg1"/>
                          </a:solidFill>
                          <a:latin typeface="Cooper Black" panose="0208090404030B020404" pitchFamily="18" charset="0"/>
                        </a:rPr>
                        <a:t>: </a:t>
                      </a:r>
                    </a:p>
                    <a:p>
                      <a:pPr algn="ctr"/>
                      <a:r>
                        <a:rPr lang="en-US" sz="2000" baseline="0" dirty="0">
                          <a:solidFill>
                            <a:schemeClr val="bg1"/>
                          </a:solidFill>
                          <a:latin typeface="Cooper Black" panose="0208090404030B020404" pitchFamily="18" charset="0"/>
                        </a:rPr>
                        <a:t>Cultural Capital Wednesday</a:t>
                      </a:r>
                      <a:endParaRPr lang="en-GB" sz="2000" dirty="0">
                        <a:solidFill>
                          <a:schemeClr val="bg1"/>
                        </a:solidFill>
                        <a:latin typeface="Cooper Black" panose="0208090404030B020404" pitchFamily="18" charset="0"/>
                      </a:endParaRPr>
                    </a:p>
                  </a:txBody>
                  <a:tcPr>
                    <a:solidFill>
                      <a:srgbClr val="00B0F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500936">
                <a:tc>
                  <a:txBody>
                    <a:bodyPr/>
                    <a:lstStyle/>
                    <a:p>
                      <a:pPr algn="ctr"/>
                      <a:r>
                        <a:rPr lang="en-US" u="sng" dirty="0">
                          <a:latin typeface="Cooper Black" panose="0208090404030B020404" pitchFamily="18" charset="0"/>
                        </a:rPr>
                        <a:t>Week</a:t>
                      </a:r>
                      <a:r>
                        <a:rPr lang="en-US" dirty="0">
                          <a:latin typeface="Cooper Black" panose="0208090404030B020404" pitchFamily="18" charset="0"/>
                        </a:rPr>
                        <a:t>: 21</a:t>
                      </a:r>
                      <a:endParaRPr lang="en-GB" dirty="0">
                        <a:latin typeface="Cooper Black" panose="0208090404030B020404" pitchFamily="18" charset="0"/>
                      </a:endParaRPr>
                    </a:p>
                  </a:txBody>
                  <a:tcPr>
                    <a:solidFill>
                      <a:srgbClr val="FFC000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u="sng" dirty="0">
                          <a:latin typeface="Cooper Black" panose="0208090404030B020404" pitchFamily="18" charset="0"/>
                        </a:rPr>
                        <a:t>Topic</a:t>
                      </a:r>
                      <a:r>
                        <a:rPr lang="en-US" dirty="0">
                          <a:latin typeface="Cooper Black" panose="0208090404030B020404" pitchFamily="18" charset="0"/>
                        </a:rPr>
                        <a:t>:</a:t>
                      </a:r>
                      <a:r>
                        <a:rPr lang="en-US" baseline="0" dirty="0">
                          <a:latin typeface="Cooper Black" panose="0208090404030B020404" pitchFamily="18" charset="0"/>
                        </a:rPr>
                        <a:t> </a:t>
                      </a:r>
                      <a:r>
                        <a:rPr lang="en-US" dirty="0">
                          <a:latin typeface="Cooper Black" panose="0208090404030B020404" pitchFamily="18" charset="0"/>
                        </a:rPr>
                        <a:t>QUIZ 5</a:t>
                      </a:r>
                      <a:endParaRPr lang="en-GB" dirty="0">
                        <a:latin typeface="Cooper Black" panose="0208090404030B020404" pitchFamily="18" charset="0"/>
                      </a:endParaRPr>
                    </a:p>
                  </a:txBody>
                  <a:tcPr>
                    <a:solidFill>
                      <a:srgbClr val="FFC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620778">
                <a:tc gridSpan="3">
                  <a:txBody>
                    <a:bodyPr/>
                    <a:lstStyle/>
                    <a:p>
                      <a:pPr algn="ctr"/>
                      <a:r>
                        <a:rPr lang="en-US" sz="2800" b="1" u="sng" baseline="0" dirty="0">
                          <a:solidFill>
                            <a:schemeClr val="tx1"/>
                          </a:solidFill>
                          <a:latin typeface="Cooper Black" panose="0208090404030B020404" pitchFamily="18" charset="0"/>
                        </a:rPr>
                        <a:t>Instructions: </a:t>
                      </a:r>
                      <a:endParaRPr lang="en-GB" sz="2800" dirty="0">
                        <a:solidFill>
                          <a:schemeClr val="tx1"/>
                        </a:solidFill>
                        <a:latin typeface="Cooper Black" panose="0208090404030B020404" pitchFamily="18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4604106">
                <a:tc gridSpan="2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>
                          <a:solidFill>
                            <a:srgbClr val="FF0000"/>
                          </a:solidFill>
                          <a:latin typeface="Cooper Black" panose="0208090404030B020404" pitchFamily="18" charset="0"/>
                        </a:rPr>
                        <a:t>STUDENTS:</a:t>
                      </a:r>
                    </a:p>
                    <a:p>
                      <a:r>
                        <a:rPr lang="en-US" sz="2000" dirty="0">
                          <a:solidFill>
                            <a:srgbClr val="FF0000"/>
                          </a:solidFill>
                          <a:latin typeface="Cooper Black" panose="0208090404030B020404" pitchFamily="18" charset="0"/>
                        </a:rPr>
                        <a:t>Using the Cultural</a:t>
                      </a:r>
                      <a:r>
                        <a:rPr lang="en-US" sz="2000" baseline="0" dirty="0">
                          <a:solidFill>
                            <a:srgbClr val="FF0000"/>
                          </a:solidFill>
                          <a:latin typeface="Cooper Black" panose="0208090404030B020404" pitchFamily="18" charset="0"/>
                        </a:rPr>
                        <a:t> Capital Contest ballot sheet provided to you by your form tutor, fill-in the correct answers to questions on the following slide.  </a:t>
                      </a:r>
                      <a:endParaRPr lang="en-US" sz="2000" baseline="0" dirty="0">
                        <a:solidFill>
                          <a:schemeClr val="tx1"/>
                        </a:solidFill>
                        <a:latin typeface="Cooper Black" panose="0208090404030B020404" pitchFamily="18" charset="0"/>
                      </a:endParaRPr>
                    </a:p>
                    <a:p>
                      <a:endParaRPr lang="en-US" sz="2000" baseline="0" dirty="0">
                        <a:solidFill>
                          <a:schemeClr val="tx1"/>
                        </a:solidFill>
                        <a:latin typeface="Cooper Black" panose="0208090404030B020404" pitchFamily="18" charset="0"/>
                      </a:endParaRPr>
                    </a:p>
                    <a:p>
                      <a:r>
                        <a:rPr lang="en-US" sz="2000" baseline="0" dirty="0">
                          <a:solidFill>
                            <a:srgbClr val="0070C0"/>
                          </a:solidFill>
                          <a:latin typeface="Cooper Black" panose="0208090404030B020404" pitchFamily="18" charset="0"/>
                        </a:rPr>
                        <a:t>Submit your ballot sheet to HUM2. Students who get all the answer correct will be named on next weeks slide as one of the </a:t>
                      </a:r>
                      <a:r>
                        <a:rPr lang="en-US" sz="2000" u="none" baseline="0" dirty="0">
                          <a:solidFill>
                            <a:srgbClr val="00B050"/>
                          </a:solidFill>
                          <a:latin typeface="Cooper Black" panose="0208090404030B020404" pitchFamily="18" charset="0"/>
                        </a:rPr>
                        <a:t>“</a:t>
                      </a:r>
                      <a:r>
                        <a:rPr lang="en-US" sz="2000" u="sng" baseline="0" dirty="0">
                          <a:solidFill>
                            <a:srgbClr val="00B050"/>
                          </a:solidFill>
                          <a:latin typeface="Cooper Black" panose="0208090404030B020404" pitchFamily="18" charset="0"/>
                        </a:rPr>
                        <a:t>cleverest students in the school.</a:t>
                      </a:r>
                      <a:r>
                        <a:rPr lang="en-US" sz="2000" u="none" baseline="0" dirty="0">
                          <a:solidFill>
                            <a:srgbClr val="00B050"/>
                          </a:solidFill>
                          <a:latin typeface="Cooper Black" panose="0208090404030B020404" pitchFamily="18" charset="0"/>
                        </a:rPr>
                        <a:t>”</a:t>
                      </a:r>
                      <a:r>
                        <a:rPr lang="en-US" sz="2000" baseline="0" dirty="0">
                          <a:solidFill>
                            <a:srgbClr val="0070C0"/>
                          </a:solidFill>
                          <a:latin typeface="Cooper Black" panose="0208090404030B020404" pitchFamily="18" charset="0"/>
                        </a:rPr>
                        <a:t> Forms that get the most answers right as group will also be named</a:t>
                      </a:r>
                      <a:r>
                        <a:rPr lang="en-US" sz="2000" baseline="0" dirty="0">
                          <a:solidFill>
                            <a:srgbClr val="00B050"/>
                          </a:solidFill>
                          <a:latin typeface="Cooper Black" panose="0208090404030B020404" pitchFamily="18" charset="0"/>
                        </a:rPr>
                        <a:t> “</a:t>
                      </a:r>
                      <a:r>
                        <a:rPr lang="en-US" sz="2000" u="sng" baseline="0" dirty="0">
                          <a:solidFill>
                            <a:srgbClr val="00B050"/>
                          </a:solidFill>
                          <a:latin typeface="Cooper Black" panose="0208090404030B020404" pitchFamily="18" charset="0"/>
                        </a:rPr>
                        <a:t>cleverest form in the school.</a:t>
                      </a:r>
                      <a:r>
                        <a:rPr lang="en-US" sz="2000" baseline="0" dirty="0">
                          <a:solidFill>
                            <a:srgbClr val="00B050"/>
                          </a:solidFill>
                          <a:latin typeface="Cooper Black" panose="0208090404030B020404" pitchFamily="18" charset="0"/>
                        </a:rPr>
                        <a:t>”     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</a:tbl>
          </a:graphicData>
        </a:graphic>
      </p:graphicFrame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92919" y="188640"/>
            <a:ext cx="713391" cy="5760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88640"/>
            <a:ext cx="713391" cy="5760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7445675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3968" y="498554"/>
            <a:ext cx="4856137" cy="63594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3" y="498554"/>
            <a:ext cx="4320481" cy="63594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" name="TextBox 13"/>
          <p:cNvSpPr txBox="1"/>
          <p:nvPr/>
        </p:nvSpPr>
        <p:spPr>
          <a:xfrm>
            <a:off x="107504" y="0"/>
            <a:ext cx="8936615" cy="523220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rgbClr val="FF0000"/>
                </a:solidFill>
                <a:latin typeface="Cooper Black" panose="0208090404030B020404" pitchFamily="18" charset="0"/>
              </a:rPr>
              <a:t>In case you forgot, last months winners were…</a:t>
            </a:r>
            <a:endParaRPr lang="en-GB" sz="2800" dirty="0">
              <a:solidFill>
                <a:srgbClr val="FF0000"/>
              </a:solidFill>
              <a:latin typeface="Cooper Black" panose="0208090404030B020404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827810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832" y="2037700"/>
            <a:ext cx="2016224" cy="162423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24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2280" y="2037701"/>
            <a:ext cx="1914030" cy="1557926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25" name="Rectangle 24"/>
          <p:cNvSpPr/>
          <p:nvPr/>
        </p:nvSpPr>
        <p:spPr>
          <a:xfrm>
            <a:off x="7092280" y="3554401"/>
            <a:ext cx="1914030" cy="48681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  <a:latin typeface="Cooper Black" panose="0208090404030B020404" pitchFamily="18" charset="0"/>
              </a:rPr>
              <a:t>To Kill  a Mockingbird</a:t>
            </a:r>
            <a:endParaRPr lang="en-GB" sz="1400" dirty="0">
              <a:solidFill>
                <a:schemeClr val="tx1"/>
              </a:solidFill>
              <a:latin typeface="Cooper Black" panose="0208090404030B020404" pitchFamily="18" charset="0"/>
            </a:endParaRPr>
          </a:p>
        </p:txBody>
      </p:sp>
      <p:pic>
        <p:nvPicPr>
          <p:cNvPr id="29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832" y="4041210"/>
            <a:ext cx="2002172" cy="198007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30" name="Picture 5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80" t="7000" r="6871" b="8764"/>
          <a:stretch/>
        </p:blipFill>
        <p:spPr bwMode="auto">
          <a:xfrm>
            <a:off x="5060392" y="2037701"/>
            <a:ext cx="2031888" cy="1532124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31" name="Picture 7" descr="One Hundred Years of Solitude By Gabriel Garcia Marquez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56559" y="4057409"/>
            <a:ext cx="2016593" cy="1960539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5" name="Rectangle 34"/>
          <p:cNvSpPr/>
          <p:nvPr/>
        </p:nvSpPr>
        <p:spPr>
          <a:xfrm>
            <a:off x="5056559" y="6028694"/>
            <a:ext cx="2016593" cy="496651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  <a:latin typeface="Cooper Black" panose="0208090404030B020404" pitchFamily="18" charset="0"/>
              </a:rPr>
              <a:t>100 Year of Solitude</a:t>
            </a:r>
            <a:endParaRPr lang="en-GB" sz="1400" dirty="0">
              <a:solidFill>
                <a:schemeClr val="tx1"/>
              </a:solidFill>
              <a:latin typeface="Cooper Black" panose="0208090404030B020404" pitchFamily="18" charset="0"/>
            </a:endParaRPr>
          </a:p>
        </p:txBody>
      </p:sp>
      <p:sp>
        <p:nvSpPr>
          <p:cNvPr id="38" name="Rectangle 37"/>
          <p:cNvSpPr/>
          <p:nvPr/>
        </p:nvSpPr>
        <p:spPr>
          <a:xfrm>
            <a:off x="5056559" y="3554400"/>
            <a:ext cx="2016593" cy="48681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  <a:latin typeface="Cooper Black" panose="0208090404030B020404" pitchFamily="18" charset="0"/>
              </a:rPr>
              <a:t>The Lord of the Rings</a:t>
            </a:r>
            <a:endParaRPr lang="en-GB" sz="1400" dirty="0">
              <a:solidFill>
                <a:schemeClr val="tx1"/>
              </a:solidFill>
              <a:latin typeface="Cooper Black" panose="0208090404030B020404" pitchFamily="18" charset="0"/>
            </a:endParaRPr>
          </a:p>
        </p:txBody>
      </p:sp>
      <p:sp>
        <p:nvSpPr>
          <p:cNvPr id="40" name="Rectangle 39"/>
          <p:cNvSpPr/>
          <p:nvPr/>
        </p:nvSpPr>
        <p:spPr>
          <a:xfrm>
            <a:off x="3059832" y="6028694"/>
            <a:ext cx="1996727" cy="496651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  <a:latin typeface="Cooper Black" panose="0208090404030B020404" pitchFamily="18" charset="0"/>
              </a:rPr>
              <a:t>Oliver Twist</a:t>
            </a:r>
            <a:endParaRPr lang="en-GB" sz="1400" dirty="0">
              <a:solidFill>
                <a:schemeClr val="tx1"/>
              </a:solidFill>
              <a:latin typeface="Cooper Black" panose="0208090404030B020404" pitchFamily="18" charset="0"/>
            </a:endParaRPr>
          </a:p>
        </p:txBody>
      </p:sp>
      <p:sp>
        <p:nvSpPr>
          <p:cNvPr id="43" name="Rectangle 42"/>
          <p:cNvSpPr/>
          <p:nvPr/>
        </p:nvSpPr>
        <p:spPr>
          <a:xfrm>
            <a:off x="3059832" y="3554401"/>
            <a:ext cx="1996727" cy="48681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  <a:latin typeface="Cooper Black" panose="0208090404030B020404" pitchFamily="18" charset="0"/>
              </a:rPr>
              <a:t>Romeo &amp; Juliet</a:t>
            </a:r>
            <a:endParaRPr lang="en-GB" sz="1400" dirty="0">
              <a:solidFill>
                <a:schemeClr val="tx1"/>
              </a:solidFill>
              <a:latin typeface="Cooper Black" panose="0208090404030B020404" pitchFamily="18" charset="0"/>
            </a:endParaRPr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988841"/>
            <a:ext cx="2952328" cy="45365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92919" y="188640"/>
            <a:ext cx="713391" cy="5760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88640"/>
            <a:ext cx="713391" cy="5760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2" name="TextBox 31"/>
          <p:cNvSpPr txBox="1"/>
          <p:nvPr/>
        </p:nvSpPr>
        <p:spPr>
          <a:xfrm>
            <a:off x="1183402" y="2547378"/>
            <a:ext cx="187643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rgbClr val="FF0000"/>
                </a:solidFill>
                <a:latin typeface="Cooper Black" panose="0208090404030B020404" pitchFamily="18" charset="0"/>
              </a:rPr>
              <a:t>Answer 1 here</a:t>
            </a:r>
            <a:endParaRPr lang="en-GB" sz="1200" dirty="0">
              <a:solidFill>
                <a:srgbClr val="FF0000"/>
              </a:solidFill>
              <a:latin typeface="Cooper Black" panose="0208090404030B020404" pitchFamily="18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1192854" y="2752186"/>
            <a:ext cx="157894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rgbClr val="FF0000"/>
                </a:solidFill>
                <a:latin typeface="Cooper Black" panose="0208090404030B020404" pitchFamily="18" charset="0"/>
              </a:rPr>
              <a:t>Answer 2 here</a:t>
            </a:r>
            <a:endParaRPr lang="en-GB" sz="1200" dirty="0">
              <a:solidFill>
                <a:srgbClr val="FF0000"/>
              </a:solidFill>
              <a:latin typeface="Cooper Black" panose="0208090404030B020404" pitchFamily="18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1183401" y="3017681"/>
            <a:ext cx="158839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rgbClr val="FF0000"/>
                </a:solidFill>
                <a:latin typeface="Cooper Black" panose="0208090404030B020404" pitchFamily="18" charset="0"/>
              </a:rPr>
              <a:t>Answer 3 here</a:t>
            </a:r>
            <a:endParaRPr lang="en-GB" sz="1200" dirty="0">
              <a:solidFill>
                <a:srgbClr val="FF0000"/>
              </a:solidFill>
              <a:latin typeface="Cooper Black" panose="0208090404030B020404" pitchFamily="18" charset="0"/>
            </a:endParaRPr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58309461"/>
              </p:ext>
            </p:extLst>
          </p:nvPr>
        </p:nvGraphicFramePr>
        <p:xfrm>
          <a:off x="107504" y="147331"/>
          <a:ext cx="8928990" cy="6378014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678697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73631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5976662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808919">
                <a:tc gridSpan="3">
                  <a:txBody>
                    <a:bodyPr/>
                    <a:lstStyle/>
                    <a:p>
                      <a:pPr algn="ctr"/>
                      <a:r>
                        <a:rPr lang="en-US" sz="2000" u="sng" dirty="0">
                          <a:solidFill>
                            <a:schemeClr val="bg1"/>
                          </a:solidFill>
                          <a:latin typeface="Cooper Black" panose="0208090404030B020404" pitchFamily="18" charset="0"/>
                        </a:rPr>
                        <a:t>Miss</a:t>
                      </a:r>
                      <a:r>
                        <a:rPr lang="en-US" sz="2000" u="sng" baseline="0" dirty="0">
                          <a:solidFill>
                            <a:schemeClr val="bg1"/>
                          </a:solidFill>
                          <a:latin typeface="Cooper Black" panose="0208090404030B020404" pitchFamily="18" charset="0"/>
                        </a:rPr>
                        <a:t> Sattaur Presents</a:t>
                      </a:r>
                      <a:r>
                        <a:rPr lang="en-US" sz="2000" baseline="0" dirty="0">
                          <a:solidFill>
                            <a:schemeClr val="bg1"/>
                          </a:solidFill>
                          <a:latin typeface="Cooper Black" panose="0208090404030B020404" pitchFamily="18" charset="0"/>
                        </a:rPr>
                        <a:t>: </a:t>
                      </a:r>
                    </a:p>
                    <a:p>
                      <a:pPr algn="ctr"/>
                      <a:r>
                        <a:rPr lang="en-US" sz="2000" baseline="0" dirty="0">
                          <a:solidFill>
                            <a:schemeClr val="bg1"/>
                          </a:solidFill>
                          <a:latin typeface="Cooper Black" panose="0208090404030B020404" pitchFamily="18" charset="0"/>
                        </a:rPr>
                        <a:t>Cultural Capital Wednesday</a:t>
                      </a:r>
                      <a:endParaRPr lang="en-GB" sz="2000" dirty="0">
                        <a:solidFill>
                          <a:schemeClr val="bg1"/>
                        </a:solidFill>
                        <a:latin typeface="Cooper Black" panose="0208090404030B020404" pitchFamily="18" charset="0"/>
                      </a:endParaRPr>
                    </a:p>
                  </a:txBody>
                  <a:tcPr>
                    <a:solidFill>
                      <a:srgbClr val="00B0F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487225">
                <a:tc>
                  <a:txBody>
                    <a:bodyPr/>
                    <a:lstStyle/>
                    <a:p>
                      <a:pPr algn="ctr"/>
                      <a:r>
                        <a:rPr lang="en-US" u="sng" dirty="0">
                          <a:latin typeface="Cooper Black" panose="0208090404030B020404" pitchFamily="18" charset="0"/>
                        </a:rPr>
                        <a:t>Week</a:t>
                      </a:r>
                      <a:r>
                        <a:rPr lang="en-US" dirty="0">
                          <a:latin typeface="Cooper Black" panose="0208090404030B020404" pitchFamily="18" charset="0"/>
                        </a:rPr>
                        <a:t>: 21</a:t>
                      </a:r>
                      <a:endParaRPr lang="en-GB" dirty="0">
                        <a:latin typeface="Cooper Black" panose="0208090404030B020404" pitchFamily="18" charset="0"/>
                      </a:endParaRPr>
                    </a:p>
                  </a:txBody>
                  <a:tcPr>
                    <a:solidFill>
                      <a:srgbClr val="FFC000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u="sng" dirty="0">
                          <a:latin typeface="Cooper Black" panose="0208090404030B020404" pitchFamily="18" charset="0"/>
                        </a:rPr>
                        <a:t>Topic</a:t>
                      </a:r>
                      <a:r>
                        <a:rPr lang="en-US" dirty="0">
                          <a:latin typeface="Cooper Black" panose="0208090404030B020404" pitchFamily="18" charset="0"/>
                        </a:rPr>
                        <a:t>:</a:t>
                      </a:r>
                      <a:r>
                        <a:rPr lang="en-US" baseline="0" dirty="0">
                          <a:latin typeface="Cooper Black" panose="0208090404030B020404" pitchFamily="18" charset="0"/>
                        </a:rPr>
                        <a:t> </a:t>
                      </a:r>
                      <a:r>
                        <a:rPr lang="en-US" dirty="0">
                          <a:latin typeface="Cooper Black" panose="0208090404030B020404" pitchFamily="18" charset="0"/>
                        </a:rPr>
                        <a:t>QUIZ 5</a:t>
                      </a:r>
                      <a:endParaRPr lang="en-GB" dirty="0">
                        <a:latin typeface="Cooper Black" panose="0208090404030B020404" pitchFamily="18" charset="0"/>
                      </a:endParaRPr>
                    </a:p>
                  </a:txBody>
                  <a:tcPr>
                    <a:solidFill>
                      <a:srgbClr val="FFC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603787">
                <a:tc gridSpan="3">
                  <a:txBody>
                    <a:bodyPr/>
                    <a:lstStyle/>
                    <a:p>
                      <a:pPr algn="ctr"/>
                      <a:r>
                        <a:rPr lang="en-US" sz="2000" b="1" u="sng" baseline="0" dirty="0">
                          <a:solidFill>
                            <a:schemeClr val="tx1"/>
                          </a:solidFill>
                          <a:latin typeface="Cooper Black" panose="0208090404030B020404" pitchFamily="18" charset="0"/>
                        </a:rPr>
                        <a:t>Questions 1 – 5: rearrange these books into chronological order</a:t>
                      </a:r>
                      <a:endParaRPr lang="en-GB" sz="2000" dirty="0">
                        <a:solidFill>
                          <a:schemeClr val="tx1"/>
                        </a:solidFill>
                        <a:latin typeface="Cooper Black" panose="0208090404030B020404" pitchFamily="18" charset="0"/>
                      </a:endParaRPr>
                    </a:p>
                  </a:txBody>
                  <a:tcPr>
                    <a:solidFill>
                      <a:srgbClr val="FFFF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4478083">
                <a:tc gridSpan="2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dirty="0">
                        <a:latin typeface="Cooper Black" panose="0208090404030B020404" pitchFamily="18" charset="0"/>
                      </a:endParaRP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</a:tbl>
          </a:graphicData>
        </a:graphic>
      </p:graphicFrame>
      <p:pic>
        <p:nvPicPr>
          <p:cNvPr id="41" name="Picture 2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92919" y="188640"/>
            <a:ext cx="713391" cy="5760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2" name="Picture 2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88640"/>
            <a:ext cx="713391" cy="5760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Rectangle 2"/>
          <p:cNvSpPr/>
          <p:nvPr/>
        </p:nvSpPr>
        <p:spPr>
          <a:xfrm>
            <a:off x="7073152" y="4041211"/>
            <a:ext cx="1933158" cy="2484134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Oval 3"/>
          <p:cNvSpPr/>
          <p:nvPr/>
        </p:nvSpPr>
        <p:spPr>
          <a:xfrm>
            <a:off x="3131840" y="3152645"/>
            <a:ext cx="360040" cy="331298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latin typeface="Cooper Black" panose="0208090404030B020404" pitchFamily="18" charset="0"/>
              </a:rPr>
              <a:t>a</a:t>
            </a:r>
            <a:endParaRPr lang="en-GB" dirty="0">
              <a:solidFill>
                <a:schemeClr val="tx1"/>
              </a:solidFill>
              <a:latin typeface="Cooper Black" panose="0208090404030B020404" pitchFamily="18" charset="0"/>
            </a:endParaRPr>
          </a:p>
        </p:txBody>
      </p:sp>
      <p:sp>
        <p:nvSpPr>
          <p:cNvPr id="44" name="Oval 43"/>
          <p:cNvSpPr/>
          <p:nvPr/>
        </p:nvSpPr>
        <p:spPr>
          <a:xfrm>
            <a:off x="3131840" y="5589240"/>
            <a:ext cx="360040" cy="331298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latin typeface="Cooper Black" panose="0208090404030B020404" pitchFamily="18" charset="0"/>
              </a:rPr>
              <a:t>d</a:t>
            </a:r>
            <a:endParaRPr lang="en-GB" dirty="0">
              <a:solidFill>
                <a:schemeClr val="tx1"/>
              </a:solidFill>
              <a:latin typeface="Cooper Black" panose="0208090404030B020404" pitchFamily="18" charset="0"/>
            </a:endParaRPr>
          </a:p>
        </p:txBody>
      </p:sp>
      <p:sp>
        <p:nvSpPr>
          <p:cNvPr id="45" name="Oval 44"/>
          <p:cNvSpPr/>
          <p:nvPr/>
        </p:nvSpPr>
        <p:spPr>
          <a:xfrm>
            <a:off x="5128404" y="3161817"/>
            <a:ext cx="360040" cy="331298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latin typeface="Cooper Black" panose="0208090404030B020404" pitchFamily="18" charset="0"/>
              </a:rPr>
              <a:t>b</a:t>
            </a:r>
            <a:endParaRPr lang="en-GB" dirty="0">
              <a:solidFill>
                <a:schemeClr val="tx1"/>
              </a:solidFill>
              <a:latin typeface="Cooper Black" panose="0208090404030B020404" pitchFamily="18" charset="0"/>
            </a:endParaRPr>
          </a:p>
        </p:txBody>
      </p:sp>
      <p:sp>
        <p:nvSpPr>
          <p:cNvPr id="46" name="Oval 45"/>
          <p:cNvSpPr/>
          <p:nvPr/>
        </p:nvSpPr>
        <p:spPr>
          <a:xfrm>
            <a:off x="7164288" y="3139396"/>
            <a:ext cx="360040" cy="331298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latin typeface="Cooper Black" panose="0208090404030B020404" pitchFamily="18" charset="0"/>
              </a:rPr>
              <a:t>c</a:t>
            </a:r>
            <a:endParaRPr lang="en-GB" dirty="0">
              <a:solidFill>
                <a:schemeClr val="tx1"/>
              </a:solidFill>
              <a:latin typeface="Cooper Black" panose="0208090404030B020404" pitchFamily="18" charset="0"/>
            </a:endParaRPr>
          </a:p>
        </p:txBody>
      </p:sp>
      <p:sp>
        <p:nvSpPr>
          <p:cNvPr id="47" name="Oval 46"/>
          <p:cNvSpPr/>
          <p:nvPr/>
        </p:nvSpPr>
        <p:spPr>
          <a:xfrm>
            <a:off x="5128404" y="5609800"/>
            <a:ext cx="360040" cy="331298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latin typeface="Cooper Black" panose="0208090404030B020404" pitchFamily="18" charset="0"/>
              </a:rPr>
              <a:t>e</a:t>
            </a:r>
            <a:endParaRPr lang="en-GB" dirty="0">
              <a:solidFill>
                <a:schemeClr val="tx1"/>
              </a:solidFill>
              <a:latin typeface="Cooper Black" panose="0208090404030B020404" pitchFamily="18" charset="0"/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1181854" y="3569825"/>
            <a:ext cx="160040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rgbClr val="FF0000"/>
                </a:solidFill>
                <a:latin typeface="Cooper Black" panose="0208090404030B020404" pitchFamily="18" charset="0"/>
              </a:rPr>
              <a:t>Answer 5 here</a:t>
            </a:r>
            <a:endParaRPr lang="en-GB" sz="1200" dirty="0">
              <a:solidFill>
                <a:srgbClr val="FF0000"/>
              </a:solidFill>
              <a:latin typeface="Cooper Black" panose="0208090404030B020404" pitchFamily="18" charset="0"/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1171389" y="3287339"/>
            <a:ext cx="160040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rgbClr val="FF0000"/>
                </a:solidFill>
                <a:latin typeface="Cooper Black" panose="0208090404030B020404" pitchFamily="18" charset="0"/>
              </a:rPr>
              <a:t>Answer 4 here</a:t>
            </a:r>
            <a:endParaRPr lang="en-GB" sz="1200" dirty="0">
              <a:solidFill>
                <a:srgbClr val="FF0000"/>
              </a:solidFill>
              <a:latin typeface="Cooper Black" panose="0208090404030B020404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3207317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3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975"/>
          <a:stretch/>
        </p:blipFill>
        <p:spPr bwMode="auto">
          <a:xfrm>
            <a:off x="4546309" y="2056245"/>
            <a:ext cx="1352099" cy="447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Picture 4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381"/>
          <a:stretch/>
        </p:blipFill>
        <p:spPr bwMode="auto">
          <a:xfrm>
            <a:off x="5885048" y="2044433"/>
            <a:ext cx="1467760" cy="44984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" name="Picture 3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200" r="26375"/>
          <a:stretch/>
        </p:blipFill>
        <p:spPr bwMode="auto">
          <a:xfrm>
            <a:off x="3059832" y="2050545"/>
            <a:ext cx="1486477" cy="4492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" name="Picture 2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677" r="26258"/>
          <a:stretch/>
        </p:blipFill>
        <p:spPr bwMode="auto">
          <a:xfrm>
            <a:off x="7352808" y="2044433"/>
            <a:ext cx="1681102" cy="4480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988841"/>
            <a:ext cx="2952328" cy="45365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92919" y="188640"/>
            <a:ext cx="713391" cy="5760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88640"/>
            <a:ext cx="713391" cy="5760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5" name="TextBox 14"/>
          <p:cNvSpPr txBox="1"/>
          <p:nvPr/>
        </p:nvSpPr>
        <p:spPr>
          <a:xfrm>
            <a:off x="1036436" y="3829833"/>
            <a:ext cx="160040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rgbClr val="FF0000"/>
                </a:solidFill>
                <a:latin typeface="Cooper Black" panose="0208090404030B020404" pitchFamily="18" charset="0"/>
              </a:rPr>
              <a:t>Answer 6 here</a:t>
            </a:r>
            <a:endParaRPr lang="en-GB" sz="1200" dirty="0">
              <a:solidFill>
                <a:srgbClr val="FF0000"/>
              </a:solidFill>
              <a:latin typeface="Cooper Black" panose="0208090404030B020404" pitchFamily="18" charset="0"/>
            </a:endParaRPr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23344357"/>
              </p:ext>
            </p:extLst>
          </p:nvPr>
        </p:nvGraphicFramePr>
        <p:xfrm>
          <a:off x="107504" y="147331"/>
          <a:ext cx="8928990" cy="6378014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678697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73631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5976662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808919">
                <a:tc gridSpan="3">
                  <a:txBody>
                    <a:bodyPr/>
                    <a:lstStyle/>
                    <a:p>
                      <a:pPr algn="ctr"/>
                      <a:r>
                        <a:rPr lang="en-US" sz="2000" u="sng" dirty="0">
                          <a:solidFill>
                            <a:schemeClr val="bg1"/>
                          </a:solidFill>
                          <a:latin typeface="Cooper Black" panose="0208090404030B020404" pitchFamily="18" charset="0"/>
                        </a:rPr>
                        <a:t>Miss</a:t>
                      </a:r>
                      <a:r>
                        <a:rPr lang="en-US" sz="2000" u="sng" baseline="0" dirty="0">
                          <a:solidFill>
                            <a:schemeClr val="bg1"/>
                          </a:solidFill>
                          <a:latin typeface="Cooper Black" panose="0208090404030B020404" pitchFamily="18" charset="0"/>
                        </a:rPr>
                        <a:t> Sattaur Presents</a:t>
                      </a:r>
                      <a:r>
                        <a:rPr lang="en-US" sz="2000" baseline="0" dirty="0">
                          <a:solidFill>
                            <a:schemeClr val="bg1"/>
                          </a:solidFill>
                          <a:latin typeface="Cooper Black" panose="0208090404030B020404" pitchFamily="18" charset="0"/>
                        </a:rPr>
                        <a:t>: </a:t>
                      </a:r>
                    </a:p>
                    <a:p>
                      <a:pPr algn="ctr"/>
                      <a:r>
                        <a:rPr lang="en-US" sz="2000" baseline="0" dirty="0">
                          <a:solidFill>
                            <a:schemeClr val="bg1"/>
                          </a:solidFill>
                          <a:latin typeface="Cooper Black" panose="0208090404030B020404" pitchFamily="18" charset="0"/>
                        </a:rPr>
                        <a:t>Cultural Capital Wednesday</a:t>
                      </a:r>
                      <a:endParaRPr lang="en-GB" sz="2000" dirty="0">
                        <a:solidFill>
                          <a:schemeClr val="bg1"/>
                        </a:solidFill>
                        <a:latin typeface="Cooper Black" panose="0208090404030B020404" pitchFamily="18" charset="0"/>
                      </a:endParaRPr>
                    </a:p>
                  </a:txBody>
                  <a:tcPr>
                    <a:solidFill>
                      <a:srgbClr val="00B0F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487225">
                <a:tc>
                  <a:txBody>
                    <a:bodyPr/>
                    <a:lstStyle/>
                    <a:p>
                      <a:pPr algn="ctr"/>
                      <a:r>
                        <a:rPr lang="en-US" u="sng" dirty="0">
                          <a:latin typeface="Cooper Black" panose="0208090404030B020404" pitchFamily="18" charset="0"/>
                        </a:rPr>
                        <a:t>Week</a:t>
                      </a:r>
                      <a:r>
                        <a:rPr lang="en-US" dirty="0">
                          <a:latin typeface="Cooper Black" panose="0208090404030B020404" pitchFamily="18" charset="0"/>
                        </a:rPr>
                        <a:t>: 21 </a:t>
                      </a:r>
                      <a:endParaRPr lang="en-GB" dirty="0">
                        <a:latin typeface="Cooper Black" panose="0208090404030B020404" pitchFamily="18" charset="0"/>
                      </a:endParaRPr>
                    </a:p>
                  </a:txBody>
                  <a:tcPr>
                    <a:solidFill>
                      <a:srgbClr val="FFC000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u="sng" dirty="0">
                          <a:latin typeface="Cooper Black" panose="0208090404030B020404" pitchFamily="18" charset="0"/>
                        </a:rPr>
                        <a:t>Topic</a:t>
                      </a:r>
                      <a:r>
                        <a:rPr lang="en-US" dirty="0">
                          <a:latin typeface="Cooper Black" panose="0208090404030B020404" pitchFamily="18" charset="0"/>
                        </a:rPr>
                        <a:t>:</a:t>
                      </a:r>
                      <a:r>
                        <a:rPr lang="en-US" baseline="0" dirty="0">
                          <a:latin typeface="Cooper Black" panose="0208090404030B020404" pitchFamily="18" charset="0"/>
                        </a:rPr>
                        <a:t> </a:t>
                      </a:r>
                      <a:r>
                        <a:rPr lang="en-US" dirty="0">
                          <a:latin typeface="Cooper Black" panose="0208090404030B020404" pitchFamily="18" charset="0"/>
                        </a:rPr>
                        <a:t>QUIZ 5</a:t>
                      </a:r>
                      <a:endParaRPr lang="en-GB" dirty="0">
                        <a:latin typeface="Cooper Black" panose="0208090404030B020404" pitchFamily="18" charset="0"/>
                      </a:endParaRPr>
                    </a:p>
                  </a:txBody>
                  <a:tcPr>
                    <a:solidFill>
                      <a:srgbClr val="FFC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603787">
                <a:tc gridSpan="3">
                  <a:txBody>
                    <a:bodyPr/>
                    <a:lstStyle/>
                    <a:p>
                      <a:pPr algn="ctr"/>
                      <a:r>
                        <a:rPr lang="en-US" sz="2200" b="1" u="sng" baseline="0" dirty="0">
                          <a:solidFill>
                            <a:schemeClr val="tx1"/>
                          </a:solidFill>
                          <a:latin typeface="Cooper Black" panose="0208090404030B020404" pitchFamily="18" charset="0"/>
                        </a:rPr>
                        <a:t>Questions </a:t>
                      </a:r>
                      <a:r>
                        <a:rPr lang="en-US" sz="2200" b="1" u="sng" baseline="0" dirty="0" smtClean="0">
                          <a:solidFill>
                            <a:schemeClr val="tx1"/>
                          </a:solidFill>
                          <a:latin typeface="Cooper Black" panose="0208090404030B020404" pitchFamily="18" charset="0"/>
                        </a:rPr>
                        <a:t>6 </a:t>
                      </a:r>
                      <a:r>
                        <a:rPr lang="en-US" sz="2200" b="1" u="sng" baseline="0" dirty="0">
                          <a:solidFill>
                            <a:schemeClr val="tx1"/>
                          </a:solidFill>
                          <a:latin typeface="Cooper Black" panose="0208090404030B020404" pitchFamily="18" charset="0"/>
                        </a:rPr>
                        <a:t>– </a:t>
                      </a:r>
                      <a:r>
                        <a:rPr lang="en-US" sz="2200" b="1" u="sng" baseline="0" dirty="0" smtClean="0">
                          <a:solidFill>
                            <a:schemeClr val="tx1"/>
                          </a:solidFill>
                          <a:latin typeface="Cooper Black" panose="0208090404030B020404" pitchFamily="18" charset="0"/>
                        </a:rPr>
                        <a:t>9: </a:t>
                      </a:r>
                      <a:r>
                        <a:rPr lang="en-US" sz="2200" b="1" u="sng" baseline="0" dirty="0">
                          <a:solidFill>
                            <a:schemeClr val="tx1"/>
                          </a:solidFill>
                          <a:latin typeface="Cooper Black" panose="0208090404030B020404" pitchFamily="18" charset="0"/>
                        </a:rPr>
                        <a:t>Name these notable women</a:t>
                      </a:r>
                      <a:endParaRPr lang="en-GB" sz="2200" dirty="0">
                        <a:solidFill>
                          <a:schemeClr val="tx1"/>
                        </a:solidFill>
                        <a:latin typeface="Cooper Black" panose="0208090404030B020404" pitchFamily="18" charset="0"/>
                      </a:endParaRPr>
                    </a:p>
                  </a:txBody>
                  <a:tcPr>
                    <a:solidFill>
                      <a:srgbClr val="FFFF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4478083">
                <a:tc gridSpan="2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>
                        <a:latin typeface="Cooper Black" panose="0208090404030B020404" pitchFamily="18" charset="0"/>
                      </a:endParaRP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</a:tbl>
          </a:graphicData>
        </a:graphic>
      </p:graphicFrame>
      <p:pic>
        <p:nvPicPr>
          <p:cNvPr id="35" name="Picture 2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2924" y="233050"/>
            <a:ext cx="713391" cy="5760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6" name="Picture 2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016" y="233050"/>
            <a:ext cx="713391" cy="5760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8" name="TextBox 37"/>
          <p:cNvSpPr txBox="1"/>
          <p:nvPr/>
        </p:nvSpPr>
        <p:spPr>
          <a:xfrm>
            <a:off x="1036435" y="4106832"/>
            <a:ext cx="160040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rgbClr val="FF0000"/>
                </a:solidFill>
                <a:latin typeface="Cooper Black" panose="0208090404030B020404" pitchFamily="18" charset="0"/>
              </a:rPr>
              <a:t>Answer 7 here</a:t>
            </a:r>
            <a:endParaRPr lang="en-GB" sz="1200" dirty="0">
              <a:solidFill>
                <a:srgbClr val="FF0000"/>
              </a:solidFill>
              <a:latin typeface="Cooper Black" panose="0208090404030B020404" pitchFamily="18" charset="0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1043608" y="4397731"/>
            <a:ext cx="160040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rgbClr val="FF0000"/>
                </a:solidFill>
                <a:latin typeface="Cooper Black" panose="0208090404030B020404" pitchFamily="18" charset="0"/>
              </a:rPr>
              <a:t>Answer 8 here</a:t>
            </a:r>
            <a:endParaRPr lang="en-GB" sz="1200" dirty="0">
              <a:solidFill>
                <a:srgbClr val="FF0000"/>
              </a:solidFill>
              <a:latin typeface="Cooper Black" panose="0208090404030B020404" pitchFamily="18" charset="0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1021449" y="4656302"/>
            <a:ext cx="160040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rgbClr val="FF0000"/>
                </a:solidFill>
                <a:latin typeface="Cooper Black" panose="0208090404030B020404" pitchFamily="18" charset="0"/>
              </a:rPr>
              <a:t>Answer 9 here</a:t>
            </a:r>
            <a:endParaRPr lang="en-GB" sz="1200" dirty="0">
              <a:solidFill>
                <a:srgbClr val="FF0000"/>
              </a:solidFill>
              <a:latin typeface="Cooper Black" panose="0208090404030B020404" pitchFamily="18" charset="0"/>
            </a:endParaRPr>
          </a:p>
        </p:txBody>
      </p:sp>
      <p:sp>
        <p:nvSpPr>
          <p:cNvPr id="41" name="Oval 40"/>
          <p:cNvSpPr/>
          <p:nvPr/>
        </p:nvSpPr>
        <p:spPr>
          <a:xfrm>
            <a:off x="6105190" y="5949280"/>
            <a:ext cx="576064" cy="46514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700" dirty="0">
                <a:solidFill>
                  <a:schemeClr val="tx1"/>
                </a:solidFill>
                <a:latin typeface="Cooper Black" panose="0208090404030B020404" pitchFamily="18" charset="0"/>
              </a:rPr>
              <a:t>8.</a:t>
            </a:r>
            <a:endParaRPr lang="en-GB" sz="1700" dirty="0">
              <a:solidFill>
                <a:schemeClr val="tx1"/>
              </a:solidFill>
            </a:endParaRPr>
          </a:p>
        </p:txBody>
      </p:sp>
      <p:sp>
        <p:nvSpPr>
          <p:cNvPr id="42" name="Oval 41"/>
          <p:cNvSpPr/>
          <p:nvPr/>
        </p:nvSpPr>
        <p:spPr>
          <a:xfrm>
            <a:off x="7431976" y="5949280"/>
            <a:ext cx="576064" cy="46514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700" dirty="0">
                <a:solidFill>
                  <a:schemeClr val="tx1"/>
                </a:solidFill>
                <a:latin typeface="Cooper Black" panose="0208090404030B020404" pitchFamily="18" charset="0"/>
              </a:rPr>
              <a:t>9.</a:t>
            </a:r>
            <a:endParaRPr lang="en-GB" sz="1700" dirty="0">
              <a:solidFill>
                <a:schemeClr val="tx1"/>
              </a:solidFill>
            </a:endParaRPr>
          </a:p>
        </p:txBody>
      </p:sp>
      <p:sp>
        <p:nvSpPr>
          <p:cNvPr id="43" name="Oval 42"/>
          <p:cNvSpPr/>
          <p:nvPr/>
        </p:nvSpPr>
        <p:spPr>
          <a:xfrm>
            <a:off x="4676774" y="5949280"/>
            <a:ext cx="576064" cy="46514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700" dirty="0">
                <a:solidFill>
                  <a:schemeClr val="tx1"/>
                </a:solidFill>
                <a:latin typeface="Cooper Black" panose="0208090404030B020404" pitchFamily="18" charset="0"/>
              </a:rPr>
              <a:t>7.</a:t>
            </a:r>
            <a:endParaRPr lang="en-GB" sz="1700" dirty="0">
              <a:solidFill>
                <a:schemeClr val="tx1"/>
              </a:solidFill>
            </a:endParaRPr>
          </a:p>
        </p:txBody>
      </p:sp>
      <p:sp>
        <p:nvSpPr>
          <p:cNvPr id="48" name="Oval 47"/>
          <p:cNvSpPr/>
          <p:nvPr/>
        </p:nvSpPr>
        <p:spPr>
          <a:xfrm>
            <a:off x="3227006" y="5949280"/>
            <a:ext cx="576064" cy="46514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700" dirty="0">
                <a:solidFill>
                  <a:schemeClr val="tx1"/>
                </a:solidFill>
                <a:latin typeface="Cooper Black" panose="0208090404030B020404" pitchFamily="18" charset="0"/>
              </a:rPr>
              <a:t>6.</a:t>
            </a:r>
            <a:endParaRPr lang="en-GB" sz="1700" dirty="0">
              <a:solidFill>
                <a:schemeClr val="tx1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9551464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47" t="10128" r="4853" b="11311"/>
          <a:stretch/>
        </p:blipFill>
        <p:spPr bwMode="auto">
          <a:xfrm>
            <a:off x="3059831" y="1970192"/>
            <a:ext cx="1944217" cy="13299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537" t="7667" r="15956" b="13012"/>
          <a:stretch/>
        </p:blipFill>
        <p:spPr bwMode="auto">
          <a:xfrm>
            <a:off x="3062399" y="3300109"/>
            <a:ext cx="1941649" cy="15690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030" t="13354" r="19942" b="11232"/>
          <a:stretch/>
        </p:blipFill>
        <p:spPr bwMode="auto">
          <a:xfrm>
            <a:off x="3059831" y="4869160"/>
            <a:ext cx="1954699" cy="18722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916832"/>
            <a:ext cx="2952328" cy="48245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90777580"/>
              </p:ext>
            </p:extLst>
          </p:nvPr>
        </p:nvGraphicFramePr>
        <p:xfrm>
          <a:off x="107504" y="147331"/>
          <a:ext cx="8928990" cy="6594037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678697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73631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944216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4032446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846121">
                <a:tc gridSpan="4">
                  <a:txBody>
                    <a:bodyPr/>
                    <a:lstStyle/>
                    <a:p>
                      <a:pPr algn="ctr"/>
                      <a:r>
                        <a:rPr lang="en-US" sz="2000" u="sng" dirty="0">
                          <a:solidFill>
                            <a:schemeClr val="bg1"/>
                          </a:solidFill>
                          <a:latin typeface="Cooper Black" panose="0208090404030B020404" pitchFamily="18" charset="0"/>
                        </a:rPr>
                        <a:t>Miss</a:t>
                      </a:r>
                      <a:r>
                        <a:rPr lang="en-US" sz="2000" u="sng" baseline="0" dirty="0">
                          <a:solidFill>
                            <a:schemeClr val="bg1"/>
                          </a:solidFill>
                          <a:latin typeface="Cooper Black" panose="0208090404030B020404" pitchFamily="18" charset="0"/>
                        </a:rPr>
                        <a:t> Sattaur Presents</a:t>
                      </a:r>
                      <a:r>
                        <a:rPr lang="en-US" sz="2000" baseline="0" dirty="0">
                          <a:solidFill>
                            <a:schemeClr val="bg1"/>
                          </a:solidFill>
                          <a:latin typeface="Cooper Black" panose="0208090404030B020404" pitchFamily="18" charset="0"/>
                        </a:rPr>
                        <a:t>: </a:t>
                      </a:r>
                    </a:p>
                    <a:p>
                      <a:pPr algn="ctr"/>
                      <a:r>
                        <a:rPr lang="en-US" sz="2000" baseline="0" dirty="0">
                          <a:solidFill>
                            <a:schemeClr val="bg1"/>
                          </a:solidFill>
                          <a:latin typeface="Cooper Black" panose="0208090404030B020404" pitchFamily="18" charset="0"/>
                        </a:rPr>
                        <a:t>Cultural Capital Wednesday</a:t>
                      </a:r>
                      <a:endParaRPr lang="en-GB" sz="2000" dirty="0">
                        <a:solidFill>
                          <a:schemeClr val="bg1"/>
                        </a:solidFill>
                        <a:latin typeface="Cooper Black" panose="0208090404030B020404" pitchFamily="18" charset="0"/>
                      </a:endParaRPr>
                    </a:p>
                  </a:txBody>
                  <a:tcPr>
                    <a:solidFill>
                      <a:srgbClr val="00B0F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79965">
                <a:tc>
                  <a:txBody>
                    <a:bodyPr/>
                    <a:lstStyle/>
                    <a:p>
                      <a:pPr algn="ctr"/>
                      <a:r>
                        <a:rPr lang="en-US" u="sng" dirty="0">
                          <a:latin typeface="Cooper Black" panose="0208090404030B020404" pitchFamily="18" charset="0"/>
                        </a:rPr>
                        <a:t>Week</a:t>
                      </a:r>
                      <a:r>
                        <a:rPr lang="en-US" dirty="0">
                          <a:latin typeface="Cooper Black" panose="0208090404030B020404" pitchFamily="18" charset="0"/>
                        </a:rPr>
                        <a:t>: 21 </a:t>
                      </a:r>
                      <a:endParaRPr lang="en-GB" dirty="0">
                        <a:latin typeface="Cooper Black" panose="0208090404030B020404" pitchFamily="18" charset="0"/>
                      </a:endParaRPr>
                    </a:p>
                  </a:txBody>
                  <a:tcPr>
                    <a:solidFill>
                      <a:srgbClr val="FFC000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en-US" u="sng" dirty="0">
                          <a:latin typeface="Cooper Black" panose="0208090404030B020404" pitchFamily="18" charset="0"/>
                        </a:rPr>
                        <a:t>Topic</a:t>
                      </a:r>
                      <a:r>
                        <a:rPr lang="en-US" dirty="0">
                          <a:latin typeface="Cooper Black" panose="0208090404030B020404" pitchFamily="18" charset="0"/>
                        </a:rPr>
                        <a:t>:</a:t>
                      </a:r>
                      <a:r>
                        <a:rPr lang="en-US" baseline="0" dirty="0">
                          <a:latin typeface="Cooper Black" panose="0208090404030B020404" pitchFamily="18" charset="0"/>
                        </a:rPr>
                        <a:t> </a:t>
                      </a:r>
                      <a:r>
                        <a:rPr lang="en-US" dirty="0">
                          <a:latin typeface="Cooper Black" panose="0208090404030B020404" pitchFamily="18" charset="0"/>
                        </a:rPr>
                        <a:t>QUIZ 5</a:t>
                      </a:r>
                      <a:endParaRPr lang="en-GB" dirty="0">
                        <a:latin typeface="Cooper Black" panose="0208090404030B020404" pitchFamily="18" charset="0"/>
                      </a:endParaRPr>
                    </a:p>
                  </a:txBody>
                  <a:tcPr>
                    <a:solidFill>
                      <a:srgbClr val="FFC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601570">
                <a:tc gridSpan="4">
                  <a:txBody>
                    <a:bodyPr/>
                    <a:lstStyle/>
                    <a:p>
                      <a:pPr algn="ctr"/>
                      <a:r>
                        <a:rPr lang="en-US" sz="2200" b="1" u="sng" baseline="0" dirty="0">
                          <a:solidFill>
                            <a:schemeClr val="tx1"/>
                          </a:solidFill>
                          <a:latin typeface="Cooper Black" panose="0208090404030B020404" pitchFamily="18" charset="0"/>
                        </a:rPr>
                        <a:t>Questions 10 – 12: Multiple choice</a:t>
                      </a:r>
                      <a:endParaRPr lang="en-GB" sz="2200" dirty="0">
                        <a:solidFill>
                          <a:schemeClr val="tx1"/>
                        </a:solidFill>
                        <a:latin typeface="Cooper Black" panose="0208090404030B020404" pitchFamily="18" charset="0"/>
                      </a:endParaRPr>
                    </a:p>
                  </a:txBody>
                  <a:tcPr>
                    <a:solidFill>
                      <a:srgbClr val="FFFF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1321857">
                <a:tc rowSpan="3" gridSpan="2">
                  <a:txBody>
                    <a:bodyPr/>
                    <a:lstStyle/>
                    <a:p>
                      <a:endParaRPr lang="en-GB" b="1" dirty="0"/>
                    </a:p>
                  </a:txBody>
                  <a:tcPr/>
                </a:tc>
                <a:tc rowSpan="3" h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800" b="0" u="none" baseline="0" dirty="0">
                        <a:latin typeface="Comic Sans MS" panose="030F0702030302020204" pitchFamily="66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b="0" u="none" baseline="0" dirty="0">
                          <a:latin typeface="Comic Sans MS" panose="030F0702030302020204" pitchFamily="66" charset="0"/>
                        </a:rPr>
                        <a:t>10.</a:t>
                      </a:r>
                      <a:r>
                        <a:rPr lang="en-US" sz="1600" b="1" u="none" baseline="0" dirty="0">
                          <a:latin typeface="Comic Sans MS" panose="030F0702030302020204" pitchFamily="66" charset="0"/>
                        </a:rPr>
                        <a:t> </a:t>
                      </a:r>
                      <a:r>
                        <a:rPr lang="en-US" sz="160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Poseidon was the God</a:t>
                      </a:r>
                      <a:r>
                        <a:rPr lang="en-US" sz="1600" baseline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 of the </a:t>
                      </a:r>
                      <a:r>
                        <a:rPr lang="en-US" sz="160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…</a:t>
                      </a:r>
                    </a:p>
                    <a:p>
                      <a:pPr marL="0" indent="0">
                        <a:buNone/>
                      </a:pPr>
                      <a:r>
                        <a:rPr lang="en-GB" sz="1600" b="0" i="0" kern="1200" dirty="0">
                          <a:solidFill>
                            <a:srgbClr val="FF0000"/>
                          </a:solidFill>
                          <a:effectLst/>
                          <a:latin typeface="Comic Sans MS" panose="030F0702030302020204" pitchFamily="66" charset="0"/>
                          <a:ea typeface="+mn-ea"/>
                          <a:cs typeface="+mn-cs"/>
                        </a:rPr>
                        <a:t>a) seas, water, storms, hurricanes, </a:t>
                      </a:r>
                    </a:p>
                    <a:p>
                      <a:pPr marL="0" indent="0">
                        <a:buNone/>
                      </a:pPr>
                      <a:r>
                        <a:rPr lang="en-GB" sz="1600" b="0" i="0" kern="1200" baseline="0" dirty="0">
                          <a:solidFill>
                            <a:srgbClr val="FF0000"/>
                          </a:solidFill>
                          <a:effectLst/>
                          <a:latin typeface="Comic Sans MS" panose="030F0702030302020204" pitchFamily="66" charset="0"/>
                          <a:ea typeface="+mn-ea"/>
                          <a:cs typeface="+mn-cs"/>
                        </a:rPr>
                        <a:t>    </a:t>
                      </a:r>
                      <a:r>
                        <a:rPr lang="en-GB" sz="1600" b="0" i="0" kern="1200" dirty="0">
                          <a:solidFill>
                            <a:srgbClr val="FF0000"/>
                          </a:solidFill>
                          <a:effectLst/>
                          <a:latin typeface="Comic Sans MS" panose="030F0702030302020204" pitchFamily="66" charset="0"/>
                          <a:ea typeface="+mn-ea"/>
                          <a:cs typeface="+mn-cs"/>
                        </a:rPr>
                        <a:t>earthquakes and horses</a:t>
                      </a:r>
                    </a:p>
                    <a:p>
                      <a:pPr marL="0" indent="0">
                        <a:buNone/>
                      </a:pPr>
                      <a:endParaRPr lang="en-US" sz="1600" baseline="0" dirty="0">
                        <a:solidFill>
                          <a:srgbClr val="FF0000"/>
                        </a:solidFill>
                        <a:latin typeface="Comic Sans MS" panose="030F0702030302020204" pitchFamily="66" charset="0"/>
                      </a:endParaRPr>
                    </a:p>
                    <a:p>
                      <a:r>
                        <a:rPr lang="en-US" sz="1600" dirty="0">
                          <a:solidFill>
                            <a:srgbClr val="FF0000"/>
                          </a:solidFill>
                          <a:latin typeface="Comic Sans MS" panose="030F0702030302020204" pitchFamily="66" charset="0"/>
                        </a:rPr>
                        <a:t>b)</a:t>
                      </a:r>
                      <a:r>
                        <a:rPr lang="en-US" sz="1600" baseline="0" dirty="0">
                          <a:solidFill>
                            <a:srgbClr val="FF0000"/>
                          </a:solidFill>
                          <a:latin typeface="Comic Sans MS" panose="030F0702030302020204" pitchFamily="66" charset="0"/>
                        </a:rPr>
                        <a:t> dogs, horses, and the wilderness</a:t>
                      </a: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1597007">
                <a:tc gridSpan="2"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800" dirty="0">
                        <a:latin typeface="Comic Sans MS" panose="030F0702030302020204" pitchFamily="66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b="0" u="none" dirty="0">
                          <a:latin typeface="Comic Sans MS" panose="030F0702030302020204" pitchFamily="66" charset="0"/>
                        </a:rPr>
                        <a:t>11. </a:t>
                      </a:r>
                      <a:r>
                        <a:rPr lang="en-US" sz="1600" b="0" u="none" baseline="0" dirty="0">
                          <a:latin typeface="Comic Sans MS" panose="030F0702030302020204" pitchFamily="66" charset="0"/>
                        </a:rPr>
                        <a:t>Apollo was the God of the…</a:t>
                      </a:r>
                    </a:p>
                    <a:p>
                      <a:pPr marL="342900" marR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AutoNum type="alphaLcParenR"/>
                        <a:tabLst/>
                        <a:defRPr/>
                      </a:pPr>
                      <a:r>
                        <a:rPr lang="en-GB" sz="1600" b="0" i="0" kern="1200" dirty="0">
                          <a:solidFill>
                            <a:srgbClr val="FF0000"/>
                          </a:solidFill>
                          <a:effectLst/>
                          <a:latin typeface="Comic Sans MS" panose="030F0702030302020204" pitchFamily="66" charset="0"/>
                          <a:ea typeface="+mn-ea"/>
                          <a:cs typeface="+mn-cs"/>
                        </a:rPr>
                        <a:t>harvest, agriculture, and the seasons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600" baseline="0" dirty="0">
                        <a:solidFill>
                          <a:srgbClr val="FF0000"/>
                        </a:solidFill>
                        <a:latin typeface="Comic Sans MS" panose="030F0702030302020204" pitchFamily="66" charset="0"/>
                      </a:endParaRPr>
                    </a:p>
                    <a:p>
                      <a:r>
                        <a:rPr lang="en-GB" sz="1600" b="0" i="0" kern="1200" dirty="0">
                          <a:solidFill>
                            <a:srgbClr val="FF0000"/>
                          </a:solidFill>
                          <a:effectLst/>
                          <a:latin typeface="Comic Sans MS" panose="030F0702030302020204" pitchFamily="66" charset="0"/>
                          <a:ea typeface="+mn-ea"/>
                          <a:cs typeface="+mn-cs"/>
                        </a:rPr>
                        <a:t>b) light, the sun,</a:t>
                      </a:r>
                      <a:r>
                        <a:rPr lang="en-GB" sz="1600" b="0" i="0" kern="1200" baseline="0" dirty="0">
                          <a:solidFill>
                            <a:srgbClr val="FF0000"/>
                          </a:solidFill>
                          <a:effectLst/>
                          <a:latin typeface="Comic Sans MS" panose="030F0702030302020204" pitchFamily="66" charset="0"/>
                          <a:ea typeface="+mn-ea"/>
                          <a:cs typeface="+mn-cs"/>
                        </a:rPr>
                        <a:t> philosophy, </a:t>
                      </a:r>
                      <a:r>
                        <a:rPr lang="en-GB" sz="1600" b="0" i="0" kern="1200" dirty="0">
                          <a:solidFill>
                            <a:srgbClr val="FF0000"/>
                          </a:solidFill>
                          <a:effectLst/>
                          <a:latin typeface="Comic Sans MS" panose="030F0702030302020204" pitchFamily="66" charset="0"/>
                          <a:ea typeface="+mn-ea"/>
                          <a:cs typeface="+mn-cs"/>
                        </a:rPr>
                        <a:t>archery, </a:t>
                      </a:r>
                    </a:p>
                    <a:p>
                      <a:r>
                        <a:rPr lang="en-GB" sz="1600" b="0" i="0" kern="1200" dirty="0">
                          <a:solidFill>
                            <a:srgbClr val="FF0000"/>
                          </a:solidFill>
                          <a:effectLst/>
                          <a:latin typeface="Comic Sans MS" panose="030F0702030302020204" pitchFamily="66" charset="0"/>
                          <a:ea typeface="+mn-ea"/>
                          <a:cs typeface="+mn-cs"/>
                        </a:rPr>
                        <a:t>    truth, inspiration, poetry, music, arts, </a:t>
                      </a:r>
                    </a:p>
                    <a:p>
                      <a:r>
                        <a:rPr lang="en-GB" sz="1600" b="0" i="0" kern="1200" dirty="0">
                          <a:solidFill>
                            <a:srgbClr val="FF0000"/>
                          </a:solidFill>
                          <a:effectLst/>
                          <a:latin typeface="Comic Sans MS" panose="030F0702030302020204" pitchFamily="66" charset="0"/>
                          <a:ea typeface="+mn-ea"/>
                          <a:cs typeface="+mn-cs"/>
                        </a:rPr>
                        <a:t>    medicine, healing, and plague.</a:t>
                      </a:r>
                      <a:r>
                        <a:rPr lang="en-GB" sz="1600" b="0" i="0" kern="1200" dirty="0"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  <a:ea typeface="+mn-ea"/>
                          <a:cs typeface="+mn-cs"/>
                        </a:rPr>
                        <a:t> </a:t>
                      </a:r>
                      <a:endParaRPr lang="en-US" sz="1600" b="0" i="0" kern="1200" baseline="0" dirty="0">
                        <a:solidFill>
                          <a:schemeClr val="tx1"/>
                        </a:solidFill>
                        <a:effectLst/>
                        <a:latin typeface="Comic Sans MS" panose="030F0702030302020204" pitchFamily="66" charset="0"/>
                        <a:ea typeface="+mn-ea"/>
                        <a:cs typeface="+mn-cs"/>
                      </a:endParaRP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1847517">
                <a:tc gridSpan="2"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700" b="1" u="sng" dirty="0">
                        <a:latin typeface="Comic Sans MS" panose="030F0702030302020204" pitchFamily="66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b="0" u="none" dirty="0">
                          <a:latin typeface="Comic Sans MS" panose="030F0702030302020204" pitchFamily="66" charset="0"/>
                        </a:rPr>
                        <a:t>12.</a:t>
                      </a:r>
                      <a:r>
                        <a:rPr lang="en-US" sz="1600" b="1" u="none" dirty="0">
                          <a:latin typeface="Comic Sans MS" panose="030F0702030302020204" pitchFamily="66" charset="0"/>
                        </a:rPr>
                        <a:t> </a:t>
                      </a:r>
                      <a:r>
                        <a:rPr lang="en-US" sz="1600" b="0" u="none" baseline="0" dirty="0">
                          <a:latin typeface="Comic Sans MS" panose="030F0702030302020204" pitchFamily="66" charset="0"/>
                        </a:rPr>
                        <a:t>Hera was…</a:t>
                      </a:r>
                    </a:p>
                    <a:p>
                      <a:r>
                        <a:rPr lang="en-US" sz="1600" dirty="0">
                          <a:solidFill>
                            <a:srgbClr val="FF0000"/>
                          </a:solidFill>
                          <a:latin typeface="Comic Sans MS" panose="030F0702030302020204" pitchFamily="66" charset="0"/>
                        </a:rPr>
                        <a:t>a) </a:t>
                      </a:r>
                      <a:r>
                        <a:rPr lang="en-GB" sz="1600" b="0" i="0" kern="1200" dirty="0">
                          <a:solidFill>
                            <a:srgbClr val="FF0000"/>
                          </a:solidFill>
                          <a:effectLst/>
                          <a:latin typeface="Comic Sans MS" panose="030F0702030302020204" pitchFamily="66" charset="0"/>
                          <a:ea typeface="+mn-ea"/>
                          <a:cs typeface="+mn-cs"/>
                        </a:rPr>
                        <a:t>Queen of the gods and the goddess </a:t>
                      </a:r>
                    </a:p>
                    <a:p>
                      <a:r>
                        <a:rPr lang="en-GB" sz="1600" b="0" i="0" kern="1200" dirty="0">
                          <a:solidFill>
                            <a:srgbClr val="FF0000"/>
                          </a:solidFill>
                          <a:effectLst/>
                          <a:latin typeface="Comic Sans MS" panose="030F0702030302020204" pitchFamily="66" charset="0"/>
                          <a:ea typeface="+mn-ea"/>
                          <a:cs typeface="+mn-cs"/>
                        </a:rPr>
                        <a:t>     of marriage, women, childbirth and</a:t>
                      </a:r>
                      <a:r>
                        <a:rPr lang="en-GB" sz="1600" b="0" i="0" kern="1200" baseline="0" dirty="0">
                          <a:solidFill>
                            <a:srgbClr val="FF0000"/>
                          </a:solidFill>
                          <a:effectLst/>
                          <a:latin typeface="Comic Sans MS" panose="030F0702030302020204" pitchFamily="66" charset="0"/>
                          <a:ea typeface="+mn-ea"/>
                          <a:cs typeface="+mn-cs"/>
                        </a:rPr>
                        <a:t>    </a:t>
                      </a:r>
                    </a:p>
                    <a:p>
                      <a:r>
                        <a:rPr lang="en-GB" sz="1600" b="0" i="0" kern="1200" baseline="0" dirty="0">
                          <a:solidFill>
                            <a:srgbClr val="FF0000"/>
                          </a:solidFill>
                          <a:effectLst/>
                          <a:latin typeface="Comic Sans MS" panose="030F0702030302020204" pitchFamily="66" charset="0"/>
                          <a:ea typeface="+mn-ea"/>
                          <a:cs typeface="+mn-cs"/>
                        </a:rPr>
                        <a:t>     </a:t>
                      </a:r>
                      <a:r>
                        <a:rPr lang="en-GB" sz="1600" b="0" i="0" kern="1200" dirty="0">
                          <a:solidFill>
                            <a:srgbClr val="FF0000"/>
                          </a:solidFill>
                          <a:effectLst/>
                          <a:latin typeface="Comic Sans MS" panose="030F0702030302020204" pitchFamily="66" charset="0"/>
                          <a:ea typeface="+mn-ea"/>
                          <a:cs typeface="+mn-cs"/>
                        </a:rPr>
                        <a:t>family.</a:t>
                      </a:r>
                    </a:p>
                    <a:p>
                      <a:endParaRPr lang="en-US" sz="1600" dirty="0">
                        <a:solidFill>
                          <a:srgbClr val="FF0000"/>
                        </a:solidFill>
                        <a:latin typeface="Comic Sans MS" panose="030F0702030302020204" pitchFamily="66" charset="0"/>
                      </a:endParaRPr>
                    </a:p>
                    <a:p>
                      <a:r>
                        <a:rPr lang="en-US" sz="1600" dirty="0">
                          <a:solidFill>
                            <a:srgbClr val="FF0000"/>
                          </a:solidFill>
                          <a:latin typeface="Comic Sans MS" panose="030F0702030302020204" pitchFamily="66" charset="0"/>
                        </a:rPr>
                        <a:t>b)</a:t>
                      </a:r>
                      <a:r>
                        <a:rPr lang="en-GB" sz="1600" b="0" i="0" kern="1200" dirty="0">
                          <a:solidFill>
                            <a:srgbClr val="FF0000"/>
                          </a:solidFill>
                          <a:effectLst/>
                          <a:latin typeface="Comic Sans MS" panose="030F0702030302020204" pitchFamily="66" charset="0"/>
                          <a:ea typeface="+mn-ea"/>
                          <a:cs typeface="+mn-cs"/>
                        </a:rPr>
                        <a:t> Goddess of wisdom, handicraft, and </a:t>
                      </a:r>
                    </a:p>
                    <a:p>
                      <a:r>
                        <a:rPr lang="en-GB" sz="1600" b="0" i="0" kern="1200" dirty="0">
                          <a:solidFill>
                            <a:srgbClr val="FF0000"/>
                          </a:solidFill>
                          <a:effectLst/>
                          <a:latin typeface="Comic Sans MS" panose="030F0702030302020204" pitchFamily="66" charset="0"/>
                          <a:ea typeface="+mn-ea"/>
                          <a:cs typeface="+mn-cs"/>
                        </a:rPr>
                        <a:t>     warfare.</a:t>
                      </a:r>
                      <a:endParaRPr lang="en-US" sz="1600" baseline="0" dirty="0">
                        <a:solidFill>
                          <a:srgbClr val="FF0000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</a:tbl>
          </a:graphicData>
        </a:graphic>
      </p:graphicFrame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92919" y="188640"/>
            <a:ext cx="713391" cy="5760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88640"/>
            <a:ext cx="713391" cy="5760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5" name="TextBox 14"/>
          <p:cNvSpPr txBox="1"/>
          <p:nvPr/>
        </p:nvSpPr>
        <p:spPr>
          <a:xfrm>
            <a:off x="1037766" y="5074354"/>
            <a:ext cx="151894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rgbClr val="FF0000"/>
                </a:solidFill>
                <a:latin typeface="Cooper Black" panose="0208090404030B020404" pitchFamily="18" charset="0"/>
              </a:rPr>
              <a:t>Answer 10 here</a:t>
            </a:r>
            <a:endParaRPr lang="en-GB" sz="1200" dirty="0">
              <a:solidFill>
                <a:srgbClr val="FF0000"/>
              </a:solidFill>
              <a:latin typeface="Cooper Black" panose="0208090404030B020404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047219" y="5355308"/>
            <a:ext cx="151894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rgbClr val="FF0000"/>
                </a:solidFill>
                <a:latin typeface="Cooper Black" panose="0208090404030B020404" pitchFamily="18" charset="0"/>
              </a:rPr>
              <a:t>Answer 11 here</a:t>
            </a:r>
            <a:endParaRPr lang="en-GB" sz="1200" dirty="0">
              <a:solidFill>
                <a:srgbClr val="FF0000"/>
              </a:solidFill>
              <a:latin typeface="Cooper Black" panose="0208090404030B020404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063281" y="5632307"/>
            <a:ext cx="151894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rgbClr val="FF0000"/>
                </a:solidFill>
                <a:latin typeface="Cooper Black" panose="0208090404030B020404" pitchFamily="18" charset="0"/>
              </a:rPr>
              <a:t>Answer 12 here</a:t>
            </a:r>
            <a:endParaRPr lang="en-GB" sz="1200" dirty="0">
              <a:solidFill>
                <a:srgbClr val="FF0000"/>
              </a:solidFill>
              <a:latin typeface="Cooper Black" panose="0208090404030B020404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9834981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438" t="15575" r="13714" b="12719"/>
          <a:stretch/>
        </p:blipFill>
        <p:spPr bwMode="auto">
          <a:xfrm>
            <a:off x="3049127" y="4900028"/>
            <a:ext cx="1954921" cy="18413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370" t="7318" r="10186" b="13259"/>
          <a:stretch/>
        </p:blipFill>
        <p:spPr bwMode="auto">
          <a:xfrm>
            <a:off x="3059832" y="3284984"/>
            <a:ext cx="1944216" cy="16150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733" t="13259" r="15492" b="8256"/>
          <a:stretch/>
        </p:blipFill>
        <p:spPr bwMode="auto">
          <a:xfrm>
            <a:off x="3054479" y="1988838"/>
            <a:ext cx="1944216" cy="12961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916832"/>
            <a:ext cx="2952328" cy="48245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97574669"/>
              </p:ext>
            </p:extLst>
          </p:nvPr>
        </p:nvGraphicFramePr>
        <p:xfrm>
          <a:off x="107504" y="147331"/>
          <a:ext cx="8928990" cy="6594037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678697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73631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944216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4032446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846121">
                <a:tc gridSpan="4">
                  <a:txBody>
                    <a:bodyPr/>
                    <a:lstStyle/>
                    <a:p>
                      <a:pPr algn="ctr"/>
                      <a:r>
                        <a:rPr lang="en-US" sz="2000" u="sng" dirty="0">
                          <a:solidFill>
                            <a:schemeClr val="bg1"/>
                          </a:solidFill>
                          <a:latin typeface="Cooper Black" panose="0208090404030B020404" pitchFamily="18" charset="0"/>
                        </a:rPr>
                        <a:t>Miss</a:t>
                      </a:r>
                      <a:r>
                        <a:rPr lang="en-US" sz="2000" u="sng" baseline="0" dirty="0">
                          <a:solidFill>
                            <a:schemeClr val="bg1"/>
                          </a:solidFill>
                          <a:latin typeface="Cooper Black" panose="0208090404030B020404" pitchFamily="18" charset="0"/>
                        </a:rPr>
                        <a:t> Sattaur Presents</a:t>
                      </a:r>
                      <a:r>
                        <a:rPr lang="en-US" sz="2000" baseline="0" dirty="0">
                          <a:solidFill>
                            <a:schemeClr val="bg1"/>
                          </a:solidFill>
                          <a:latin typeface="Cooper Black" panose="0208090404030B020404" pitchFamily="18" charset="0"/>
                        </a:rPr>
                        <a:t>: </a:t>
                      </a:r>
                    </a:p>
                    <a:p>
                      <a:pPr algn="ctr"/>
                      <a:r>
                        <a:rPr lang="en-US" sz="2000" baseline="0" dirty="0">
                          <a:solidFill>
                            <a:schemeClr val="bg1"/>
                          </a:solidFill>
                          <a:latin typeface="Cooper Black" panose="0208090404030B020404" pitchFamily="18" charset="0"/>
                        </a:rPr>
                        <a:t>Cultural Capital Wednesday</a:t>
                      </a:r>
                      <a:endParaRPr lang="en-GB" sz="2000" dirty="0">
                        <a:solidFill>
                          <a:schemeClr val="bg1"/>
                        </a:solidFill>
                        <a:latin typeface="Cooper Black" panose="0208090404030B020404" pitchFamily="18" charset="0"/>
                      </a:endParaRPr>
                    </a:p>
                  </a:txBody>
                  <a:tcPr>
                    <a:solidFill>
                      <a:srgbClr val="00B0F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79965">
                <a:tc>
                  <a:txBody>
                    <a:bodyPr/>
                    <a:lstStyle/>
                    <a:p>
                      <a:pPr algn="ctr"/>
                      <a:r>
                        <a:rPr lang="en-US" u="sng" dirty="0">
                          <a:latin typeface="Cooper Black" panose="0208090404030B020404" pitchFamily="18" charset="0"/>
                        </a:rPr>
                        <a:t>Week</a:t>
                      </a:r>
                      <a:r>
                        <a:rPr lang="en-US" dirty="0">
                          <a:latin typeface="Cooper Black" panose="0208090404030B020404" pitchFamily="18" charset="0"/>
                        </a:rPr>
                        <a:t>: 21 </a:t>
                      </a:r>
                      <a:endParaRPr lang="en-GB" dirty="0">
                        <a:latin typeface="Cooper Black" panose="0208090404030B020404" pitchFamily="18" charset="0"/>
                      </a:endParaRPr>
                    </a:p>
                  </a:txBody>
                  <a:tcPr>
                    <a:solidFill>
                      <a:srgbClr val="FFC000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en-US" u="sng" dirty="0">
                          <a:latin typeface="Cooper Black" panose="0208090404030B020404" pitchFamily="18" charset="0"/>
                        </a:rPr>
                        <a:t>Topic</a:t>
                      </a:r>
                      <a:r>
                        <a:rPr lang="en-US" dirty="0">
                          <a:latin typeface="Cooper Black" panose="0208090404030B020404" pitchFamily="18" charset="0"/>
                        </a:rPr>
                        <a:t>:</a:t>
                      </a:r>
                      <a:r>
                        <a:rPr lang="en-US" baseline="0" dirty="0">
                          <a:latin typeface="Cooper Black" panose="0208090404030B020404" pitchFamily="18" charset="0"/>
                        </a:rPr>
                        <a:t> </a:t>
                      </a:r>
                      <a:r>
                        <a:rPr lang="en-US" dirty="0">
                          <a:latin typeface="Cooper Black" panose="0208090404030B020404" pitchFamily="18" charset="0"/>
                        </a:rPr>
                        <a:t>QUIZ 5</a:t>
                      </a:r>
                      <a:endParaRPr lang="en-GB" dirty="0">
                        <a:latin typeface="Cooper Black" panose="0208090404030B020404" pitchFamily="18" charset="0"/>
                      </a:endParaRPr>
                    </a:p>
                  </a:txBody>
                  <a:tcPr>
                    <a:solidFill>
                      <a:srgbClr val="FFC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615423">
                <a:tc gridSpan="4">
                  <a:txBody>
                    <a:bodyPr/>
                    <a:lstStyle/>
                    <a:p>
                      <a:pPr algn="ctr"/>
                      <a:r>
                        <a:rPr lang="en-US" sz="2200" b="1" u="sng" baseline="0" dirty="0">
                          <a:solidFill>
                            <a:schemeClr val="tx1"/>
                          </a:solidFill>
                          <a:latin typeface="Cooper Black" panose="0208090404030B020404" pitchFamily="18" charset="0"/>
                        </a:rPr>
                        <a:t>Questions 13 – 15: True or False </a:t>
                      </a:r>
                      <a:endParaRPr lang="en-GB" sz="2200" dirty="0">
                        <a:solidFill>
                          <a:schemeClr val="tx1"/>
                        </a:solidFill>
                        <a:latin typeface="Cooper Black" panose="0208090404030B020404" pitchFamily="18" charset="0"/>
                      </a:endParaRPr>
                    </a:p>
                  </a:txBody>
                  <a:tcPr>
                    <a:solidFill>
                      <a:srgbClr val="FFFF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1321857">
                <a:tc rowSpan="3" gridSpan="2">
                  <a:txBody>
                    <a:bodyPr/>
                    <a:lstStyle/>
                    <a:p>
                      <a:endParaRPr lang="en-GB" b="1" dirty="0"/>
                    </a:p>
                  </a:txBody>
                  <a:tcPr/>
                </a:tc>
                <a:tc rowSpan="3" h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800" b="0" u="none" baseline="0" dirty="0">
                        <a:latin typeface="Comic Sans MS" panose="030F0702030302020204" pitchFamily="66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u="none" dirty="0">
                          <a:latin typeface="Comic Sans MS" panose="030F0702030302020204" pitchFamily="66" charset="0"/>
                        </a:rPr>
                        <a:t>13. </a:t>
                      </a:r>
                      <a:r>
                        <a:rPr lang="en-US" sz="1600" b="1" u="sng" dirty="0">
                          <a:solidFill>
                            <a:srgbClr val="FF0000"/>
                          </a:solidFill>
                          <a:latin typeface="Comic Sans MS" panose="030F0702030302020204" pitchFamily="66" charset="0"/>
                        </a:rPr>
                        <a:t>TRUE</a:t>
                      </a:r>
                      <a:r>
                        <a:rPr lang="en-US" sz="1600" b="1" u="sng" baseline="0" dirty="0">
                          <a:solidFill>
                            <a:srgbClr val="FF0000"/>
                          </a:solidFill>
                          <a:latin typeface="Comic Sans MS" panose="030F0702030302020204" pitchFamily="66" charset="0"/>
                        </a:rPr>
                        <a:t> or FALSE</a:t>
                      </a:r>
                    </a:p>
                    <a:p>
                      <a:pPr algn="ctr"/>
                      <a:r>
                        <a:rPr lang="en-US" sz="1600" b="1" u="none" baseline="0" dirty="0">
                          <a:latin typeface="Comic Sans MS" panose="030F0702030302020204" pitchFamily="66" charset="0"/>
                        </a:rPr>
                        <a:t>Zeus</a:t>
                      </a:r>
                      <a:r>
                        <a:rPr lang="en-US" sz="1600" b="0" u="none" baseline="0" dirty="0">
                          <a:latin typeface="Comic Sans MS" panose="030F0702030302020204" pitchFamily="66" charset="0"/>
                        </a:rPr>
                        <a:t> was the </a:t>
                      </a:r>
                      <a:r>
                        <a:rPr lang="en-US" sz="1600" baseline="0" dirty="0">
                          <a:latin typeface="Comic Sans MS" panose="030F0702030302020204" pitchFamily="66" charset="0"/>
                        </a:rPr>
                        <a:t>King of the Gods, ruler of Mount Olympus, as well as the God</a:t>
                      </a:r>
                      <a:r>
                        <a:rPr lang="en-GB" sz="1600" b="0" i="0" kern="1200" baseline="0" dirty="0"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1600" b="0" i="0" kern="1200" dirty="0"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  <a:ea typeface="+mn-ea"/>
                          <a:cs typeface="+mn-cs"/>
                        </a:rPr>
                        <a:t>of the sky, lightning, thunder, law, order</a:t>
                      </a:r>
                      <a:r>
                        <a:rPr lang="en-GB" sz="1600" b="0" i="0" kern="1200" baseline="0" dirty="0"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1600" b="0" i="0" kern="1200" dirty="0"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  <a:ea typeface="+mn-ea"/>
                          <a:cs typeface="+mn-cs"/>
                        </a:rPr>
                        <a:t>and justice.</a:t>
                      </a:r>
                      <a:r>
                        <a:rPr lang="en-US" sz="1600" baseline="0" dirty="0">
                          <a:latin typeface="Comic Sans MS" panose="030F0702030302020204" pitchFamily="66" charset="0"/>
                        </a:rPr>
                        <a:t>   </a:t>
                      </a:r>
                      <a:endParaRPr lang="en-US" sz="1600" b="1" u="sng" dirty="0">
                        <a:solidFill>
                          <a:srgbClr val="FF0000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1597007">
                <a:tc gridSpan="2"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800" dirty="0">
                        <a:latin typeface="Comic Sans MS" panose="030F0702030302020204" pitchFamily="66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u="none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14. </a:t>
                      </a:r>
                      <a:r>
                        <a:rPr lang="en-US" sz="1600" b="1" u="sng" dirty="0">
                          <a:solidFill>
                            <a:srgbClr val="FF0000"/>
                          </a:solidFill>
                          <a:latin typeface="Comic Sans MS" panose="030F0702030302020204" pitchFamily="66" charset="0"/>
                        </a:rPr>
                        <a:t>TRUE</a:t>
                      </a:r>
                      <a:r>
                        <a:rPr lang="en-US" sz="1600" b="1" u="sng" baseline="0" dirty="0">
                          <a:solidFill>
                            <a:srgbClr val="FF0000"/>
                          </a:solidFill>
                          <a:latin typeface="Comic Sans MS" panose="030F0702030302020204" pitchFamily="66" charset="0"/>
                        </a:rPr>
                        <a:t> or FALSE</a:t>
                      </a:r>
                    </a:p>
                    <a:p>
                      <a:pPr marL="342900" marR="0" indent="-34290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AutoNum type="arabicPeriod" startAt="14"/>
                        <a:tabLst/>
                        <a:defRPr/>
                      </a:pPr>
                      <a:endParaRPr lang="en-US" sz="1600" b="1" u="sng" baseline="0" dirty="0">
                        <a:solidFill>
                          <a:srgbClr val="FF0000"/>
                        </a:solidFill>
                        <a:latin typeface="Comic Sans MS" panose="030F0702030302020204" pitchFamily="66" charset="0"/>
                      </a:endParaRPr>
                    </a:p>
                    <a:p>
                      <a:pPr algn="ctr"/>
                      <a:r>
                        <a:rPr lang="en-US" sz="1600" b="1" baseline="0" dirty="0">
                          <a:latin typeface="Comic Sans MS" panose="030F0702030302020204" pitchFamily="66" charset="0"/>
                        </a:rPr>
                        <a:t>Hades</a:t>
                      </a:r>
                      <a:r>
                        <a:rPr lang="en-US" sz="1600" baseline="0" dirty="0">
                          <a:latin typeface="Comic Sans MS" panose="030F0702030302020204" pitchFamily="66" charset="0"/>
                        </a:rPr>
                        <a:t> was the God of dogs, horses, bears, foxes, the wilderness, and       survival. 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600" b="1" u="sng" baseline="0" dirty="0">
                        <a:solidFill>
                          <a:srgbClr val="FF0000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1833664">
                <a:tc gridSpan="2"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700" b="1" u="sng" dirty="0">
                        <a:latin typeface="Comic Sans MS" panose="030F0702030302020204" pitchFamily="66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u="none" dirty="0">
                          <a:latin typeface="Comic Sans MS" panose="030F0702030302020204" pitchFamily="66" charset="0"/>
                        </a:rPr>
                        <a:t>15. </a:t>
                      </a:r>
                      <a:r>
                        <a:rPr lang="en-US" sz="1600" b="1" u="sng" dirty="0">
                          <a:solidFill>
                            <a:srgbClr val="FF0000"/>
                          </a:solidFill>
                          <a:latin typeface="Comic Sans MS" panose="030F0702030302020204" pitchFamily="66" charset="0"/>
                        </a:rPr>
                        <a:t>TRUE</a:t>
                      </a:r>
                      <a:r>
                        <a:rPr lang="en-US" sz="1600" b="1" u="sng" baseline="0" dirty="0">
                          <a:solidFill>
                            <a:srgbClr val="FF0000"/>
                          </a:solidFill>
                          <a:latin typeface="Comic Sans MS" panose="030F0702030302020204" pitchFamily="66" charset="0"/>
                        </a:rPr>
                        <a:t> or FALSE</a:t>
                      </a:r>
                    </a:p>
                    <a:p>
                      <a:pPr algn="ctr"/>
                      <a:endParaRPr lang="en-US" sz="1600" b="0" u="none" baseline="0" dirty="0">
                        <a:latin typeface="Comic Sans MS" panose="030F0702030302020204" pitchFamily="66" charset="0"/>
                      </a:endParaRPr>
                    </a:p>
                    <a:p>
                      <a:pPr algn="ctr"/>
                      <a:r>
                        <a:rPr lang="en-US" sz="1600" b="1" u="none" baseline="0" dirty="0" err="1">
                          <a:latin typeface="Comic Sans MS" panose="030F0702030302020204" pitchFamily="66" charset="0"/>
                        </a:rPr>
                        <a:t>Hephaetus</a:t>
                      </a:r>
                      <a:r>
                        <a:rPr lang="en-US" sz="1600" b="0" u="none" baseline="0" dirty="0">
                          <a:latin typeface="Comic Sans MS" panose="030F0702030302020204" pitchFamily="66" charset="0"/>
                        </a:rPr>
                        <a:t> was </a:t>
                      </a:r>
                      <a:r>
                        <a:rPr lang="en-US" sz="1600" b="0" baseline="0" dirty="0">
                          <a:latin typeface="Comic Sans MS" panose="030F0702030302020204" pitchFamily="66" charset="0"/>
                        </a:rPr>
                        <a:t>God of manliness, gold, metals, gems and stones.</a:t>
                      </a:r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</a:tbl>
          </a:graphicData>
        </a:graphic>
      </p:graphicFrame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92919" y="188640"/>
            <a:ext cx="713391" cy="5760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88640"/>
            <a:ext cx="713391" cy="5760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5" name="TextBox 14"/>
          <p:cNvSpPr txBox="1"/>
          <p:nvPr/>
        </p:nvSpPr>
        <p:spPr>
          <a:xfrm>
            <a:off x="1021704" y="5906416"/>
            <a:ext cx="151894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rgbClr val="FF0000"/>
                </a:solidFill>
                <a:latin typeface="Cooper Black" panose="0208090404030B020404" pitchFamily="18" charset="0"/>
              </a:rPr>
              <a:t>Answer 13 here</a:t>
            </a:r>
            <a:endParaRPr lang="en-GB" sz="1200" dirty="0">
              <a:solidFill>
                <a:srgbClr val="FF0000"/>
              </a:solidFill>
              <a:latin typeface="Cooper Black" panose="0208090404030B020404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031157" y="6187370"/>
            <a:ext cx="151894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rgbClr val="FF0000"/>
                </a:solidFill>
                <a:latin typeface="Cooper Black" panose="0208090404030B020404" pitchFamily="18" charset="0"/>
              </a:rPr>
              <a:t>Answer 14 here</a:t>
            </a:r>
            <a:endParaRPr lang="en-GB" sz="1200" dirty="0">
              <a:solidFill>
                <a:srgbClr val="FF0000"/>
              </a:solidFill>
              <a:latin typeface="Cooper Black" panose="0208090404030B020404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047219" y="6464369"/>
            <a:ext cx="151894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rgbClr val="FF0000"/>
                </a:solidFill>
                <a:latin typeface="Cooper Black" panose="0208090404030B020404" pitchFamily="18" charset="0"/>
              </a:rPr>
              <a:t>Answer 15 here</a:t>
            </a:r>
            <a:endParaRPr lang="en-GB" sz="1200" dirty="0">
              <a:solidFill>
                <a:srgbClr val="FF0000"/>
              </a:solidFill>
              <a:latin typeface="Cooper Black" panose="0208090404030B020404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2672635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353</TotalTime>
  <Words>604</Words>
  <Application>Microsoft Office PowerPoint</Application>
  <PresentationFormat>On-screen Show (4:3)</PresentationFormat>
  <Paragraphs>147</Paragraphs>
  <Slides>8</Slides>
  <Notes>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9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Authorised Users Only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Safiyah Sattaur</dc:creator>
  <cp:lastModifiedBy>Safiyah Shivon Sattaur</cp:lastModifiedBy>
  <cp:revision>55</cp:revision>
  <cp:lastPrinted>2019-12-11T10:26:44Z</cp:lastPrinted>
  <dcterms:created xsi:type="dcterms:W3CDTF">2019-10-08T17:00:35Z</dcterms:created>
  <dcterms:modified xsi:type="dcterms:W3CDTF">2020-03-04T08:14:52Z</dcterms:modified>
</cp:coreProperties>
</file>