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56" r:id="rId3"/>
    <p:sldId id="259" r:id="rId4"/>
    <p:sldId id="258" r:id="rId5"/>
    <p:sldId id="260" r:id="rId6"/>
    <p:sldId id="262" r:id="rId7"/>
  </p:sldIdLst>
  <p:sldSz cx="6858000" cy="9906000" type="A4"/>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93625"/>
  </p:normalViewPr>
  <p:slideViewPr>
    <p:cSldViewPr snapToGrid="0" snapToObjects="1">
      <p:cViewPr varScale="1">
        <p:scale>
          <a:sx n="63" d="100"/>
          <a:sy n="63" d="100"/>
        </p:scale>
        <p:origin x="30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DF74AA-CE99-7945-A188-52C47C77F27C}"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DF74AA-CE99-7945-A188-52C47C77F27C}"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DF74AA-CE99-7945-A188-52C47C77F27C}" type="datetimeFigureOut">
              <a:rPr lang="en-US" smtClean="0"/>
              <a:t>3/20/2020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DF74AA-CE99-7945-A188-52C47C77F27C}" type="datetimeFigureOut">
              <a:rPr lang="en-US" smtClean="0"/>
              <a:t>3/20/2020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F74AA-CE99-7945-A188-52C47C77F27C}" type="datetimeFigureOut">
              <a:rPr lang="en-US" smtClean="0"/>
              <a:t>3/20/2020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5DF74AA-CE99-7945-A188-52C47C77F27C}"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5DF74AA-CE99-7945-A188-52C47C77F27C}"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5DF74AA-CE99-7945-A188-52C47C77F27C}" type="datetimeFigureOut">
              <a:rPr lang="en-US" smtClean="0"/>
              <a:t>3/20/2020</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BFCA844-1CBF-EE4A-92BB-1B5EB87EEFCB}" type="slidenum">
              <a:rPr lang="en-US" smtClean="0"/>
              <a:t>‹#›</a:t>
            </a:fld>
            <a:endParaRPr lang="en-US"/>
          </a:p>
        </p:txBody>
      </p:sp>
    </p:spTree>
    <p:extLst>
      <p:ext uri="{BB962C8B-B14F-4D97-AF65-F5344CB8AC3E}">
        <p14:creationId xmlns:p14="http://schemas.microsoft.com/office/powerpoint/2010/main" val="1718418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tiff"/><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tiff"/><Relationship Id="rId5" Type="http://schemas.microsoft.com/office/2007/relationships/hdphoto" Target="../media/hdphoto2.wdp"/><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73263" y="825373"/>
            <a:ext cx="4014439" cy="1171917"/>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998380" y="5938829"/>
            <a:ext cx="2764207" cy="1166588"/>
          </a:xfrm>
          <a:prstGeom prst="rect">
            <a:avLst/>
          </a:prstGeom>
          <a:ln>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2525" y="2356422"/>
            <a:ext cx="5315919" cy="3004048"/>
          </a:xfrm>
          <a:prstGeom prst="rect">
            <a:avLst/>
          </a:prstGeom>
        </p:spPr>
      </p:pic>
      <p:sp>
        <p:nvSpPr>
          <p:cNvPr id="10" name="TextBox 9"/>
          <p:cNvSpPr txBox="1"/>
          <p:nvPr/>
        </p:nvSpPr>
        <p:spPr>
          <a:xfrm>
            <a:off x="679138" y="7849789"/>
            <a:ext cx="5315918" cy="1200329"/>
          </a:xfrm>
          <a:prstGeom prst="rect">
            <a:avLst/>
          </a:prstGeom>
          <a:noFill/>
        </p:spPr>
        <p:txBody>
          <a:bodyPr wrap="square" rtlCol="0">
            <a:spAutoFit/>
          </a:bodyPr>
          <a:lstStyle/>
          <a:p>
            <a:endParaRPr lang="en-US" dirty="0">
              <a:latin typeface="+mj-lt"/>
            </a:endParaRPr>
          </a:p>
          <a:p>
            <a:endParaRPr lang="en-US" dirty="0">
              <a:latin typeface="+mj-lt"/>
            </a:endParaRPr>
          </a:p>
          <a:p>
            <a:r>
              <a:rPr lang="en-US" dirty="0">
                <a:latin typeface="+mj-lt"/>
              </a:rPr>
              <a:t>Name:</a:t>
            </a:r>
          </a:p>
          <a:p>
            <a:r>
              <a:rPr lang="en-US" dirty="0">
                <a:latin typeface="+mj-lt"/>
              </a:rPr>
              <a:t>Class:</a:t>
            </a:r>
          </a:p>
        </p:txBody>
      </p:sp>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1474" y="5880194"/>
            <a:ext cx="1056969" cy="1283858"/>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9138" y="5904165"/>
            <a:ext cx="1100355" cy="1313205"/>
          </a:xfrm>
          <a:prstGeom prst="rect">
            <a:avLst/>
          </a:prstGeom>
        </p:spPr>
      </p:pic>
    </p:spTree>
    <p:extLst>
      <p:ext uri="{BB962C8B-B14F-4D97-AF65-F5344CB8AC3E}">
        <p14:creationId xmlns:p14="http://schemas.microsoft.com/office/powerpoint/2010/main" val="1887155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502947" y="6764820"/>
            <a:ext cx="5918548" cy="2462213"/>
          </a:xfrm>
          <a:prstGeom prst="rect">
            <a:avLst/>
          </a:prstGeom>
        </p:spPr>
        <p:txBody>
          <a:bodyPr wrap="square">
            <a:spAutoFit/>
          </a:bodyPr>
          <a:lstStyle/>
          <a:p>
            <a:r>
              <a:rPr lang="en-US" sz="1400" b="0" i="0" u="none" strike="noStrike" dirty="0">
                <a:solidFill>
                  <a:srgbClr val="222222"/>
                </a:solidFill>
                <a:effectLst/>
                <a:latin typeface="+mj-lt"/>
              </a:rPr>
              <a:t>Californian artist</a:t>
            </a:r>
            <a:r>
              <a:rPr lang="en-US" sz="1400" b="1" i="0" u="none" strike="noStrike" dirty="0">
                <a:solidFill>
                  <a:srgbClr val="222222"/>
                </a:solidFill>
                <a:effectLst/>
                <a:latin typeface="+mj-lt"/>
              </a:rPr>
              <a:t> Lucy Arnold</a:t>
            </a:r>
            <a:r>
              <a:rPr lang="en-US" sz="1400" b="0" i="0" u="none" strike="noStrike" dirty="0">
                <a:solidFill>
                  <a:srgbClr val="222222"/>
                </a:solidFill>
                <a:effectLst/>
                <a:latin typeface="+mj-lt"/>
              </a:rPr>
              <a:t> has many categories on her website but one is bugs and butterflies.  You might be attracted to her </a:t>
            </a:r>
            <a:r>
              <a:rPr lang="en-US" sz="1400" b="0" i="0" u="none" strike="noStrike" dirty="0" err="1">
                <a:solidFill>
                  <a:srgbClr val="222222"/>
                </a:solidFill>
                <a:effectLst/>
                <a:latin typeface="+mj-lt"/>
              </a:rPr>
              <a:t>colourful</a:t>
            </a:r>
            <a:r>
              <a:rPr lang="en-US" sz="1400" b="0" i="0" u="none" strike="noStrike" dirty="0">
                <a:solidFill>
                  <a:srgbClr val="222222"/>
                </a:solidFill>
                <a:effectLst/>
                <a:latin typeface="+mj-lt"/>
              </a:rPr>
              <a:t> designs which she creates using watercolours or pastels.  A feature on her website which is particularly appealing is the identification charts that she places below her artworks which tell you what the various bugs and butterflies are.  She states on her website “Nature is my primary source of inspiration, and colour my main mode of expression.  Painting allows me to reveal the beauty I discover in small, intimate details of nature.”  I wasn’t surprised to read that Lucy Arnold’s father was a scientist. The ‘About’ page on her website goes into detail about the techniques she uses which you may find interesting and you might want to have a go yourself.</a:t>
            </a:r>
            <a:endParaRPr lang="en-US" sz="1400" dirty="0">
              <a:latin typeface="+mj-lt"/>
            </a:endParaRPr>
          </a:p>
        </p:txBody>
      </p:sp>
      <p:sp>
        <p:nvSpPr>
          <p:cNvPr id="10" name="TextBox 9"/>
          <p:cNvSpPr txBox="1"/>
          <p:nvPr/>
        </p:nvSpPr>
        <p:spPr>
          <a:xfrm>
            <a:off x="1605065" y="597798"/>
            <a:ext cx="4761720" cy="369332"/>
          </a:xfrm>
          <a:prstGeom prst="rect">
            <a:avLst/>
          </a:prstGeom>
          <a:noFill/>
        </p:spPr>
        <p:txBody>
          <a:bodyPr wrap="square" rtlCol="0">
            <a:spAutoFit/>
          </a:bodyPr>
          <a:lstStyle/>
          <a:p>
            <a:r>
              <a:rPr lang="en-US" dirty="0">
                <a:latin typeface="+mj-lt"/>
              </a:rPr>
              <a:t>Task 1 </a:t>
            </a:r>
            <a:r>
              <a:rPr lang="mr-IN" dirty="0">
                <a:latin typeface="+mj-lt"/>
              </a:rPr>
              <a:t>–</a:t>
            </a:r>
            <a:r>
              <a:rPr lang="en-US" dirty="0">
                <a:latin typeface="+mj-lt"/>
              </a:rPr>
              <a:t> Artist Research Page </a:t>
            </a:r>
            <a:r>
              <a:rPr lang="mr-IN" dirty="0">
                <a:latin typeface="+mj-lt"/>
              </a:rPr>
              <a:t>–</a:t>
            </a:r>
            <a:r>
              <a:rPr lang="en-US" dirty="0">
                <a:latin typeface="+mj-lt"/>
              </a:rPr>
              <a:t> Lucy Arnold</a:t>
            </a:r>
          </a:p>
        </p:txBody>
      </p:sp>
      <p:sp>
        <p:nvSpPr>
          <p:cNvPr id="11" name="Subtitle 2"/>
          <p:cNvSpPr txBox="1">
            <a:spLocks/>
          </p:cNvSpPr>
          <p:nvPr/>
        </p:nvSpPr>
        <p:spPr>
          <a:xfrm>
            <a:off x="1605064" y="1047252"/>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a:latin typeface="+mj-lt"/>
              </a:rPr>
              <a:t>Use the internet to research the artist Lucy Arnold and use your research to answer the questions below. Create an artist research page including three images of her work and a creative title. You can present this using Powerpoint, Word or neatly hand written (if on computer - work needs to be printed out).</a:t>
            </a:r>
          </a:p>
          <a:p>
            <a:pPr>
              <a:lnSpc>
                <a:spcPct val="100000"/>
              </a:lnSpc>
              <a:defRPr/>
            </a:pPr>
            <a:r>
              <a:rPr lang="en-GB" sz="1400" dirty="0">
                <a:latin typeface="+mj-lt"/>
              </a:rPr>
              <a:t>Try to use full sentences in your writing</a:t>
            </a:r>
          </a:p>
          <a:p>
            <a:pPr>
              <a:lnSpc>
                <a:spcPct val="100000"/>
              </a:lnSpc>
              <a:defRPr/>
            </a:pPr>
            <a:r>
              <a:rPr lang="en-GB" sz="1400" dirty="0">
                <a:latin typeface="+mj-lt"/>
              </a:rPr>
              <a:t>SPAG</a:t>
            </a:r>
          </a:p>
          <a:p>
            <a:pPr>
              <a:lnSpc>
                <a:spcPct val="100000"/>
              </a:lnSpc>
              <a:defRPr/>
            </a:pPr>
            <a:r>
              <a:rPr lang="en-GB" sz="1400" dirty="0">
                <a:latin typeface="+mj-lt"/>
              </a:rPr>
              <a:t>Consider the composition (layout) of your research page</a:t>
            </a:r>
          </a:p>
        </p:txBody>
      </p:sp>
      <p:sp>
        <p:nvSpPr>
          <p:cNvPr id="13" name="TextBox 12"/>
          <p:cNvSpPr txBox="1"/>
          <p:nvPr/>
        </p:nvSpPr>
        <p:spPr>
          <a:xfrm>
            <a:off x="502947" y="3252814"/>
            <a:ext cx="3013985" cy="2246769"/>
          </a:xfrm>
          <a:prstGeom prst="rect">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buFont typeface="Times New Roman" pitchFamily="18" charset="0"/>
              <a:buNone/>
              <a:defRPr/>
            </a:pPr>
            <a:r>
              <a:rPr lang="en-GB" sz="1400" u="sng" dirty="0">
                <a:solidFill>
                  <a:schemeClr val="tx1"/>
                </a:solidFill>
                <a:latin typeface="+mj-lt"/>
              </a:rPr>
              <a:t>Answer the following questions:</a:t>
            </a:r>
          </a:p>
          <a:p>
            <a:pPr>
              <a:buFont typeface="Times New Roman" pitchFamily="18" charset="0"/>
              <a:buNone/>
              <a:defRPr/>
            </a:pPr>
            <a:r>
              <a:rPr lang="en-GB" sz="1400" u="sng" dirty="0">
                <a:solidFill>
                  <a:schemeClr val="tx1"/>
                </a:solidFill>
                <a:latin typeface="+mj-lt"/>
              </a:rPr>
              <a:t> </a:t>
            </a:r>
          </a:p>
          <a:p>
            <a:pPr>
              <a:defRPr/>
            </a:pPr>
            <a:r>
              <a:rPr lang="en-GB" sz="1400" dirty="0">
                <a:solidFill>
                  <a:schemeClr val="tx1"/>
                </a:solidFill>
                <a:latin typeface="+mj-lt"/>
              </a:rPr>
              <a:t>Where is she from?</a:t>
            </a:r>
          </a:p>
          <a:p>
            <a:pPr>
              <a:defRPr/>
            </a:pPr>
            <a:r>
              <a:rPr lang="en-GB" sz="1400" dirty="0">
                <a:solidFill>
                  <a:schemeClr val="tx1"/>
                </a:solidFill>
                <a:latin typeface="+mj-lt"/>
              </a:rPr>
              <a:t>What materials does she use?</a:t>
            </a:r>
          </a:p>
          <a:p>
            <a:pPr>
              <a:defRPr/>
            </a:pPr>
            <a:r>
              <a:rPr lang="en-GB" sz="1400" dirty="0">
                <a:solidFill>
                  <a:schemeClr val="tx1"/>
                </a:solidFill>
                <a:latin typeface="+mj-lt"/>
              </a:rPr>
              <a:t>Describe her work using key art words.</a:t>
            </a:r>
          </a:p>
          <a:p>
            <a:pPr>
              <a:buFont typeface="Times New Roman" pitchFamily="18" charset="0"/>
              <a:buNone/>
              <a:defRPr/>
            </a:pPr>
            <a:r>
              <a:rPr lang="en-GB" sz="1400" dirty="0">
                <a:solidFill>
                  <a:schemeClr val="tx1"/>
                </a:solidFill>
                <a:latin typeface="+mj-lt"/>
              </a:rPr>
              <a:t>Do you like her artwork? Why?</a:t>
            </a:r>
          </a:p>
          <a:p>
            <a:pPr>
              <a:buFont typeface="Times New Roman" pitchFamily="18" charset="0"/>
              <a:buNone/>
              <a:defRPr/>
            </a:pPr>
            <a:r>
              <a:rPr lang="en-GB" sz="1400" dirty="0">
                <a:solidFill>
                  <a:schemeClr val="tx1"/>
                </a:solidFill>
                <a:latin typeface="+mj-lt"/>
              </a:rPr>
              <a:t>How does her work make you feel?</a:t>
            </a:r>
          </a:p>
          <a:p>
            <a:pPr>
              <a:buFont typeface="Times New Roman" pitchFamily="18" charset="0"/>
              <a:buNone/>
              <a:defRPr/>
            </a:pPr>
            <a:r>
              <a:rPr lang="en-GB" sz="1400" dirty="0">
                <a:solidFill>
                  <a:schemeClr val="tx1"/>
                </a:solidFill>
                <a:latin typeface="+mj-lt"/>
              </a:rPr>
              <a:t>What types of colour does she use?</a:t>
            </a:r>
          </a:p>
          <a:p>
            <a:pPr>
              <a:buFont typeface="Times New Roman" pitchFamily="18" charset="0"/>
              <a:buNone/>
              <a:defRPr/>
            </a:pPr>
            <a:r>
              <a:rPr lang="en-GB" sz="1400" dirty="0">
                <a:solidFill>
                  <a:schemeClr val="tx1"/>
                </a:solidFill>
                <a:latin typeface="+mj-lt"/>
              </a:rPr>
              <a:t>How does she use pattern in her work?</a:t>
            </a:r>
          </a:p>
          <a:p>
            <a:pPr>
              <a:buFont typeface="Times New Roman" pitchFamily="18" charset="0"/>
              <a:buNone/>
              <a:defRPr/>
            </a:pPr>
            <a:r>
              <a:rPr lang="en-GB" sz="1400" dirty="0">
                <a:solidFill>
                  <a:schemeClr val="tx1"/>
                </a:solidFill>
                <a:latin typeface="+mj-lt"/>
              </a:rPr>
              <a:t>How could she inspire your work?</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9666" y="3252814"/>
            <a:ext cx="2257605" cy="2246769"/>
          </a:xfrm>
          <a:prstGeom prst="rect">
            <a:avLst/>
          </a:prstGeom>
          <a:ln w="3175">
            <a:solidFill>
              <a:schemeClr val="tx1"/>
            </a:solidFill>
          </a:ln>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948" y="5595708"/>
            <a:ext cx="1722902" cy="116911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00505" y="5645767"/>
            <a:ext cx="1507471" cy="102292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41020" y="5596474"/>
            <a:ext cx="1666251" cy="1130670"/>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a:off x="-334145" y="1499688"/>
            <a:ext cx="2485262" cy="725511"/>
          </a:xfrm>
          <a:prstGeom prst="rect">
            <a:avLst/>
          </a:prstGeom>
        </p:spPr>
      </p:pic>
    </p:spTree>
    <p:extLst>
      <p:ext uri="{BB962C8B-B14F-4D97-AF65-F5344CB8AC3E}">
        <p14:creationId xmlns:p14="http://schemas.microsoft.com/office/powerpoint/2010/main" val="26423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05065" y="597798"/>
            <a:ext cx="4761720" cy="369332"/>
          </a:xfrm>
          <a:prstGeom prst="rect">
            <a:avLst/>
          </a:prstGeom>
          <a:noFill/>
        </p:spPr>
        <p:txBody>
          <a:bodyPr wrap="square" rtlCol="0">
            <a:spAutoFit/>
          </a:bodyPr>
          <a:lstStyle/>
          <a:p>
            <a:r>
              <a:rPr lang="en-US" dirty="0">
                <a:latin typeface="+mj-lt"/>
              </a:rPr>
              <a:t>Task 2 </a:t>
            </a:r>
            <a:r>
              <a:rPr lang="mr-IN" dirty="0">
                <a:latin typeface="+mj-lt"/>
              </a:rPr>
              <a:t>–</a:t>
            </a:r>
            <a:r>
              <a:rPr lang="en-US" dirty="0">
                <a:latin typeface="+mj-lt"/>
              </a:rPr>
              <a:t> Observational Drawing</a:t>
            </a:r>
          </a:p>
        </p:txBody>
      </p:sp>
      <p:sp>
        <p:nvSpPr>
          <p:cNvPr id="14" name="Subtitle 2"/>
          <p:cNvSpPr txBox="1">
            <a:spLocks/>
          </p:cNvSpPr>
          <p:nvPr/>
        </p:nvSpPr>
        <p:spPr>
          <a:xfrm>
            <a:off x="1605064" y="1047252"/>
            <a:ext cx="4761721" cy="68215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a:latin typeface="+mj-lt"/>
              </a:rPr>
              <a:t>Using a pencil create a line drawing to complete the beetle.</a:t>
            </a:r>
          </a:p>
          <a:p>
            <a:pPr marL="0" indent="0">
              <a:lnSpc>
                <a:spcPct val="100000"/>
              </a:lnSpc>
              <a:buNone/>
              <a:defRPr/>
            </a:pPr>
            <a:r>
              <a:rPr lang="en-GB" sz="1400" dirty="0">
                <a:latin typeface="+mj-lt"/>
              </a:rPr>
              <a:t>Retrieval - Write the success criteria for an observation drawing.</a:t>
            </a:r>
          </a:p>
        </p:txBody>
      </p:sp>
      <p:sp>
        <p:nvSpPr>
          <p:cNvPr id="24" name="Subtitle 2"/>
          <p:cNvSpPr txBox="1">
            <a:spLocks/>
          </p:cNvSpPr>
          <p:nvPr/>
        </p:nvSpPr>
        <p:spPr>
          <a:xfrm rot="16200000">
            <a:off x="-924760" y="4733294"/>
            <a:ext cx="3666917" cy="4104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a:latin typeface="+mj-lt"/>
              </a:rPr>
              <a:t>Stretch </a:t>
            </a:r>
            <a:r>
              <a:rPr lang="mr-IN" sz="1400" dirty="0">
                <a:latin typeface="+mj-lt"/>
              </a:rPr>
              <a:t>–</a:t>
            </a:r>
            <a:r>
              <a:rPr lang="en-GB" sz="1400" dirty="0">
                <a:latin typeface="+mj-lt"/>
              </a:rPr>
              <a:t> carefully add tone to your drawing</a:t>
            </a: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334145" y="1499688"/>
            <a:ext cx="2485262" cy="72551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l="10744" t="9519" r="49755" b="9724"/>
          <a:stretch/>
        </p:blipFill>
        <p:spPr>
          <a:xfrm>
            <a:off x="1273868" y="1622522"/>
            <a:ext cx="2093490" cy="553829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6377" y="6616617"/>
            <a:ext cx="5581961" cy="2640639"/>
          </a:xfrm>
          <a:prstGeom prst="rect">
            <a:avLst/>
          </a:prstGeom>
        </p:spPr>
      </p:pic>
      <p:sp>
        <p:nvSpPr>
          <p:cNvPr id="18" name="TextBox 17"/>
          <p:cNvSpPr txBox="1"/>
          <p:nvPr/>
        </p:nvSpPr>
        <p:spPr>
          <a:xfrm>
            <a:off x="1536328" y="7160821"/>
            <a:ext cx="4781939" cy="1384995"/>
          </a:xfrm>
          <a:prstGeom prst="rect">
            <a:avLst/>
          </a:prstGeom>
          <a:noFill/>
        </p:spPr>
        <p:txBody>
          <a:bodyPr wrap="square" rtlCol="0">
            <a:spAutoFit/>
          </a:bodyPr>
          <a:lstStyle/>
          <a:p>
            <a:r>
              <a:rPr lang="en-US" sz="1400" dirty="0">
                <a:latin typeface="+mj-lt"/>
              </a:rPr>
              <a:t>Success Criteria</a:t>
            </a: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p:txBody>
      </p:sp>
    </p:spTree>
    <p:extLst>
      <p:ext uri="{BB962C8B-B14F-4D97-AF65-F5344CB8AC3E}">
        <p14:creationId xmlns:p14="http://schemas.microsoft.com/office/powerpoint/2010/main" val="1144345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605065" y="597798"/>
            <a:ext cx="4761720" cy="369332"/>
          </a:xfrm>
          <a:prstGeom prst="rect">
            <a:avLst/>
          </a:prstGeom>
          <a:noFill/>
        </p:spPr>
        <p:txBody>
          <a:bodyPr wrap="square" rtlCol="0">
            <a:spAutoFit/>
          </a:bodyPr>
          <a:lstStyle/>
          <a:p>
            <a:r>
              <a:rPr lang="en-US" dirty="0">
                <a:latin typeface="+mj-lt"/>
              </a:rPr>
              <a:t>Task 3 </a:t>
            </a:r>
            <a:r>
              <a:rPr lang="mr-IN" dirty="0">
                <a:latin typeface="+mj-lt"/>
              </a:rPr>
              <a:t>–</a:t>
            </a:r>
            <a:r>
              <a:rPr lang="en-US" dirty="0">
                <a:latin typeface="+mj-lt"/>
              </a:rPr>
              <a:t> Insects General Knowledge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94212" y="6594904"/>
            <a:ext cx="3336714" cy="2682758"/>
          </a:xfrm>
          <a:prstGeom prst="rect">
            <a:avLst/>
          </a:prstGeom>
        </p:spPr>
      </p:pic>
      <p:sp>
        <p:nvSpPr>
          <p:cNvPr id="17" name="Subtitle 2"/>
          <p:cNvSpPr txBox="1">
            <a:spLocks/>
          </p:cNvSpPr>
          <p:nvPr/>
        </p:nvSpPr>
        <p:spPr>
          <a:xfrm>
            <a:off x="1605065" y="1083547"/>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a:latin typeface="+mj-lt"/>
              </a:rPr>
              <a:t>Use the internet to research about insects.</a:t>
            </a:r>
          </a:p>
          <a:p>
            <a:pPr>
              <a:lnSpc>
                <a:spcPct val="100000"/>
              </a:lnSpc>
              <a:defRPr/>
            </a:pPr>
            <a:r>
              <a:rPr lang="en-GB" sz="1400" dirty="0">
                <a:latin typeface="+mj-lt"/>
              </a:rPr>
              <a:t>What characteristics do insects have?</a:t>
            </a:r>
          </a:p>
          <a:p>
            <a:pPr>
              <a:lnSpc>
                <a:spcPct val="100000"/>
              </a:lnSpc>
              <a:defRPr/>
            </a:pPr>
            <a:r>
              <a:rPr lang="en-GB" sz="1400" dirty="0">
                <a:latin typeface="+mj-lt"/>
              </a:rPr>
              <a:t>Label the anatomy of these insects</a:t>
            </a:r>
          </a:p>
          <a:p>
            <a:pPr>
              <a:lnSpc>
                <a:spcPct val="100000"/>
              </a:lnSpc>
              <a:defRPr/>
            </a:pPr>
            <a:r>
              <a:rPr lang="en-GB" sz="1400" dirty="0">
                <a:latin typeface="+mj-lt"/>
              </a:rPr>
              <a:t>Complete the life cycle of a butterfly</a:t>
            </a:r>
          </a:p>
          <a:p>
            <a:pPr marL="0" indent="0">
              <a:lnSpc>
                <a:spcPct val="100000"/>
              </a:lnSpc>
              <a:buNone/>
              <a:defRPr/>
            </a:pPr>
            <a:endParaRPr lang="en-GB" sz="1400" dirty="0">
              <a:latin typeface="+mj-lt"/>
            </a:endParaRPr>
          </a:p>
          <a:p>
            <a:pPr marL="0" indent="0">
              <a:lnSpc>
                <a:spcPct val="100000"/>
              </a:lnSpc>
              <a:buNone/>
              <a:defRPr/>
            </a:pPr>
            <a:endParaRPr lang="en-GB" sz="1400" dirty="0">
              <a:latin typeface="+mj-lt"/>
            </a:endParaRP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2535" t="3188" r="3226" b="4404"/>
          <a:stretch/>
        </p:blipFill>
        <p:spPr>
          <a:xfrm>
            <a:off x="842977" y="2461525"/>
            <a:ext cx="5078006" cy="3995088"/>
          </a:xfrm>
          <a:prstGeom prst="rect">
            <a:avLst/>
          </a:prstGeom>
          <a:ln w="3175">
            <a:solidFill>
              <a:schemeClr val="tx1"/>
            </a:solidFill>
          </a:ln>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7355" y="6760010"/>
            <a:ext cx="2406857" cy="2220876"/>
          </a:xfrm>
          <a:prstGeom prst="rect">
            <a:avLst/>
          </a:prstGeom>
        </p:spPr>
      </p:pic>
      <p:sp>
        <p:nvSpPr>
          <p:cNvPr id="21" name="TextBox 20"/>
          <p:cNvSpPr txBox="1"/>
          <p:nvPr/>
        </p:nvSpPr>
        <p:spPr>
          <a:xfrm>
            <a:off x="1311187" y="7005900"/>
            <a:ext cx="4781939" cy="1384995"/>
          </a:xfrm>
          <a:prstGeom prst="rect">
            <a:avLst/>
          </a:prstGeom>
          <a:noFill/>
        </p:spPr>
        <p:txBody>
          <a:bodyPr wrap="square" rtlCol="0">
            <a:spAutoFit/>
          </a:bodyPr>
          <a:lstStyle/>
          <a:p>
            <a:r>
              <a:rPr lang="en-US" sz="1400" dirty="0">
                <a:latin typeface="+mj-lt"/>
              </a:rPr>
              <a:t>Characteristics</a:t>
            </a: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a:latin typeface="+mj-lt"/>
            </a:endParaRPr>
          </a:p>
        </p:txBody>
      </p:sp>
      <p:sp>
        <p:nvSpPr>
          <p:cNvPr id="22" name="Rectangle 21"/>
          <p:cNvSpPr/>
          <p:nvPr/>
        </p:nvSpPr>
        <p:spPr>
          <a:xfrm>
            <a:off x="4531807" y="2572378"/>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838281" y="3152247"/>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75152" y="3595630"/>
            <a:ext cx="873445"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44755" y="4660784"/>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331176" y="5184554"/>
            <a:ext cx="517421"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004712" y="3407157"/>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09736" y="4035996"/>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11052" y="4981939"/>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86944" y="597798"/>
            <a:ext cx="1056969" cy="128385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2955" y="618347"/>
            <a:ext cx="1058546" cy="1263309"/>
          </a:xfrm>
          <a:prstGeom prst="rect">
            <a:avLst/>
          </a:prstGeom>
        </p:spPr>
      </p:pic>
    </p:spTree>
    <p:extLst>
      <p:ext uri="{BB962C8B-B14F-4D97-AF65-F5344CB8AC3E}">
        <p14:creationId xmlns:p14="http://schemas.microsoft.com/office/powerpoint/2010/main" val="162842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605065" y="597798"/>
            <a:ext cx="4761720" cy="369332"/>
          </a:xfrm>
          <a:prstGeom prst="rect">
            <a:avLst/>
          </a:prstGeom>
          <a:noFill/>
        </p:spPr>
        <p:txBody>
          <a:bodyPr wrap="square" rtlCol="0">
            <a:spAutoFit/>
          </a:bodyPr>
          <a:lstStyle/>
          <a:p>
            <a:r>
              <a:rPr lang="en-US" dirty="0">
                <a:latin typeface="+mj-lt"/>
              </a:rPr>
              <a:t>Task 4 </a:t>
            </a:r>
            <a:r>
              <a:rPr lang="mr-IN" dirty="0">
                <a:latin typeface="+mj-lt"/>
              </a:rPr>
              <a:t>–</a:t>
            </a:r>
            <a:r>
              <a:rPr lang="en-US" dirty="0">
                <a:latin typeface="+mj-lt"/>
              </a:rPr>
              <a:t> Creative Zentangle pattern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3889" y="2138631"/>
            <a:ext cx="5913544" cy="4045949"/>
          </a:xfrm>
          <a:prstGeom prst="rect">
            <a:avLst/>
          </a:prstGeom>
        </p:spPr>
      </p:pic>
      <p:sp>
        <p:nvSpPr>
          <p:cNvPr id="9" name="Subtitle 2"/>
          <p:cNvSpPr txBox="1">
            <a:spLocks/>
          </p:cNvSpPr>
          <p:nvPr/>
        </p:nvSpPr>
        <p:spPr>
          <a:xfrm>
            <a:off x="1605064" y="1047252"/>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a:latin typeface="+mj-lt"/>
              </a:rPr>
              <a:t>Use a black pen (or pencil) to add zentangle patterns to the bee below.</a:t>
            </a:r>
          </a:p>
          <a:p>
            <a:pPr marL="0" indent="0">
              <a:lnSpc>
                <a:spcPct val="100000"/>
              </a:lnSpc>
              <a:buNone/>
              <a:defRPr/>
            </a:pPr>
            <a:r>
              <a:rPr lang="en-GB" sz="1400" dirty="0">
                <a:latin typeface="+mj-lt"/>
              </a:rPr>
              <a:t>Use a different pattern in each section. </a:t>
            </a:r>
          </a:p>
          <a:p>
            <a:pPr marL="0" indent="0">
              <a:lnSpc>
                <a:spcPct val="100000"/>
              </a:lnSpc>
              <a:buNone/>
              <a:defRPr/>
            </a:pPr>
            <a:r>
              <a:rPr lang="en-GB" sz="1400" dirty="0">
                <a:latin typeface="+mj-lt"/>
              </a:rPr>
              <a:t>Use the examples below to help you/look at patterns online</a:t>
            </a:r>
          </a:p>
        </p:txBody>
      </p:sp>
      <p:sp>
        <p:nvSpPr>
          <p:cNvPr id="12" name="TextBox 11"/>
          <p:cNvSpPr txBox="1"/>
          <p:nvPr/>
        </p:nvSpPr>
        <p:spPr>
          <a:xfrm>
            <a:off x="5065952" y="5392285"/>
            <a:ext cx="1526763" cy="1815882"/>
          </a:xfrm>
          <a:prstGeom prst="rect">
            <a:avLst/>
          </a:prstGeom>
          <a:noFill/>
        </p:spPr>
        <p:txBody>
          <a:bodyPr wrap="square" rtlCol="0">
            <a:spAutoFit/>
          </a:bodyPr>
          <a:lstStyle/>
          <a:p>
            <a:r>
              <a:rPr lang="en-US" sz="1400" dirty="0">
                <a:latin typeface="+mj-lt"/>
              </a:rPr>
              <a:t>Some patterns should be dark and some light</a:t>
            </a:r>
          </a:p>
          <a:p>
            <a:pPr marL="285750" indent="-285750" algn="ctr">
              <a:buFont typeface="Arial" charset="0"/>
              <a:buChar char="•"/>
            </a:pPr>
            <a:endParaRPr lang="en-US" sz="1400" dirty="0">
              <a:latin typeface="+mj-lt"/>
            </a:endParaRPr>
          </a:p>
          <a:p>
            <a:pPr marL="285750" indent="-285750" algn="ctr">
              <a:buFont typeface="Arial" charset="0"/>
              <a:buChar char="•"/>
            </a:pPr>
            <a:endParaRPr lang="en-US" sz="1400" dirty="0">
              <a:latin typeface="+mj-lt"/>
            </a:endParaRPr>
          </a:p>
          <a:p>
            <a:pPr marL="285750" indent="-285750" algn="ctr">
              <a:buFont typeface="Arial" charset="0"/>
              <a:buChar char="•"/>
            </a:pPr>
            <a:endParaRPr lang="en-US" sz="1400" dirty="0">
              <a:latin typeface="+mj-lt"/>
            </a:endParaRPr>
          </a:p>
          <a:p>
            <a:pPr marL="285750" indent="-285750" algn="ctr">
              <a:buFont typeface="Arial" charset="0"/>
              <a:buChar char="•"/>
            </a:pPr>
            <a:endParaRPr lang="en-US" sz="1400" dirty="0">
              <a:latin typeface="+mj-lt"/>
            </a:endParaRPr>
          </a:p>
          <a:p>
            <a:pPr marL="285750" indent="-285750" algn="ctr">
              <a:buFont typeface="Arial" charset="0"/>
              <a:buChar char="•"/>
            </a:pPr>
            <a:endParaRPr lang="en-US" sz="1400" dirty="0">
              <a:latin typeface="+mj-lt"/>
            </a:endParaRPr>
          </a:p>
        </p:txBody>
      </p:sp>
      <p:pic>
        <p:nvPicPr>
          <p:cNvPr id="14" name="Picture 13" descr="Zentangle DIY ink bubbles tutorial by ~yael360 on deviantART  ....... great inspiration for when I'm drawing and can't figure out what pattern I want to use next .  Which happens more often than I'd like to admit.: "/>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3803304" y="6712148"/>
            <a:ext cx="2936794" cy="2176780"/>
          </a:xfrm>
          <a:prstGeom prst="rect">
            <a:avLst/>
          </a:prstGeom>
          <a:noFill/>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190235" y="1355779"/>
            <a:ext cx="2078782" cy="606849"/>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5730" y="6332141"/>
            <a:ext cx="3604923" cy="2936794"/>
          </a:xfrm>
          <a:prstGeom prst="rect">
            <a:avLst/>
          </a:prstGeom>
        </p:spPr>
      </p:pic>
    </p:spTree>
    <p:extLst>
      <p:ext uri="{BB962C8B-B14F-4D97-AF65-F5344CB8AC3E}">
        <p14:creationId xmlns:p14="http://schemas.microsoft.com/office/powerpoint/2010/main" val="799197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190235" y="1355779"/>
            <a:ext cx="2078782" cy="606849"/>
          </a:xfrm>
          <a:prstGeom prst="rect">
            <a:avLst/>
          </a:prstGeom>
        </p:spPr>
      </p:pic>
      <p:sp>
        <p:nvSpPr>
          <p:cNvPr id="6" name="TextBox 5"/>
          <p:cNvSpPr txBox="1"/>
          <p:nvPr/>
        </p:nvSpPr>
        <p:spPr>
          <a:xfrm>
            <a:off x="1605065" y="597798"/>
            <a:ext cx="4761720" cy="369332"/>
          </a:xfrm>
          <a:prstGeom prst="rect">
            <a:avLst/>
          </a:prstGeom>
          <a:noFill/>
        </p:spPr>
        <p:txBody>
          <a:bodyPr wrap="square" rtlCol="0">
            <a:spAutoFit/>
          </a:bodyPr>
          <a:lstStyle/>
          <a:p>
            <a:r>
              <a:rPr lang="en-US" dirty="0">
                <a:latin typeface="+mj-lt"/>
              </a:rPr>
              <a:t>Task 5 </a:t>
            </a:r>
            <a:r>
              <a:rPr lang="mr-IN" dirty="0">
                <a:latin typeface="+mj-lt"/>
              </a:rPr>
              <a:t>–</a:t>
            </a:r>
            <a:r>
              <a:rPr lang="en-US" dirty="0">
                <a:latin typeface="+mj-lt"/>
              </a:rPr>
              <a:t> Drawing</a:t>
            </a:r>
          </a:p>
        </p:txBody>
      </p:sp>
      <p:sp>
        <p:nvSpPr>
          <p:cNvPr id="7" name="Subtitle 2"/>
          <p:cNvSpPr txBox="1">
            <a:spLocks/>
          </p:cNvSpPr>
          <p:nvPr/>
        </p:nvSpPr>
        <p:spPr>
          <a:xfrm>
            <a:off x="1605064" y="1047252"/>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a:latin typeface="+mj-lt"/>
              </a:rPr>
              <a:t>Use this space to create a piece of art of your choice within the theme of  insects.</a:t>
            </a:r>
          </a:p>
          <a:p>
            <a:pPr marL="0" indent="0">
              <a:lnSpc>
                <a:spcPct val="100000"/>
              </a:lnSpc>
              <a:buNone/>
              <a:defRPr/>
            </a:pPr>
            <a:r>
              <a:rPr lang="en-GB" sz="1400" dirty="0">
                <a:latin typeface="+mj-lt"/>
              </a:rPr>
              <a:t>You could find an image online to draw from, or use your imagination. </a:t>
            </a:r>
          </a:p>
          <a:p>
            <a:pPr marL="0" indent="0">
              <a:lnSpc>
                <a:spcPct val="100000"/>
              </a:lnSpc>
              <a:buNone/>
              <a:defRPr/>
            </a:pPr>
            <a:r>
              <a:rPr lang="en-GB" sz="1400" dirty="0">
                <a:latin typeface="+mj-lt"/>
              </a:rPr>
              <a:t>Light pencil lines and skilful use of colour.</a:t>
            </a:r>
          </a:p>
          <a:p>
            <a:pPr marL="0" indent="0">
              <a:lnSpc>
                <a:spcPct val="100000"/>
              </a:lnSpc>
              <a:buNone/>
              <a:defRPr/>
            </a:pPr>
            <a:r>
              <a:rPr lang="en-GB" sz="1400" dirty="0">
                <a:latin typeface="+mj-lt"/>
              </a:rPr>
              <a:t>Consider composition.</a:t>
            </a:r>
          </a:p>
        </p:txBody>
      </p:sp>
    </p:spTree>
    <p:extLst>
      <p:ext uri="{BB962C8B-B14F-4D97-AF65-F5344CB8AC3E}">
        <p14:creationId xmlns:p14="http://schemas.microsoft.com/office/powerpoint/2010/main" val="14161143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635</TotalTime>
  <Words>486</Words>
  <Application>Microsoft Office PowerPoint</Application>
  <PresentationFormat>A4 Paper (210x297 mm)</PresentationFormat>
  <Paragraphs>50</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 Rifat</cp:lastModifiedBy>
  <cp:revision>30</cp:revision>
  <cp:lastPrinted>2020-03-18T13:19:03Z</cp:lastPrinted>
  <dcterms:created xsi:type="dcterms:W3CDTF">2020-03-11T12:26:26Z</dcterms:created>
  <dcterms:modified xsi:type="dcterms:W3CDTF">2020-03-20T12:59:38Z</dcterms:modified>
</cp:coreProperties>
</file>