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5" r:id="rId5"/>
    <p:sldId id="271" r:id="rId6"/>
    <p:sldId id="273" r:id="rId7"/>
    <p:sldId id="286" r:id="rId8"/>
    <p:sldId id="293" r:id="rId9"/>
    <p:sldId id="292" r:id="rId10"/>
    <p:sldId id="280" r:id="rId11"/>
    <p:sldId id="295" r:id="rId12"/>
    <p:sldId id="296" r:id="rId13"/>
    <p:sldId id="297" r:id="rId14"/>
    <p:sldId id="298" r:id="rId15"/>
    <p:sldId id="299" r:id="rId16"/>
    <p:sldId id="300" r:id="rId17"/>
    <p:sldId id="288" r:id="rId18"/>
    <p:sldId id="303" r:id="rId19"/>
    <p:sldId id="291" r:id="rId2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3" autoAdjust="0"/>
    <p:restoredTop sz="94660"/>
  </p:normalViewPr>
  <p:slideViewPr>
    <p:cSldViewPr>
      <p:cViewPr varScale="1">
        <p:scale>
          <a:sx n="86" d="100"/>
          <a:sy n="86" d="100"/>
        </p:scale>
        <p:origin x="133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40767"/>
          </a:xfrm>
          <a:solidFill>
            <a:schemeClr val="tx1">
              <a:alpha val="90000"/>
            </a:schemeClr>
          </a:solidFill>
        </p:spPr>
        <p:txBody>
          <a:bodyPr>
            <a:noAutofit/>
          </a:bodyPr>
          <a:lstStyle/>
          <a:p>
            <a:r>
              <a:rPr lang="en-GB" sz="4000" dirty="0">
                <a:solidFill>
                  <a:schemeClr val="bg1"/>
                </a:solidFill>
              </a:rPr>
              <a:t>International Aid In Nigeria</a:t>
            </a:r>
          </a:p>
        </p:txBody>
      </p:sp>
      <p:sp>
        <p:nvSpPr>
          <p:cNvPr id="3" name="Subtitle 2"/>
          <p:cNvSpPr>
            <a:spLocks noGrp="1"/>
          </p:cNvSpPr>
          <p:nvPr>
            <p:ph type="subTitle" idx="1"/>
          </p:nvPr>
        </p:nvSpPr>
        <p:spPr>
          <a:xfrm>
            <a:off x="0" y="5805264"/>
            <a:ext cx="9144000" cy="1052736"/>
          </a:xfrm>
          <a:solidFill>
            <a:schemeClr val="tx1">
              <a:alpha val="90000"/>
            </a:schemeClr>
          </a:solidFill>
        </p:spPr>
        <p:txBody>
          <a:bodyPr>
            <a:normAutofit/>
          </a:bodyPr>
          <a:lstStyle/>
          <a:p>
            <a:pPr algn="l"/>
            <a:r>
              <a:rPr lang="en-GB" sz="3000" b="1" dirty="0">
                <a:solidFill>
                  <a:schemeClr val="bg1"/>
                </a:solidFill>
              </a:rPr>
              <a:t>Q.	How can Oxfam building wells in Nigeria help?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sz="1800" dirty="0">
                <a:solidFill>
                  <a:schemeClr val="bg1"/>
                </a:solidFill>
              </a:rPr>
              <a:t>International Aid In Nigeria</a:t>
            </a:r>
            <a:br>
              <a:rPr lang="en-GB" sz="1800" dirty="0">
                <a:solidFill>
                  <a:schemeClr val="bg1"/>
                </a:solidFill>
              </a:rPr>
            </a:br>
            <a:r>
              <a:rPr lang="en-GB" sz="1800" dirty="0">
                <a:solidFill>
                  <a:schemeClr val="bg1"/>
                </a:solidFill>
              </a:rPr>
              <a:t>Impacts Of Aid</a:t>
            </a:r>
            <a:br>
              <a:rPr lang="en-GB" sz="1800" dirty="0">
                <a:solidFill>
                  <a:schemeClr val="bg1"/>
                </a:solidFill>
              </a:rPr>
            </a:br>
            <a:r>
              <a:rPr lang="en-GB" sz="1800" dirty="0">
                <a:solidFill>
                  <a:schemeClr val="bg1"/>
                </a:solidFill>
              </a:rPr>
              <a:t>Goat Aid From Oxfam</a:t>
            </a:r>
            <a:br>
              <a:rPr lang="en-GB" sz="1800" dirty="0">
                <a:solidFill>
                  <a:schemeClr val="bg1"/>
                </a:solidFill>
              </a:rPr>
            </a:br>
            <a:r>
              <a:rPr lang="en-GB" sz="1800" dirty="0">
                <a:solidFill>
                  <a:schemeClr val="bg1"/>
                </a:solidFill>
              </a:rPr>
              <a:t>(Long-Term, </a:t>
            </a:r>
            <a:r>
              <a:rPr lang="en-GB" sz="1800" dirty="0" err="1">
                <a:solidFill>
                  <a:schemeClr val="bg1"/>
                </a:solidFill>
              </a:rPr>
              <a:t>Multilaterial</a:t>
            </a:r>
            <a:r>
              <a:rPr lang="en-GB" sz="1800" dirty="0">
                <a:solidFill>
                  <a:schemeClr val="bg1"/>
                </a:solidFill>
              </a:rPr>
              <a:t>, Voluntary)</a:t>
            </a:r>
          </a:p>
        </p:txBody>
      </p:sp>
      <p:sp>
        <p:nvSpPr>
          <p:cNvPr id="3" name="Content Placeholder 2"/>
          <p:cNvSpPr>
            <a:spLocks noGrp="1"/>
          </p:cNvSpPr>
          <p:nvPr>
            <p:ph sz="half" idx="2"/>
          </p:nvPr>
        </p:nvSpPr>
        <p:spPr>
          <a:xfrm>
            <a:off x="4648200" y="1600200"/>
            <a:ext cx="4038600" cy="5257800"/>
          </a:xfrm>
          <a:solidFill>
            <a:schemeClr val="tx1">
              <a:alpha val="90000"/>
            </a:schemeClr>
          </a:solidFill>
        </p:spPr>
        <p:txBody>
          <a:bodyPr>
            <a:normAutofit fontScale="92500" lnSpcReduction="10000"/>
          </a:bodyPr>
          <a:lstStyle/>
          <a:p>
            <a:r>
              <a:rPr lang="en-GB" b="1" dirty="0">
                <a:solidFill>
                  <a:schemeClr val="bg1"/>
                </a:solidFill>
              </a:rPr>
              <a:t>Description</a:t>
            </a:r>
          </a:p>
          <a:p>
            <a:r>
              <a:rPr lang="en-GB" b="1" dirty="0">
                <a:solidFill>
                  <a:schemeClr val="bg1"/>
                </a:solidFill>
              </a:rPr>
              <a:t>What are they doing?</a:t>
            </a:r>
          </a:p>
          <a:p>
            <a:pPr lvl="1"/>
            <a:r>
              <a:rPr lang="en-GB" dirty="0">
                <a:solidFill>
                  <a:schemeClr val="bg1"/>
                </a:solidFill>
              </a:rPr>
              <a:t>Goat Aid Oxfam is a project set up to help families in African countries like Nigeria.</a:t>
            </a:r>
          </a:p>
          <a:p>
            <a:endParaRPr lang="en-GB" dirty="0">
              <a:solidFill>
                <a:schemeClr val="bg1"/>
              </a:solidFill>
            </a:endParaRPr>
          </a:p>
          <a:p>
            <a:pPr lvl="1"/>
            <a:r>
              <a:rPr lang="en-GB" dirty="0">
                <a:solidFill>
                  <a:schemeClr val="bg1"/>
                </a:solidFill>
              </a:rPr>
              <a:t>The money donated is used to buy a family goat, which produces milk, butter and meat.</a:t>
            </a:r>
          </a:p>
          <a:p>
            <a:pPr lvl="1"/>
            <a:endParaRPr lang="en-GB" dirty="0">
              <a:solidFill>
                <a:schemeClr val="bg1"/>
              </a:solidFill>
            </a:endParaRPr>
          </a:p>
          <a:p>
            <a:r>
              <a:rPr lang="en-GB" b="1" dirty="0">
                <a:solidFill>
                  <a:schemeClr val="bg1"/>
                </a:solidFill>
              </a:rPr>
              <a:t>Explanation</a:t>
            </a:r>
          </a:p>
          <a:p>
            <a:r>
              <a:rPr lang="en-GB" b="1" dirty="0">
                <a:solidFill>
                  <a:schemeClr val="bg1"/>
                </a:solidFill>
              </a:rPr>
              <a:t>How does it help?</a:t>
            </a:r>
          </a:p>
          <a:p>
            <a:pPr lvl="1"/>
            <a:endParaRPr lang="en-GB" dirty="0">
              <a:solidFill>
                <a:schemeClr val="bg1"/>
              </a:solidFill>
            </a:endParaRPr>
          </a:p>
        </p:txBody>
      </p:sp>
      <p:pic>
        <p:nvPicPr>
          <p:cNvPr id="9" name="Content Placeholder 8"/>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525897"/>
            <a:ext cx="4038600" cy="2674569"/>
          </a:xfrm>
          <a:prstGeom prst="rect">
            <a:avLst/>
          </a:prstGeom>
        </p:spPr>
      </p:pic>
    </p:spTree>
    <p:extLst>
      <p:ext uri="{BB962C8B-B14F-4D97-AF65-F5344CB8AC3E}">
        <p14:creationId xmlns:p14="http://schemas.microsoft.com/office/powerpoint/2010/main" val="10164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sz="1800" dirty="0">
                <a:solidFill>
                  <a:schemeClr val="bg1"/>
                </a:solidFill>
              </a:rPr>
              <a:t>International Aid In Nigeria</a:t>
            </a:r>
            <a:br>
              <a:rPr lang="en-GB" sz="1800" dirty="0">
                <a:solidFill>
                  <a:schemeClr val="bg1"/>
                </a:solidFill>
              </a:rPr>
            </a:br>
            <a:r>
              <a:rPr lang="en-GB" sz="1800" dirty="0">
                <a:solidFill>
                  <a:schemeClr val="bg1"/>
                </a:solidFill>
              </a:rPr>
              <a:t>Impacts Of Aid</a:t>
            </a:r>
            <a:br>
              <a:rPr lang="en-GB" sz="1800" dirty="0">
                <a:solidFill>
                  <a:schemeClr val="bg1"/>
                </a:solidFill>
              </a:rPr>
            </a:br>
            <a:r>
              <a:rPr lang="en-GB" sz="1800" dirty="0">
                <a:solidFill>
                  <a:schemeClr val="bg1"/>
                </a:solidFill>
              </a:rPr>
              <a:t>Solar Nigeria Programme</a:t>
            </a:r>
            <a:br>
              <a:rPr lang="en-GB" sz="1800" dirty="0">
                <a:solidFill>
                  <a:schemeClr val="bg1"/>
                </a:solidFill>
              </a:rPr>
            </a:br>
            <a:r>
              <a:rPr lang="en-GB" sz="1800" dirty="0">
                <a:solidFill>
                  <a:schemeClr val="bg1"/>
                </a:solidFill>
              </a:rPr>
              <a:t>(Long-Term, Multilateral, Voluntary)</a:t>
            </a:r>
          </a:p>
        </p:txBody>
      </p:sp>
      <p:sp>
        <p:nvSpPr>
          <p:cNvPr id="3" name="Content Placeholder 2"/>
          <p:cNvSpPr>
            <a:spLocks noGrp="1"/>
          </p:cNvSpPr>
          <p:nvPr>
            <p:ph sz="half" idx="2"/>
          </p:nvPr>
        </p:nvSpPr>
        <p:spPr>
          <a:xfrm>
            <a:off x="4648200" y="1600200"/>
            <a:ext cx="4038600" cy="5257800"/>
          </a:xfrm>
          <a:solidFill>
            <a:schemeClr val="tx1">
              <a:alpha val="90000"/>
            </a:schemeClr>
          </a:solidFill>
        </p:spPr>
        <p:txBody>
          <a:bodyPr>
            <a:normAutofit fontScale="62500" lnSpcReduction="20000"/>
          </a:bodyPr>
          <a:lstStyle/>
          <a:p>
            <a:r>
              <a:rPr lang="en-GB" b="1" dirty="0">
                <a:solidFill>
                  <a:schemeClr val="bg1"/>
                </a:solidFill>
              </a:rPr>
              <a:t>Description</a:t>
            </a:r>
          </a:p>
          <a:p>
            <a:r>
              <a:rPr lang="en-GB" b="1" dirty="0">
                <a:solidFill>
                  <a:schemeClr val="bg1"/>
                </a:solidFill>
              </a:rPr>
              <a:t>What are they doing?</a:t>
            </a:r>
          </a:p>
          <a:p>
            <a:pPr lvl="1"/>
            <a:r>
              <a:rPr lang="en-GB" dirty="0">
                <a:solidFill>
                  <a:schemeClr val="bg1"/>
                </a:solidFill>
              </a:rPr>
              <a:t>Start date 2014</a:t>
            </a:r>
          </a:p>
          <a:p>
            <a:pPr lvl="1"/>
            <a:r>
              <a:rPr lang="en-GB" dirty="0">
                <a:solidFill>
                  <a:schemeClr val="bg1"/>
                </a:solidFill>
              </a:rPr>
              <a:t>Planned end date 2020</a:t>
            </a:r>
          </a:p>
          <a:p>
            <a:pPr lvl="1"/>
            <a:r>
              <a:rPr lang="en-GB" dirty="0">
                <a:solidFill>
                  <a:schemeClr val="bg1"/>
                </a:solidFill>
              </a:rPr>
              <a:t>Budget £66 million</a:t>
            </a:r>
          </a:p>
          <a:p>
            <a:pPr lvl="1"/>
            <a:r>
              <a:rPr lang="en-GB" dirty="0">
                <a:solidFill>
                  <a:schemeClr val="bg1"/>
                </a:solidFill>
              </a:rPr>
              <a:t>This project is on track</a:t>
            </a:r>
          </a:p>
          <a:p>
            <a:pPr lvl="1"/>
            <a:endParaRPr lang="en-GB" dirty="0">
              <a:solidFill>
                <a:schemeClr val="bg1"/>
              </a:solidFill>
            </a:endParaRPr>
          </a:p>
          <a:p>
            <a:pPr lvl="1"/>
            <a:r>
              <a:rPr lang="en-GB" dirty="0">
                <a:solidFill>
                  <a:schemeClr val="bg1"/>
                </a:solidFill>
              </a:rPr>
              <a:t>The UK Government and the World Bank are paying for large solar power systems to be built in Nigeria near the capital city and in the north of the country.</a:t>
            </a:r>
          </a:p>
          <a:p>
            <a:pPr lvl="1"/>
            <a:endParaRPr lang="en-GB" dirty="0">
              <a:solidFill>
                <a:schemeClr val="bg1"/>
              </a:solidFill>
            </a:endParaRPr>
          </a:p>
          <a:p>
            <a:pPr lvl="1"/>
            <a:r>
              <a:rPr lang="en-GB" dirty="0">
                <a:solidFill>
                  <a:schemeClr val="bg1"/>
                </a:solidFill>
              </a:rPr>
              <a:t>The solar power system is designed to provide electricity to 2.8 million homes, schools and hospitals so that 190,000 school students and 4.7 million patients in hospitals can use electricity.</a:t>
            </a:r>
          </a:p>
          <a:p>
            <a:pPr lvl="1"/>
            <a:endParaRPr lang="en-GB" dirty="0">
              <a:solidFill>
                <a:schemeClr val="bg1"/>
              </a:solidFill>
            </a:endParaRPr>
          </a:p>
          <a:p>
            <a:pPr lvl="1"/>
            <a:r>
              <a:rPr lang="en-GB" dirty="0">
                <a:solidFill>
                  <a:schemeClr val="bg1"/>
                </a:solidFill>
              </a:rPr>
              <a:t>The project will create 3,000 jobs</a:t>
            </a:r>
          </a:p>
          <a:p>
            <a:endParaRPr lang="en-GB" dirty="0">
              <a:solidFill>
                <a:schemeClr val="bg1"/>
              </a:solidFill>
            </a:endParaRPr>
          </a:p>
          <a:p>
            <a:r>
              <a:rPr lang="en-GB" b="1" dirty="0">
                <a:solidFill>
                  <a:schemeClr val="bg1"/>
                </a:solidFill>
              </a:rPr>
              <a:t>Explanation</a:t>
            </a:r>
          </a:p>
          <a:p>
            <a:r>
              <a:rPr lang="en-GB" b="1" dirty="0">
                <a:solidFill>
                  <a:schemeClr val="bg1"/>
                </a:solidFill>
              </a:rPr>
              <a:t>How does it help?</a:t>
            </a:r>
          </a:p>
        </p:txBody>
      </p:sp>
      <p:pic>
        <p:nvPicPr>
          <p:cNvPr id="1026" name="Picture 2" descr="http://www.nigeriaelectricityhub.com/wp-content/uploads/solarroofnigeria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sz="1800" dirty="0">
                <a:solidFill>
                  <a:schemeClr val="bg1"/>
                </a:solidFill>
              </a:rPr>
              <a:t>International Aid In Nigeria</a:t>
            </a:r>
            <a:br>
              <a:rPr lang="en-GB" sz="1800" dirty="0">
                <a:solidFill>
                  <a:schemeClr val="bg1"/>
                </a:solidFill>
              </a:rPr>
            </a:br>
            <a:r>
              <a:rPr lang="en-GB" sz="1800" dirty="0">
                <a:solidFill>
                  <a:schemeClr val="bg1"/>
                </a:solidFill>
              </a:rPr>
              <a:t>Impacts Of Aid</a:t>
            </a:r>
            <a:br>
              <a:rPr lang="en-GB" sz="1800" dirty="0">
                <a:solidFill>
                  <a:schemeClr val="bg1"/>
                </a:solidFill>
              </a:rPr>
            </a:br>
            <a:r>
              <a:rPr lang="en-GB" sz="1800" dirty="0">
                <a:solidFill>
                  <a:schemeClr val="bg1"/>
                </a:solidFill>
              </a:rPr>
              <a:t>Sanitation, Hygiene &amp; Water In Nigeria (Phase 2)</a:t>
            </a:r>
            <a:br>
              <a:rPr lang="en-GB" sz="1800" dirty="0">
                <a:solidFill>
                  <a:schemeClr val="bg1"/>
                </a:solidFill>
              </a:rPr>
            </a:br>
            <a:r>
              <a:rPr lang="en-GB" sz="1800" dirty="0">
                <a:solidFill>
                  <a:schemeClr val="bg1"/>
                </a:solidFill>
              </a:rPr>
              <a:t>(Long-Term, Multilateral, Voluntary)</a:t>
            </a:r>
          </a:p>
        </p:txBody>
      </p:sp>
      <p:sp>
        <p:nvSpPr>
          <p:cNvPr id="3" name="Content Placeholder 2"/>
          <p:cNvSpPr>
            <a:spLocks noGrp="1"/>
          </p:cNvSpPr>
          <p:nvPr>
            <p:ph sz="half" idx="2"/>
          </p:nvPr>
        </p:nvSpPr>
        <p:spPr>
          <a:xfrm>
            <a:off x="4648200" y="1600200"/>
            <a:ext cx="4038600" cy="5257800"/>
          </a:xfrm>
          <a:solidFill>
            <a:schemeClr val="tx1">
              <a:alpha val="90000"/>
            </a:schemeClr>
          </a:solidFill>
        </p:spPr>
        <p:txBody>
          <a:bodyPr>
            <a:normAutofit fontScale="70000" lnSpcReduction="20000"/>
          </a:bodyPr>
          <a:lstStyle/>
          <a:p>
            <a:r>
              <a:rPr lang="en-GB" b="1" dirty="0">
                <a:solidFill>
                  <a:schemeClr val="bg1"/>
                </a:solidFill>
              </a:rPr>
              <a:t>Description</a:t>
            </a:r>
          </a:p>
          <a:p>
            <a:r>
              <a:rPr lang="en-GB" b="1" dirty="0">
                <a:solidFill>
                  <a:schemeClr val="bg1"/>
                </a:solidFill>
              </a:rPr>
              <a:t>What are they doing?</a:t>
            </a:r>
          </a:p>
          <a:p>
            <a:pPr lvl="1"/>
            <a:r>
              <a:rPr lang="en-GB" dirty="0">
                <a:solidFill>
                  <a:schemeClr val="bg1"/>
                </a:solidFill>
              </a:rPr>
              <a:t>Start date 2013</a:t>
            </a:r>
          </a:p>
          <a:p>
            <a:pPr lvl="1"/>
            <a:r>
              <a:rPr lang="en-GB" dirty="0">
                <a:solidFill>
                  <a:schemeClr val="bg1"/>
                </a:solidFill>
              </a:rPr>
              <a:t>Planned end date 2018</a:t>
            </a:r>
          </a:p>
          <a:p>
            <a:pPr lvl="1"/>
            <a:r>
              <a:rPr lang="en-GB" dirty="0">
                <a:solidFill>
                  <a:schemeClr val="bg1"/>
                </a:solidFill>
              </a:rPr>
              <a:t>Budget £96 million</a:t>
            </a:r>
          </a:p>
          <a:p>
            <a:pPr lvl="1"/>
            <a:r>
              <a:rPr lang="en-GB" dirty="0">
                <a:solidFill>
                  <a:schemeClr val="bg1"/>
                </a:solidFill>
              </a:rPr>
              <a:t>This project is on track</a:t>
            </a:r>
          </a:p>
          <a:p>
            <a:pPr lvl="1"/>
            <a:endParaRPr lang="en-GB" dirty="0">
              <a:solidFill>
                <a:schemeClr val="bg1"/>
              </a:solidFill>
            </a:endParaRPr>
          </a:p>
          <a:p>
            <a:pPr lvl="1"/>
            <a:r>
              <a:rPr lang="en-GB" dirty="0">
                <a:solidFill>
                  <a:schemeClr val="bg1"/>
                </a:solidFill>
              </a:rPr>
              <a:t>The UK Government and UNICEF are providing people in Nigeria with clean water taps, toilet and shower systems as well as hygiene education and items (soap, toothbrushes) to people in the north of Nigeria.</a:t>
            </a:r>
          </a:p>
          <a:p>
            <a:pPr lvl="1"/>
            <a:endParaRPr lang="en-GB" dirty="0">
              <a:solidFill>
                <a:schemeClr val="bg1"/>
              </a:solidFill>
            </a:endParaRPr>
          </a:p>
          <a:p>
            <a:pPr lvl="1"/>
            <a:r>
              <a:rPr lang="en-GB" dirty="0">
                <a:solidFill>
                  <a:schemeClr val="bg1"/>
                </a:solidFill>
              </a:rPr>
              <a:t>Phase 2 and Phase 1 will mean that 7 million Nigerians will benefit.</a:t>
            </a:r>
          </a:p>
          <a:p>
            <a:endParaRPr lang="en-GB" dirty="0">
              <a:solidFill>
                <a:schemeClr val="bg1"/>
              </a:solidFill>
            </a:endParaRPr>
          </a:p>
          <a:p>
            <a:r>
              <a:rPr lang="en-GB" b="1" dirty="0">
                <a:solidFill>
                  <a:schemeClr val="bg1"/>
                </a:solidFill>
              </a:rPr>
              <a:t>Explanation</a:t>
            </a:r>
          </a:p>
          <a:p>
            <a:r>
              <a:rPr lang="en-GB" b="1" dirty="0">
                <a:solidFill>
                  <a:schemeClr val="bg1"/>
                </a:solidFill>
              </a:rPr>
              <a:t>How does it help?</a:t>
            </a: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348706"/>
            <a:ext cx="4038600" cy="3028950"/>
          </a:xfrm>
          <a:prstGeom prst="rect">
            <a:avLst/>
          </a:prstGeom>
        </p:spPr>
      </p:pic>
    </p:spTree>
    <p:extLst>
      <p:ext uri="{BB962C8B-B14F-4D97-AF65-F5344CB8AC3E}">
        <p14:creationId xmlns:p14="http://schemas.microsoft.com/office/powerpoint/2010/main" val="41460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solidFill>
            <a:schemeClr val="tx1">
              <a:alpha val="90000"/>
            </a:schemeClr>
          </a:solidFill>
        </p:spPr>
        <p:txBody>
          <a:bodyPr/>
          <a:lstStyle/>
          <a:p>
            <a:r>
              <a:rPr lang="en-GB" dirty="0">
                <a:solidFill>
                  <a:schemeClr val="bg1"/>
                </a:solidFill>
              </a:rPr>
              <a:t>Answers</a:t>
            </a:r>
          </a:p>
        </p:txBody>
      </p:sp>
    </p:spTree>
    <p:extLst>
      <p:ext uri="{BB962C8B-B14F-4D97-AF65-F5344CB8AC3E}">
        <p14:creationId xmlns:p14="http://schemas.microsoft.com/office/powerpoint/2010/main" val="295219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sz="1800" dirty="0">
                <a:solidFill>
                  <a:schemeClr val="bg1"/>
                </a:solidFill>
              </a:rPr>
              <a:t>International Aid In Nigeria</a:t>
            </a:r>
            <a:br>
              <a:rPr lang="en-GB" sz="1800" dirty="0">
                <a:solidFill>
                  <a:schemeClr val="bg1"/>
                </a:solidFill>
              </a:rPr>
            </a:br>
            <a:r>
              <a:rPr lang="en-GB" sz="1800" dirty="0">
                <a:solidFill>
                  <a:schemeClr val="bg1"/>
                </a:solidFill>
              </a:rPr>
              <a:t>Impacts Of Aid</a:t>
            </a:r>
            <a:br>
              <a:rPr lang="en-GB" sz="1800" dirty="0">
                <a:solidFill>
                  <a:schemeClr val="bg1"/>
                </a:solidFill>
              </a:rPr>
            </a:br>
            <a:r>
              <a:rPr lang="en-GB" sz="1800" dirty="0">
                <a:solidFill>
                  <a:schemeClr val="bg1"/>
                </a:solidFill>
              </a:rPr>
              <a:t>Goat Aid From Oxfam</a:t>
            </a:r>
            <a:br>
              <a:rPr lang="en-GB" sz="1800" dirty="0">
                <a:solidFill>
                  <a:schemeClr val="bg1"/>
                </a:solidFill>
              </a:rPr>
            </a:br>
            <a:r>
              <a:rPr lang="en-GB" sz="1800" dirty="0">
                <a:solidFill>
                  <a:schemeClr val="bg1"/>
                </a:solidFill>
              </a:rPr>
              <a:t>(Long-Term, </a:t>
            </a:r>
            <a:r>
              <a:rPr lang="en-GB" sz="1800" dirty="0" err="1">
                <a:solidFill>
                  <a:schemeClr val="bg1"/>
                </a:solidFill>
              </a:rPr>
              <a:t>Multilaterial</a:t>
            </a:r>
            <a:r>
              <a:rPr lang="en-GB" sz="1800" dirty="0">
                <a:solidFill>
                  <a:schemeClr val="bg1"/>
                </a:solidFill>
              </a:rPr>
              <a:t>, Voluntary)</a:t>
            </a:r>
          </a:p>
        </p:txBody>
      </p:sp>
      <p:sp>
        <p:nvSpPr>
          <p:cNvPr id="3" name="Content Placeholder 2"/>
          <p:cNvSpPr>
            <a:spLocks noGrp="1"/>
          </p:cNvSpPr>
          <p:nvPr>
            <p:ph sz="half" idx="2"/>
          </p:nvPr>
        </p:nvSpPr>
        <p:spPr>
          <a:xfrm>
            <a:off x="4648200" y="1600200"/>
            <a:ext cx="4038600" cy="5257800"/>
          </a:xfrm>
          <a:solidFill>
            <a:schemeClr val="tx1">
              <a:alpha val="90000"/>
            </a:schemeClr>
          </a:solidFill>
        </p:spPr>
        <p:txBody>
          <a:bodyPr>
            <a:normAutofit fontScale="70000" lnSpcReduction="20000"/>
          </a:bodyPr>
          <a:lstStyle/>
          <a:p>
            <a:r>
              <a:rPr lang="en-GB" b="1" dirty="0">
                <a:solidFill>
                  <a:schemeClr val="bg1"/>
                </a:solidFill>
              </a:rPr>
              <a:t>Explanation</a:t>
            </a:r>
          </a:p>
          <a:p>
            <a:r>
              <a:rPr lang="en-GB" b="1" dirty="0">
                <a:solidFill>
                  <a:schemeClr val="bg1"/>
                </a:solidFill>
              </a:rPr>
              <a:t>How does it help?</a:t>
            </a:r>
          </a:p>
          <a:p>
            <a:pPr lvl="1"/>
            <a:r>
              <a:rPr lang="en-GB" dirty="0">
                <a:solidFill>
                  <a:schemeClr val="bg1"/>
                </a:solidFill>
              </a:rPr>
              <a:t>Goats are an excellent food source, providing both milk and meat to stop people dying from starvation. Death rate will decrease, life expectancy will increase, infant mortality rate will decrease.</a:t>
            </a:r>
          </a:p>
          <a:p>
            <a:pPr lvl="1"/>
            <a:endParaRPr lang="en-GB" dirty="0">
              <a:solidFill>
                <a:schemeClr val="bg1"/>
              </a:solidFill>
            </a:endParaRPr>
          </a:p>
          <a:p>
            <a:pPr lvl="1"/>
            <a:r>
              <a:rPr lang="en-GB" dirty="0">
                <a:solidFill>
                  <a:schemeClr val="bg1"/>
                </a:solidFill>
              </a:rPr>
              <a:t>Milk can be sold as a source of income to pay for education. Children can get a better education, earn more money to buy things they need to have a better quality of life such as a safe, warm and dry house. Death rate will decrease, life expectancy will increase, infant mortality rate will decrease, GDP will increase.</a:t>
            </a:r>
          </a:p>
        </p:txBody>
      </p:sp>
      <p:pic>
        <p:nvPicPr>
          <p:cNvPr id="9" name="Content Placeholder 8"/>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525897"/>
            <a:ext cx="4038600" cy="2674569"/>
          </a:xfrm>
          <a:prstGeom prst="rect">
            <a:avLst/>
          </a:prstGeom>
        </p:spPr>
      </p:pic>
    </p:spTree>
    <p:extLst>
      <p:ext uri="{BB962C8B-B14F-4D97-AF65-F5344CB8AC3E}">
        <p14:creationId xmlns:p14="http://schemas.microsoft.com/office/powerpoint/2010/main" val="255569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sz="1800" dirty="0">
                <a:solidFill>
                  <a:schemeClr val="bg1"/>
                </a:solidFill>
              </a:rPr>
              <a:t>International Aid In Nigeria</a:t>
            </a:r>
            <a:br>
              <a:rPr lang="en-GB" sz="1800" dirty="0">
                <a:solidFill>
                  <a:schemeClr val="bg1"/>
                </a:solidFill>
              </a:rPr>
            </a:br>
            <a:r>
              <a:rPr lang="en-GB" sz="1800" dirty="0">
                <a:solidFill>
                  <a:schemeClr val="bg1"/>
                </a:solidFill>
              </a:rPr>
              <a:t>Impacts Of Aid</a:t>
            </a:r>
            <a:br>
              <a:rPr lang="en-GB" sz="1800" dirty="0">
                <a:solidFill>
                  <a:schemeClr val="bg1"/>
                </a:solidFill>
              </a:rPr>
            </a:br>
            <a:r>
              <a:rPr lang="en-GB" sz="1800" dirty="0">
                <a:solidFill>
                  <a:schemeClr val="bg1"/>
                </a:solidFill>
              </a:rPr>
              <a:t>Solar Nigeria Programme</a:t>
            </a:r>
            <a:br>
              <a:rPr lang="en-GB" sz="1800" dirty="0">
                <a:solidFill>
                  <a:schemeClr val="bg1"/>
                </a:solidFill>
              </a:rPr>
            </a:br>
            <a:r>
              <a:rPr lang="en-GB" sz="1800" dirty="0">
                <a:solidFill>
                  <a:schemeClr val="bg1"/>
                </a:solidFill>
              </a:rPr>
              <a:t>(Long-Term, Multilateral, Voluntary)</a:t>
            </a:r>
          </a:p>
        </p:txBody>
      </p:sp>
      <p:sp>
        <p:nvSpPr>
          <p:cNvPr id="3" name="Content Placeholder 2"/>
          <p:cNvSpPr>
            <a:spLocks noGrp="1"/>
          </p:cNvSpPr>
          <p:nvPr>
            <p:ph sz="half" idx="2"/>
          </p:nvPr>
        </p:nvSpPr>
        <p:spPr>
          <a:xfrm>
            <a:off x="4648200" y="1600200"/>
            <a:ext cx="4038600" cy="5257800"/>
          </a:xfrm>
          <a:solidFill>
            <a:schemeClr val="tx1">
              <a:alpha val="90000"/>
            </a:schemeClr>
          </a:solidFill>
        </p:spPr>
        <p:txBody>
          <a:bodyPr>
            <a:normAutofit fontScale="62500" lnSpcReduction="20000"/>
          </a:bodyPr>
          <a:lstStyle/>
          <a:p>
            <a:r>
              <a:rPr lang="en-GB" b="1" dirty="0">
                <a:solidFill>
                  <a:schemeClr val="bg1"/>
                </a:solidFill>
              </a:rPr>
              <a:t>Explanation</a:t>
            </a:r>
          </a:p>
          <a:p>
            <a:r>
              <a:rPr lang="en-GB" b="1" dirty="0">
                <a:solidFill>
                  <a:schemeClr val="bg1"/>
                </a:solidFill>
              </a:rPr>
              <a:t>How does it help?</a:t>
            </a:r>
          </a:p>
          <a:p>
            <a:pPr lvl="1"/>
            <a:r>
              <a:rPr lang="en-GB" dirty="0">
                <a:solidFill>
                  <a:schemeClr val="bg1"/>
                </a:solidFill>
              </a:rPr>
              <a:t>People will be able to use electricity in their homes for things like heating and lighting which will improve their quality of life.</a:t>
            </a:r>
          </a:p>
          <a:p>
            <a:endParaRPr lang="en-GB" b="1" dirty="0">
              <a:solidFill>
                <a:schemeClr val="bg1"/>
              </a:solidFill>
            </a:endParaRPr>
          </a:p>
          <a:p>
            <a:pPr lvl="1"/>
            <a:r>
              <a:rPr lang="en-GB" dirty="0">
                <a:solidFill>
                  <a:schemeClr val="bg1"/>
                </a:solidFill>
              </a:rPr>
              <a:t>Children will be able to get a better education so that they can get better jobs and earn more money in the future. They will be able to develop their skills of using computers. Literacy rate will increase. GDP will increase.</a:t>
            </a:r>
          </a:p>
          <a:p>
            <a:pPr lvl="1"/>
            <a:endParaRPr lang="en-GB" dirty="0">
              <a:solidFill>
                <a:schemeClr val="bg1"/>
              </a:solidFill>
            </a:endParaRPr>
          </a:p>
          <a:p>
            <a:pPr lvl="1"/>
            <a:r>
              <a:rPr lang="en-GB" dirty="0">
                <a:solidFill>
                  <a:schemeClr val="bg1"/>
                </a:solidFill>
              </a:rPr>
              <a:t>More electronic equipment can be powered and used in hospitals which means that more people will be able to recover from illness and injuries. The death rate will decrease, life expectancy will increase, the infant mortality rate will decrease.</a:t>
            </a:r>
          </a:p>
        </p:txBody>
      </p:sp>
      <p:pic>
        <p:nvPicPr>
          <p:cNvPr id="1026" name="Picture 2" descr="http://www.nigeriaelectricityhub.com/wp-content/uploads/solarroofnigeria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sz="1800" dirty="0">
                <a:solidFill>
                  <a:schemeClr val="bg1"/>
                </a:solidFill>
              </a:rPr>
              <a:t>International Aid In Nigeria</a:t>
            </a:r>
            <a:br>
              <a:rPr lang="en-GB" sz="1800" dirty="0">
                <a:solidFill>
                  <a:schemeClr val="bg1"/>
                </a:solidFill>
              </a:rPr>
            </a:br>
            <a:r>
              <a:rPr lang="en-GB" sz="1800" dirty="0">
                <a:solidFill>
                  <a:schemeClr val="bg1"/>
                </a:solidFill>
              </a:rPr>
              <a:t>Impacts Of Aid</a:t>
            </a:r>
            <a:br>
              <a:rPr lang="en-GB" sz="1800" dirty="0">
                <a:solidFill>
                  <a:schemeClr val="bg1"/>
                </a:solidFill>
              </a:rPr>
            </a:br>
            <a:r>
              <a:rPr lang="en-GB" sz="1800" dirty="0">
                <a:solidFill>
                  <a:schemeClr val="bg1"/>
                </a:solidFill>
              </a:rPr>
              <a:t>Sanitation, Hygiene &amp; Water In Nigeria (Phase 2)</a:t>
            </a:r>
            <a:br>
              <a:rPr lang="en-GB" sz="1800" dirty="0">
                <a:solidFill>
                  <a:schemeClr val="bg1"/>
                </a:solidFill>
              </a:rPr>
            </a:br>
            <a:r>
              <a:rPr lang="en-GB" sz="1800" dirty="0">
                <a:solidFill>
                  <a:schemeClr val="bg1"/>
                </a:solidFill>
              </a:rPr>
              <a:t>(Long-Term, Multilateral, Voluntary)</a:t>
            </a:r>
          </a:p>
        </p:txBody>
      </p:sp>
      <p:sp>
        <p:nvSpPr>
          <p:cNvPr id="3" name="Content Placeholder 2"/>
          <p:cNvSpPr>
            <a:spLocks noGrp="1"/>
          </p:cNvSpPr>
          <p:nvPr>
            <p:ph sz="half" idx="2"/>
          </p:nvPr>
        </p:nvSpPr>
        <p:spPr>
          <a:xfrm>
            <a:off x="4648200" y="1600200"/>
            <a:ext cx="4038600" cy="5257800"/>
          </a:xfrm>
          <a:solidFill>
            <a:schemeClr val="tx1">
              <a:alpha val="90000"/>
            </a:schemeClr>
          </a:solidFill>
        </p:spPr>
        <p:txBody>
          <a:bodyPr>
            <a:normAutofit fontScale="62500" lnSpcReduction="20000"/>
          </a:bodyPr>
          <a:lstStyle/>
          <a:p>
            <a:r>
              <a:rPr lang="en-GB" b="1" dirty="0">
                <a:solidFill>
                  <a:schemeClr val="bg1"/>
                </a:solidFill>
              </a:rPr>
              <a:t>Explanation</a:t>
            </a:r>
          </a:p>
          <a:p>
            <a:r>
              <a:rPr lang="en-GB" b="1" dirty="0">
                <a:solidFill>
                  <a:schemeClr val="bg1"/>
                </a:solidFill>
              </a:rPr>
              <a:t>How does it help?</a:t>
            </a:r>
          </a:p>
          <a:p>
            <a:pPr lvl="1"/>
            <a:r>
              <a:rPr lang="en-GB" dirty="0">
                <a:solidFill>
                  <a:schemeClr val="bg1"/>
                </a:solidFill>
              </a:rPr>
              <a:t>More people will have access to clean water which means that they don’t have to drink dirty water which means they will get diseases and be sick or die. Less time will be wasted collecting water or being sick which means people can spend more time at work earning money. Death rate will decrease, life expectancy will increase, GDP will increase, infant mortality rate will decrease.</a:t>
            </a:r>
          </a:p>
          <a:p>
            <a:pPr lvl="1"/>
            <a:endParaRPr lang="en-GB" dirty="0">
              <a:solidFill>
                <a:schemeClr val="bg1"/>
              </a:solidFill>
            </a:endParaRPr>
          </a:p>
          <a:p>
            <a:pPr lvl="1"/>
            <a:r>
              <a:rPr lang="en-GB" dirty="0">
                <a:solidFill>
                  <a:schemeClr val="bg1"/>
                </a:solidFill>
              </a:rPr>
              <a:t>If sewage is being disposed of correctly it won’t cause pollution of local rivers and spread diseases. Less people will get diseases, be sick or die. Less people will be sick which means people can spend more time at work earning money. Death rate will decrease, life expectancy will increase, GDP will increase, infant mortality rate will decrease.</a:t>
            </a:r>
          </a:p>
          <a:p>
            <a:pPr lvl="1"/>
            <a:endParaRPr lang="en-GB" dirty="0">
              <a:solidFill>
                <a:schemeClr val="bg1"/>
              </a:solidFill>
            </a:endParaRPr>
          </a:p>
          <a:p>
            <a:pPr lvl="1"/>
            <a:endParaRPr lang="en-GB" dirty="0">
              <a:solidFill>
                <a:schemeClr val="bg1"/>
              </a:solidFill>
            </a:endParaRPr>
          </a:p>
          <a:p>
            <a:pPr lvl="1"/>
            <a:endParaRPr lang="en-GB" dirty="0">
              <a:solidFill>
                <a:schemeClr val="bg1"/>
              </a:solidFill>
            </a:endParaRP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348706"/>
            <a:ext cx="4038600" cy="3028950"/>
          </a:xfrm>
          <a:prstGeom prst="rect">
            <a:avLst/>
          </a:prstGeom>
        </p:spPr>
      </p:pic>
    </p:spTree>
    <p:extLst>
      <p:ext uri="{BB962C8B-B14F-4D97-AF65-F5344CB8AC3E}">
        <p14:creationId xmlns:p14="http://schemas.microsoft.com/office/powerpoint/2010/main" val="30414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873108232"/>
              </p:ext>
            </p:extLst>
          </p:nvPr>
        </p:nvGraphicFramePr>
        <p:xfrm>
          <a:off x="357158" y="571481"/>
          <a:ext cx="8429684" cy="4511040"/>
        </p:xfrm>
        <a:graphic>
          <a:graphicData uri="http://schemas.openxmlformats.org/drawingml/2006/table">
            <a:tbl>
              <a:tblPr firstRow="1" bandRow="1">
                <a:tableStyleId>{073A0DAA-6AF3-43AB-8588-CEC1D06C72B9}</a:tableStyleId>
              </a:tblPr>
              <a:tblGrid>
                <a:gridCol w="4214842">
                  <a:extLst>
                    <a:ext uri="{9D8B030D-6E8A-4147-A177-3AD203B41FA5}">
                      <a16:colId xmlns:a16="http://schemas.microsoft.com/office/drawing/2014/main" val="20000"/>
                    </a:ext>
                  </a:extLst>
                </a:gridCol>
                <a:gridCol w="4214842">
                  <a:extLst>
                    <a:ext uri="{9D8B030D-6E8A-4147-A177-3AD203B41FA5}">
                      <a16:colId xmlns:a16="http://schemas.microsoft.com/office/drawing/2014/main" val="20001"/>
                    </a:ext>
                  </a:extLst>
                </a:gridCol>
              </a:tblGrid>
              <a:tr h="696857">
                <a:tc>
                  <a:txBody>
                    <a:bodyPr/>
                    <a:lstStyle/>
                    <a:p>
                      <a:r>
                        <a:rPr lang="en-GB" sz="2400" dirty="0"/>
                        <a:t>Objective</a:t>
                      </a:r>
                    </a:p>
                    <a:p>
                      <a:r>
                        <a:rPr lang="en-GB" dirty="0"/>
                        <a:t>By the end of the lesson, you will understand…</a:t>
                      </a:r>
                    </a:p>
                  </a:txBody>
                  <a:tcPr/>
                </a:tc>
                <a:tc>
                  <a:txBody>
                    <a:bodyPr/>
                    <a:lstStyle/>
                    <a:p>
                      <a:r>
                        <a:rPr lang="en-GB" sz="2400" dirty="0"/>
                        <a:t>Outcomes</a:t>
                      </a:r>
                    </a:p>
                    <a:p>
                      <a:r>
                        <a:rPr lang="en-GB" dirty="0"/>
                        <a:t>By the end of the lesson, you will be able to… </a:t>
                      </a:r>
                    </a:p>
                  </a:txBody>
                  <a:tcPr/>
                </a:tc>
                <a:extLst>
                  <a:ext uri="{0D108BD9-81ED-4DB2-BD59-A6C34878D82A}">
                    <a16:rowId xmlns:a16="http://schemas.microsoft.com/office/drawing/2014/main" val="10000"/>
                  </a:ext>
                </a:extLst>
              </a:tr>
              <a:tr h="823559">
                <a:tc rowSpan="3">
                  <a:txBody>
                    <a:bodyPr/>
                    <a:lstStyle/>
                    <a:p>
                      <a:r>
                        <a:rPr lang="en-GB" sz="3200" b="0" u="none" baseline="0" dirty="0"/>
                        <a:t>What international aid is, the different types of international aid and the impacts of international aid on the receiving country</a:t>
                      </a:r>
                    </a:p>
                    <a:p>
                      <a:endParaRPr lang="en-GB" sz="3200" b="0" u="none" baseline="0" dirty="0"/>
                    </a:p>
                  </a:txBody>
                  <a:tcPr/>
                </a:tc>
                <a:tc>
                  <a:txBody>
                    <a:bodyPr/>
                    <a:lstStyle/>
                    <a:p>
                      <a:r>
                        <a:rPr lang="en-GB" sz="2400" b="0" u="none" dirty="0"/>
                        <a:t>Describe what international</a:t>
                      </a:r>
                      <a:r>
                        <a:rPr lang="en-GB" sz="2400" b="0" u="none" baseline="0" dirty="0"/>
                        <a:t> aid is and the different types of international aid</a:t>
                      </a:r>
                    </a:p>
                  </a:txBody>
                  <a:tcPr>
                    <a:solidFill>
                      <a:srgbClr val="00B050"/>
                    </a:solidFill>
                  </a:tcPr>
                </a:tc>
                <a:extLst>
                  <a:ext uri="{0D108BD9-81ED-4DB2-BD59-A6C34878D82A}">
                    <a16:rowId xmlns:a16="http://schemas.microsoft.com/office/drawing/2014/main" val="10001"/>
                  </a:ext>
                </a:extLst>
              </a:tr>
              <a:tr h="823559">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Describe and explain the impacts of international aid on the receiving</a:t>
                      </a:r>
                      <a:r>
                        <a:rPr lang="en-GB" sz="2400" b="0" u="none" baseline="0" dirty="0"/>
                        <a:t> country</a:t>
                      </a:r>
                    </a:p>
                  </a:txBody>
                  <a:tcPr>
                    <a:solidFill>
                      <a:srgbClr val="00B050"/>
                    </a:solidFill>
                  </a:tcPr>
                </a:tc>
                <a:extLst>
                  <a:ext uri="{0D108BD9-81ED-4DB2-BD59-A6C34878D82A}">
                    <a16:rowId xmlns:a16="http://schemas.microsoft.com/office/drawing/2014/main" val="10002"/>
                  </a:ext>
                </a:extLst>
              </a:tr>
              <a:tr h="1013611">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Apply knowledge from today’s lesson to questions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623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rmAutofit fontScale="90000"/>
          </a:bodyPr>
          <a:lstStyle/>
          <a:p>
            <a:r>
              <a:rPr lang="en-GB" dirty="0">
                <a:solidFill>
                  <a:schemeClr val="bg1"/>
                </a:solidFill>
              </a:rPr>
              <a:t>Exam Question</a:t>
            </a:r>
            <a:br>
              <a:rPr lang="en-GB" dirty="0">
                <a:solidFill>
                  <a:schemeClr val="bg1"/>
                </a:solidFill>
              </a:rPr>
            </a:br>
            <a:endParaRPr lang="en-GB" dirty="0">
              <a:solidFill>
                <a:schemeClr val="bg1"/>
              </a:solidFill>
            </a:endParaRPr>
          </a:p>
        </p:txBody>
      </p:sp>
      <p:sp>
        <p:nvSpPr>
          <p:cNvPr id="5" name="Content Placeholder 4"/>
          <p:cNvSpPr>
            <a:spLocks noGrp="1"/>
          </p:cNvSpPr>
          <p:nvPr>
            <p:ph idx="1"/>
          </p:nvPr>
        </p:nvSpPr>
        <p:spPr>
          <a:solidFill>
            <a:schemeClr val="tx1">
              <a:alpha val="90000"/>
            </a:schemeClr>
          </a:solidFill>
        </p:spPr>
        <p:txBody>
          <a:bodyPr/>
          <a:lstStyle/>
          <a:p>
            <a:pPr marL="0" indent="0">
              <a:buNone/>
            </a:pPr>
            <a:r>
              <a:rPr lang="en-GB" b="1" dirty="0">
                <a:solidFill>
                  <a:schemeClr val="bg1"/>
                </a:solidFill>
              </a:rPr>
              <a:t>Q.	Using an example of a LIC or NEE country 	you have studied, describe and explain 	the impacts of aid on the receiving </a:t>
            </a:r>
            <a:r>
              <a:rPr lang="en-GB" b="1">
                <a:solidFill>
                  <a:schemeClr val="bg1"/>
                </a:solidFill>
              </a:rPr>
              <a:t>	country</a:t>
            </a:r>
            <a:r>
              <a:rPr lang="en-GB" b="1" dirty="0">
                <a:solidFill>
                  <a:schemeClr val="bg1"/>
                </a:solidFill>
              </a:rPr>
              <a:t>					(4 Marks)</a:t>
            </a:r>
          </a:p>
        </p:txBody>
      </p:sp>
      <p:graphicFrame>
        <p:nvGraphicFramePr>
          <p:cNvPr id="3" name="Table 2"/>
          <p:cNvGraphicFramePr>
            <a:graphicFrameLocks noGrp="1"/>
          </p:cNvGraphicFramePr>
          <p:nvPr/>
        </p:nvGraphicFramePr>
        <p:xfrm>
          <a:off x="146685" y="3657600"/>
          <a:ext cx="8850631" cy="3200400"/>
        </p:xfrm>
        <a:graphic>
          <a:graphicData uri="http://schemas.openxmlformats.org/drawingml/2006/table">
            <a:tbl>
              <a:tblPr firstRow="1" bandRow="1">
                <a:tableStyleId>{5C22544A-7EE6-4342-B048-85BDC9FD1C3A}</a:tableStyleId>
              </a:tblPr>
              <a:tblGrid>
                <a:gridCol w="800418">
                  <a:extLst>
                    <a:ext uri="{9D8B030D-6E8A-4147-A177-3AD203B41FA5}">
                      <a16:colId xmlns:a16="http://schemas.microsoft.com/office/drawing/2014/main" val="20000"/>
                    </a:ext>
                  </a:extLst>
                </a:gridCol>
                <a:gridCol w="6655245">
                  <a:extLst>
                    <a:ext uri="{9D8B030D-6E8A-4147-A177-3AD203B41FA5}">
                      <a16:colId xmlns:a16="http://schemas.microsoft.com/office/drawing/2014/main" val="20001"/>
                    </a:ext>
                  </a:extLst>
                </a:gridCol>
                <a:gridCol w="697484">
                  <a:extLst>
                    <a:ext uri="{9D8B030D-6E8A-4147-A177-3AD203B41FA5}">
                      <a16:colId xmlns:a16="http://schemas.microsoft.com/office/drawing/2014/main" val="20002"/>
                    </a:ext>
                  </a:extLst>
                </a:gridCol>
                <a:gridCol w="697484">
                  <a:extLst>
                    <a:ext uri="{9D8B030D-6E8A-4147-A177-3AD203B41FA5}">
                      <a16:colId xmlns:a16="http://schemas.microsoft.com/office/drawing/2014/main" val="20003"/>
                    </a:ext>
                  </a:extLst>
                </a:gridCol>
              </a:tblGrid>
              <a:tr h="370840">
                <a:tc>
                  <a:txBody>
                    <a:bodyPr/>
                    <a:lstStyle/>
                    <a:p>
                      <a:r>
                        <a:rPr lang="en-GB" sz="2000" b="1" dirty="0"/>
                        <a:t>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dirty="0"/>
                        <a:t>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dirty="0"/>
                        <a:t>PA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dirty="0"/>
                        <a:t>PA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sz="2000" b="1"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000" b="1" dirty="0">
                          <a:solidFill>
                            <a:schemeClr val="bg1"/>
                          </a:solidFill>
                        </a:rPr>
                        <a:t>Describe</a:t>
                      </a:r>
                      <a:r>
                        <a:rPr lang="en-GB" sz="2000" b="1" baseline="0" dirty="0">
                          <a:solidFill>
                            <a:schemeClr val="bg1"/>
                          </a:solidFill>
                        </a:rPr>
                        <a:t> an aid project used in a LIC or NEE</a:t>
                      </a:r>
                    </a:p>
                    <a:p>
                      <a:r>
                        <a:rPr lang="en-GB" sz="2000" b="1" baseline="0" dirty="0">
                          <a:solidFill>
                            <a:schemeClr val="bg1"/>
                          </a:solidFill>
                        </a:rPr>
                        <a:t>What is being done?</a:t>
                      </a:r>
                      <a:endParaRPr lang="en-GB"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GB" sz="20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000" b="1" dirty="0"/>
                        <a:t>Explain the</a:t>
                      </a:r>
                      <a:r>
                        <a:rPr lang="en-GB" sz="2000" b="1" baseline="0" dirty="0"/>
                        <a:t> impact of this aid project in the LIC or NEE</a:t>
                      </a:r>
                      <a:endParaRPr lang="en-GB" sz="2000" b="1" dirty="0"/>
                    </a:p>
                    <a:p>
                      <a:r>
                        <a:rPr lang="en-GB" sz="2000" b="1" dirty="0"/>
                        <a:t>How does it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GB" sz="20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000" b="1" dirty="0"/>
                        <a:t>Describe</a:t>
                      </a:r>
                      <a:r>
                        <a:rPr lang="en-GB" sz="2000" b="1" baseline="0" dirty="0"/>
                        <a:t> a second aid project used in a LIC or NEE</a:t>
                      </a:r>
                    </a:p>
                    <a:p>
                      <a:r>
                        <a:rPr lang="en-GB" sz="2000" b="1" baseline="0" dirty="0"/>
                        <a:t>What is being done?</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GB" sz="20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2000" b="1" dirty="0"/>
                        <a:t>Explain the impact of this aid project in the LIC or</a:t>
                      </a:r>
                      <a:r>
                        <a:rPr lang="en-GB" sz="2000" b="1" baseline="0" dirty="0"/>
                        <a:t> NEE</a:t>
                      </a:r>
                    </a:p>
                    <a:p>
                      <a:r>
                        <a:rPr lang="en-GB" sz="2000" b="1" baseline="0" dirty="0"/>
                        <a:t>How does it help?</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591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798151256"/>
              </p:ext>
            </p:extLst>
          </p:nvPr>
        </p:nvGraphicFramePr>
        <p:xfrm>
          <a:off x="357158" y="571481"/>
          <a:ext cx="8429684" cy="4511040"/>
        </p:xfrm>
        <a:graphic>
          <a:graphicData uri="http://schemas.openxmlformats.org/drawingml/2006/table">
            <a:tbl>
              <a:tblPr firstRow="1" bandRow="1">
                <a:tableStyleId>{073A0DAA-6AF3-43AB-8588-CEC1D06C72B9}</a:tableStyleId>
              </a:tblPr>
              <a:tblGrid>
                <a:gridCol w="4214842">
                  <a:extLst>
                    <a:ext uri="{9D8B030D-6E8A-4147-A177-3AD203B41FA5}">
                      <a16:colId xmlns:a16="http://schemas.microsoft.com/office/drawing/2014/main" val="20000"/>
                    </a:ext>
                  </a:extLst>
                </a:gridCol>
                <a:gridCol w="4214842">
                  <a:extLst>
                    <a:ext uri="{9D8B030D-6E8A-4147-A177-3AD203B41FA5}">
                      <a16:colId xmlns:a16="http://schemas.microsoft.com/office/drawing/2014/main" val="20001"/>
                    </a:ext>
                  </a:extLst>
                </a:gridCol>
              </a:tblGrid>
              <a:tr h="696857">
                <a:tc>
                  <a:txBody>
                    <a:bodyPr/>
                    <a:lstStyle/>
                    <a:p>
                      <a:r>
                        <a:rPr lang="en-GB" sz="2400" dirty="0"/>
                        <a:t>Objective</a:t>
                      </a:r>
                    </a:p>
                    <a:p>
                      <a:r>
                        <a:rPr lang="en-GB" dirty="0"/>
                        <a:t>By the end of the lesson, you will understand…</a:t>
                      </a:r>
                    </a:p>
                  </a:txBody>
                  <a:tcPr/>
                </a:tc>
                <a:tc>
                  <a:txBody>
                    <a:bodyPr/>
                    <a:lstStyle/>
                    <a:p>
                      <a:r>
                        <a:rPr lang="en-GB" sz="2400" dirty="0"/>
                        <a:t>Outcomes</a:t>
                      </a:r>
                    </a:p>
                    <a:p>
                      <a:r>
                        <a:rPr lang="en-GB" dirty="0"/>
                        <a:t>By the end of the lesson, you will be able to… </a:t>
                      </a:r>
                    </a:p>
                  </a:txBody>
                  <a:tcPr/>
                </a:tc>
                <a:extLst>
                  <a:ext uri="{0D108BD9-81ED-4DB2-BD59-A6C34878D82A}">
                    <a16:rowId xmlns:a16="http://schemas.microsoft.com/office/drawing/2014/main" val="10000"/>
                  </a:ext>
                </a:extLst>
              </a:tr>
              <a:tr h="823559">
                <a:tc rowSpan="3">
                  <a:txBody>
                    <a:bodyPr/>
                    <a:lstStyle/>
                    <a:p>
                      <a:r>
                        <a:rPr lang="en-GB" sz="3200" b="0" u="none" baseline="0" dirty="0"/>
                        <a:t>What international aid is, the different types of international aid and the impacts of international aid on the receiving country</a:t>
                      </a:r>
                    </a:p>
                    <a:p>
                      <a:endParaRPr lang="en-GB" sz="3200" b="0" u="none" baseline="0" dirty="0"/>
                    </a:p>
                  </a:txBody>
                  <a:tcPr>
                    <a:solidFill>
                      <a:srgbClr val="00B050"/>
                    </a:solidFill>
                  </a:tcPr>
                </a:tc>
                <a:tc>
                  <a:txBody>
                    <a:bodyPr/>
                    <a:lstStyle/>
                    <a:p>
                      <a:r>
                        <a:rPr lang="en-GB" sz="2400" b="0" u="none" dirty="0"/>
                        <a:t>Describe what international</a:t>
                      </a:r>
                      <a:r>
                        <a:rPr lang="en-GB" sz="2400" b="0" u="none" baseline="0" dirty="0"/>
                        <a:t> aid is and the different types of international aid</a:t>
                      </a:r>
                    </a:p>
                  </a:txBody>
                  <a:tcPr>
                    <a:solidFill>
                      <a:srgbClr val="00B050"/>
                    </a:solidFill>
                  </a:tcPr>
                </a:tc>
                <a:extLst>
                  <a:ext uri="{0D108BD9-81ED-4DB2-BD59-A6C34878D82A}">
                    <a16:rowId xmlns:a16="http://schemas.microsoft.com/office/drawing/2014/main" val="10001"/>
                  </a:ext>
                </a:extLst>
              </a:tr>
              <a:tr h="823559">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Describe and explain the impacts of international aid on the receiving</a:t>
                      </a:r>
                      <a:r>
                        <a:rPr lang="en-GB" sz="2400" b="0" u="none" baseline="0" dirty="0"/>
                        <a:t> country</a:t>
                      </a:r>
                    </a:p>
                  </a:txBody>
                  <a:tcPr>
                    <a:solidFill>
                      <a:srgbClr val="00B050"/>
                    </a:solidFill>
                  </a:tcPr>
                </a:tc>
                <a:extLst>
                  <a:ext uri="{0D108BD9-81ED-4DB2-BD59-A6C34878D82A}">
                    <a16:rowId xmlns:a16="http://schemas.microsoft.com/office/drawing/2014/main" val="10002"/>
                  </a:ext>
                </a:extLst>
              </a:tr>
              <a:tr h="1013611">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Apply knowledge from today’s lesson to questions</a:t>
                      </a:r>
                    </a:p>
                  </a:txBody>
                  <a:tcPr>
                    <a:solidFill>
                      <a:srgbClr val="00B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33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538030312"/>
              </p:ext>
            </p:extLst>
          </p:nvPr>
        </p:nvGraphicFramePr>
        <p:xfrm>
          <a:off x="357158" y="571481"/>
          <a:ext cx="8429684" cy="5303520"/>
        </p:xfrm>
        <a:graphic>
          <a:graphicData uri="http://schemas.openxmlformats.org/drawingml/2006/table">
            <a:tbl>
              <a:tblPr firstRow="1" bandRow="1">
                <a:tableStyleId>{073A0DAA-6AF3-43AB-8588-CEC1D06C72B9}</a:tableStyleId>
              </a:tblPr>
              <a:tblGrid>
                <a:gridCol w="4214842">
                  <a:extLst>
                    <a:ext uri="{9D8B030D-6E8A-4147-A177-3AD203B41FA5}">
                      <a16:colId xmlns:a16="http://schemas.microsoft.com/office/drawing/2014/main" val="20000"/>
                    </a:ext>
                  </a:extLst>
                </a:gridCol>
                <a:gridCol w="4214842">
                  <a:extLst>
                    <a:ext uri="{9D8B030D-6E8A-4147-A177-3AD203B41FA5}">
                      <a16:colId xmlns:a16="http://schemas.microsoft.com/office/drawing/2014/main" val="20001"/>
                    </a:ext>
                  </a:extLst>
                </a:gridCol>
              </a:tblGrid>
              <a:tr h="696857">
                <a:tc>
                  <a:txBody>
                    <a:bodyPr/>
                    <a:lstStyle/>
                    <a:p>
                      <a:r>
                        <a:rPr lang="en-GB" sz="2400" dirty="0"/>
                        <a:t>Objective</a:t>
                      </a:r>
                    </a:p>
                    <a:p>
                      <a:r>
                        <a:rPr lang="en-GB" dirty="0"/>
                        <a:t>By the end of the lesson, you will understand…</a:t>
                      </a:r>
                    </a:p>
                  </a:txBody>
                  <a:tcPr/>
                </a:tc>
                <a:tc>
                  <a:txBody>
                    <a:bodyPr/>
                    <a:lstStyle/>
                    <a:p>
                      <a:r>
                        <a:rPr lang="en-GB" sz="2400" dirty="0"/>
                        <a:t>Outcomes</a:t>
                      </a:r>
                    </a:p>
                    <a:p>
                      <a:r>
                        <a:rPr lang="en-GB" dirty="0"/>
                        <a:t>By the end of the lesson, you will be able to… </a:t>
                      </a:r>
                    </a:p>
                  </a:txBody>
                  <a:tcPr/>
                </a:tc>
                <a:extLst>
                  <a:ext uri="{0D108BD9-81ED-4DB2-BD59-A6C34878D82A}">
                    <a16:rowId xmlns:a16="http://schemas.microsoft.com/office/drawing/2014/main" val="10000"/>
                  </a:ext>
                </a:extLst>
              </a:tr>
              <a:tr h="823559">
                <a:tc rowSpan="3">
                  <a:txBody>
                    <a:bodyPr/>
                    <a:lstStyle/>
                    <a:p>
                      <a:r>
                        <a:rPr lang="en-GB" sz="3200" b="0" u="none" baseline="0" dirty="0"/>
                        <a:t>What international aid is, the different types of international aid and the impacts of international aid on the receiving country</a:t>
                      </a:r>
                    </a:p>
                    <a:p>
                      <a:endParaRPr lang="en-GB" sz="3200" b="0" u="none" baseline="0" dirty="0"/>
                    </a:p>
                  </a:txBody>
                  <a:tcPr/>
                </a:tc>
                <a:tc>
                  <a:txBody>
                    <a:bodyPr/>
                    <a:lstStyle/>
                    <a:p>
                      <a:r>
                        <a:rPr lang="en-GB" sz="2400" b="0" u="none" dirty="0"/>
                        <a:t>Describe what international</a:t>
                      </a:r>
                      <a:r>
                        <a:rPr lang="en-GB" sz="2400" b="0" u="none" baseline="0" dirty="0"/>
                        <a:t> aid is and the different types of international aid</a:t>
                      </a:r>
                    </a:p>
                    <a:p>
                      <a:endParaRPr lang="en-GB" sz="2400" b="1" u="sng" dirty="0"/>
                    </a:p>
                  </a:txBody>
                  <a:tcPr/>
                </a:tc>
                <a:extLst>
                  <a:ext uri="{0D108BD9-81ED-4DB2-BD59-A6C34878D82A}">
                    <a16:rowId xmlns:a16="http://schemas.microsoft.com/office/drawing/2014/main" val="10001"/>
                  </a:ext>
                </a:extLst>
              </a:tr>
              <a:tr h="823559">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Describe and explain the impacts of international aid on the receiving</a:t>
                      </a:r>
                      <a:r>
                        <a:rPr lang="en-GB" sz="2400" b="0" u="none" baseline="0" dirty="0"/>
                        <a:t>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b="1" u="sng" dirty="0"/>
                    </a:p>
                  </a:txBody>
                  <a:tcPr/>
                </a:tc>
                <a:extLst>
                  <a:ext uri="{0D108BD9-81ED-4DB2-BD59-A6C34878D82A}">
                    <a16:rowId xmlns:a16="http://schemas.microsoft.com/office/drawing/2014/main" val="10002"/>
                  </a:ext>
                </a:extLst>
              </a:tr>
              <a:tr h="1013611">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Apply knowledge from today’s lesson to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b="1" u="sng"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lstStyle/>
          <a:p>
            <a:r>
              <a:rPr lang="en-GB" dirty="0">
                <a:solidFill>
                  <a:schemeClr val="bg1"/>
                </a:solidFill>
              </a:rPr>
              <a:t>International Aid</a:t>
            </a:r>
          </a:p>
        </p:txBody>
      </p:sp>
      <p:sp>
        <p:nvSpPr>
          <p:cNvPr id="5" name="Content Placeholder 4"/>
          <p:cNvSpPr>
            <a:spLocks noGrp="1"/>
          </p:cNvSpPr>
          <p:nvPr>
            <p:ph idx="1"/>
          </p:nvPr>
        </p:nvSpPr>
        <p:spPr>
          <a:solidFill>
            <a:schemeClr val="tx1">
              <a:alpha val="90000"/>
            </a:schemeClr>
          </a:solidFill>
        </p:spPr>
        <p:txBody>
          <a:bodyPr/>
          <a:lstStyle/>
          <a:p>
            <a:r>
              <a:rPr lang="en-GB" b="1" dirty="0">
                <a:solidFill>
                  <a:schemeClr val="bg1"/>
                </a:solidFill>
              </a:rPr>
              <a:t>International Aid</a:t>
            </a:r>
          </a:p>
          <a:p>
            <a:pPr lvl="1"/>
            <a:r>
              <a:rPr lang="en-GB" dirty="0">
                <a:solidFill>
                  <a:schemeClr val="bg1"/>
                </a:solidFill>
              </a:rPr>
              <a:t>Aid is when a country or non-governmental organisation (NGO) such as Oxfam </a:t>
            </a:r>
            <a:r>
              <a:rPr lang="en-GB">
                <a:solidFill>
                  <a:schemeClr val="bg1"/>
                </a:solidFill>
              </a:rPr>
              <a:t>donates money or </a:t>
            </a:r>
            <a:r>
              <a:rPr lang="en-GB" dirty="0">
                <a:solidFill>
                  <a:schemeClr val="bg1"/>
                </a:solidFill>
              </a:rPr>
              <a:t>resources to another country to help its </a:t>
            </a:r>
            <a:r>
              <a:rPr lang="en-GB" b="1" u="sng" dirty="0">
                <a:solidFill>
                  <a:schemeClr val="bg1"/>
                </a:solidFill>
              </a:rPr>
              <a:t>economic development</a:t>
            </a:r>
            <a:r>
              <a:rPr lang="en-GB" dirty="0">
                <a:solidFill>
                  <a:schemeClr val="bg1"/>
                </a:solidFill>
              </a:rPr>
              <a:t> or improve people’s </a:t>
            </a:r>
            <a:r>
              <a:rPr lang="en-GB" b="1" u="sng" dirty="0">
                <a:solidFill>
                  <a:schemeClr val="bg1"/>
                </a:solidFill>
              </a:rPr>
              <a:t>quality of life</a:t>
            </a:r>
            <a:r>
              <a:rPr lang="en-GB"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rmAutofit fontScale="90000"/>
          </a:bodyPr>
          <a:lstStyle/>
          <a:p>
            <a:r>
              <a:rPr lang="en-GB" dirty="0">
                <a:solidFill>
                  <a:schemeClr val="bg1"/>
                </a:solidFill>
              </a:rPr>
              <a:t>Types Of Aid</a:t>
            </a:r>
            <a:br>
              <a:rPr lang="en-GB" dirty="0">
                <a:solidFill>
                  <a:schemeClr val="bg1"/>
                </a:solidFill>
              </a:rPr>
            </a:br>
            <a:r>
              <a:rPr lang="en-GB" dirty="0">
                <a:solidFill>
                  <a:schemeClr val="bg1"/>
                </a:solidFill>
              </a:rPr>
              <a:t>Short And Long Term</a:t>
            </a:r>
          </a:p>
        </p:txBody>
      </p:sp>
      <p:sp>
        <p:nvSpPr>
          <p:cNvPr id="3" name="Content Placeholder 2"/>
          <p:cNvSpPr>
            <a:spLocks noGrp="1"/>
          </p:cNvSpPr>
          <p:nvPr>
            <p:ph idx="1"/>
          </p:nvPr>
        </p:nvSpPr>
        <p:spPr>
          <a:solidFill>
            <a:schemeClr val="tx1">
              <a:alpha val="90000"/>
            </a:schemeClr>
          </a:solidFill>
        </p:spPr>
        <p:txBody>
          <a:bodyPr>
            <a:normAutofit fontScale="92500" lnSpcReduction="10000"/>
          </a:bodyPr>
          <a:lstStyle/>
          <a:p>
            <a:r>
              <a:rPr lang="en-GB" b="1" dirty="0">
                <a:solidFill>
                  <a:schemeClr val="bg1"/>
                </a:solidFill>
              </a:rPr>
              <a:t>Short-Term Aid</a:t>
            </a:r>
          </a:p>
          <a:p>
            <a:pPr lvl="1"/>
            <a:r>
              <a:rPr lang="en-GB" dirty="0">
                <a:solidFill>
                  <a:schemeClr val="bg1"/>
                </a:solidFill>
              </a:rPr>
              <a:t>Emergency help usually in response to a natural disaster, such as a flood or earthquake. Food, water and tents provided.</a:t>
            </a:r>
          </a:p>
          <a:p>
            <a:pPr lvl="1"/>
            <a:endParaRPr lang="en-GB" dirty="0">
              <a:solidFill>
                <a:schemeClr val="bg1"/>
              </a:solidFill>
            </a:endParaRPr>
          </a:p>
          <a:p>
            <a:r>
              <a:rPr lang="en-GB" b="1" dirty="0">
                <a:solidFill>
                  <a:schemeClr val="bg1"/>
                </a:solidFill>
              </a:rPr>
              <a:t>Long-Term Aid</a:t>
            </a:r>
          </a:p>
          <a:p>
            <a:pPr lvl="1"/>
            <a:r>
              <a:rPr lang="en-GB" dirty="0">
                <a:solidFill>
                  <a:schemeClr val="bg1"/>
                </a:solidFill>
              </a:rPr>
              <a:t>Aid that improves people lives over the long-term. Helping people to help themselves. For example, drilling wells so people have clean water to drink and grow crops with or giving people fishing rods and teaching them to fish so they can catch and sell fish.</a:t>
            </a:r>
          </a:p>
          <a:p>
            <a:pPr lvl="1"/>
            <a:endParaRPr lang="en-GB" dirty="0">
              <a:solidFill>
                <a:schemeClr val="bg1"/>
              </a:solidFill>
            </a:endParaRPr>
          </a:p>
        </p:txBody>
      </p:sp>
    </p:spTree>
    <p:extLst>
      <p:ext uri="{BB962C8B-B14F-4D97-AF65-F5344CB8AC3E}">
        <p14:creationId xmlns:p14="http://schemas.microsoft.com/office/powerpoint/2010/main" val="4940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rmAutofit fontScale="90000"/>
          </a:bodyPr>
          <a:lstStyle/>
          <a:p>
            <a:r>
              <a:rPr lang="en-GB" dirty="0">
                <a:solidFill>
                  <a:schemeClr val="bg1"/>
                </a:solidFill>
              </a:rPr>
              <a:t>Types Of Aid</a:t>
            </a:r>
            <a:br>
              <a:rPr lang="en-GB" dirty="0">
                <a:solidFill>
                  <a:schemeClr val="bg1"/>
                </a:solidFill>
              </a:rPr>
            </a:br>
            <a:r>
              <a:rPr lang="en-GB" dirty="0">
                <a:solidFill>
                  <a:schemeClr val="bg1"/>
                </a:solidFill>
              </a:rPr>
              <a:t>Bilateral And Multilateral</a:t>
            </a:r>
          </a:p>
        </p:txBody>
      </p:sp>
      <p:sp>
        <p:nvSpPr>
          <p:cNvPr id="3" name="Content Placeholder 2"/>
          <p:cNvSpPr>
            <a:spLocks noGrp="1"/>
          </p:cNvSpPr>
          <p:nvPr>
            <p:ph idx="1"/>
          </p:nvPr>
        </p:nvSpPr>
        <p:spPr>
          <a:solidFill>
            <a:schemeClr val="tx1">
              <a:alpha val="90000"/>
            </a:schemeClr>
          </a:solidFill>
        </p:spPr>
        <p:txBody>
          <a:bodyPr>
            <a:normAutofit lnSpcReduction="10000"/>
          </a:bodyPr>
          <a:lstStyle/>
          <a:p>
            <a:r>
              <a:rPr lang="en-GB" b="1" dirty="0">
                <a:solidFill>
                  <a:schemeClr val="bg1"/>
                </a:solidFill>
              </a:rPr>
              <a:t>Bilateral Aid</a:t>
            </a:r>
          </a:p>
          <a:p>
            <a:pPr lvl="1"/>
            <a:r>
              <a:rPr lang="en-GB" dirty="0">
                <a:solidFill>
                  <a:schemeClr val="bg1"/>
                </a:solidFill>
              </a:rPr>
              <a:t>Aid from one country to another. For example, from the UK government to the Nigerian government.</a:t>
            </a:r>
          </a:p>
          <a:p>
            <a:endParaRPr lang="en-GB" dirty="0">
              <a:solidFill>
                <a:schemeClr val="bg1"/>
              </a:solidFill>
            </a:endParaRPr>
          </a:p>
          <a:p>
            <a:r>
              <a:rPr lang="en-GB" b="1" dirty="0">
                <a:solidFill>
                  <a:schemeClr val="bg1"/>
                </a:solidFill>
              </a:rPr>
              <a:t>Multilateral Aid</a:t>
            </a:r>
          </a:p>
          <a:p>
            <a:pPr lvl="1"/>
            <a:r>
              <a:rPr lang="en-GB" dirty="0">
                <a:solidFill>
                  <a:schemeClr val="bg1"/>
                </a:solidFill>
              </a:rPr>
              <a:t>Richer governments give money to an international organisation such as the World Bank, which then redistributes the money as aid to poorer countries.</a:t>
            </a:r>
          </a:p>
          <a:p>
            <a:endParaRPr lang="en-GB" dirty="0">
              <a:solidFill>
                <a:schemeClr val="bg1"/>
              </a:solidFill>
            </a:endParaRPr>
          </a:p>
        </p:txBody>
      </p:sp>
    </p:spTree>
    <p:extLst>
      <p:ext uri="{BB962C8B-B14F-4D97-AF65-F5344CB8AC3E}">
        <p14:creationId xmlns:p14="http://schemas.microsoft.com/office/powerpoint/2010/main" val="2913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rmAutofit fontScale="90000"/>
          </a:bodyPr>
          <a:lstStyle/>
          <a:p>
            <a:r>
              <a:rPr lang="en-GB" dirty="0">
                <a:solidFill>
                  <a:schemeClr val="bg1"/>
                </a:solidFill>
              </a:rPr>
              <a:t>Types Of Aid</a:t>
            </a:r>
            <a:br>
              <a:rPr lang="en-GB" dirty="0">
                <a:solidFill>
                  <a:schemeClr val="bg1"/>
                </a:solidFill>
              </a:rPr>
            </a:br>
            <a:r>
              <a:rPr lang="en-GB" dirty="0">
                <a:solidFill>
                  <a:schemeClr val="bg1"/>
                </a:solidFill>
              </a:rPr>
              <a:t>Tied And Voluntary</a:t>
            </a:r>
          </a:p>
        </p:txBody>
      </p:sp>
      <p:sp>
        <p:nvSpPr>
          <p:cNvPr id="3" name="Content Placeholder 2"/>
          <p:cNvSpPr>
            <a:spLocks noGrp="1"/>
          </p:cNvSpPr>
          <p:nvPr>
            <p:ph idx="1"/>
          </p:nvPr>
        </p:nvSpPr>
        <p:spPr>
          <a:solidFill>
            <a:schemeClr val="tx1">
              <a:alpha val="90000"/>
            </a:schemeClr>
          </a:solidFill>
        </p:spPr>
        <p:txBody>
          <a:bodyPr>
            <a:normAutofit/>
          </a:bodyPr>
          <a:lstStyle/>
          <a:p>
            <a:r>
              <a:rPr lang="en-GB" b="1" dirty="0">
                <a:solidFill>
                  <a:schemeClr val="bg1"/>
                </a:solidFill>
              </a:rPr>
              <a:t>Tied Aid</a:t>
            </a:r>
          </a:p>
          <a:p>
            <a:pPr lvl="1"/>
            <a:r>
              <a:rPr lang="en-GB" dirty="0">
                <a:solidFill>
                  <a:schemeClr val="bg1"/>
                </a:solidFill>
              </a:rPr>
              <a:t>Aid may be given with certain conditions. For example, the recipient has to spend the aid money on the donor country’s products.</a:t>
            </a:r>
          </a:p>
          <a:p>
            <a:endParaRPr lang="en-GB" dirty="0">
              <a:solidFill>
                <a:schemeClr val="bg1"/>
              </a:solidFill>
            </a:endParaRPr>
          </a:p>
          <a:p>
            <a:r>
              <a:rPr lang="en-GB" b="1" dirty="0">
                <a:solidFill>
                  <a:schemeClr val="bg1"/>
                </a:solidFill>
              </a:rPr>
              <a:t>Voluntary Aid</a:t>
            </a:r>
          </a:p>
          <a:p>
            <a:pPr lvl="1"/>
            <a:r>
              <a:rPr lang="en-GB" dirty="0">
                <a:solidFill>
                  <a:schemeClr val="bg1"/>
                </a:solidFill>
              </a:rPr>
              <a:t>Money donated by the general public in richer countries and distributed by NGOs such as Oxfam.</a:t>
            </a:r>
          </a:p>
          <a:p>
            <a:endParaRPr lang="en-GB" dirty="0">
              <a:solidFill>
                <a:schemeClr val="bg1"/>
              </a:solidFill>
            </a:endParaRPr>
          </a:p>
        </p:txBody>
      </p:sp>
    </p:spTree>
    <p:extLst>
      <p:ext uri="{BB962C8B-B14F-4D97-AF65-F5344CB8AC3E}">
        <p14:creationId xmlns:p14="http://schemas.microsoft.com/office/powerpoint/2010/main" val="34196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967273323"/>
              </p:ext>
            </p:extLst>
          </p:nvPr>
        </p:nvGraphicFramePr>
        <p:xfrm>
          <a:off x="357158" y="571481"/>
          <a:ext cx="8429684" cy="4511040"/>
        </p:xfrm>
        <a:graphic>
          <a:graphicData uri="http://schemas.openxmlformats.org/drawingml/2006/table">
            <a:tbl>
              <a:tblPr firstRow="1" bandRow="1">
                <a:tableStyleId>{073A0DAA-6AF3-43AB-8588-CEC1D06C72B9}</a:tableStyleId>
              </a:tblPr>
              <a:tblGrid>
                <a:gridCol w="4214842">
                  <a:extLst>
                    <a:ext uri="{9D8B030D-6E8A-4147-A177-3AD203B41FA5}">
                      <a16:colId xmlns:a16="http://schemas.microsoft.com/office/drawing/2014/main" val="20000"/>
                    </a:ext>
                  </a:extLst>
                </a:gridCol>
                <a:gridCol w="4214842">
                  <a:extLst>
                    <a:ext uri="{9D8B030D-6E8A-4147-A177-3AD203B41FA5}">
                      <a16:colId xmlns:a16="http://schemas.microsoft.com/office/drawing/2014/main" val="20001"/>
                    </a:ext>
                  </a:extLst>
                </a:gridCol>
              </a:tblGrid>
              <a:tr h="696857">
                <a:tc>
                  <a:txBody>
                    <a:bodyPr/>
                    <a:lstStyle/>
                    <a:p>
                      <a:r>
                        <a:rPr lang="en-GB" sz="2400" dirty="0"/>
                        <a:t>Objective</a:t>
                      </a:r>
                    </a:p>
                    <a:p>
                      <a:r>
                        <a:rPr lang="en-GB" dirty="0"/>
                        <a:t>By the end of the lesson, you will understand…</a:t>
                      </a:r>
                    </a:p>
                  </a:txBody>
                  <a:tcPr/>
                </a:tc>
                <a:tc>
                  <a:txBody>
                    <a:bodyPr/>
                    <a:lstStyle/>
                    <a:p>
                      <a:r>
                        <a:rPr lang="en-GB" sz="2400" dirty="0"/>
                        <a:t>Outcomes</a:t>
                      </a:r>
                    </a:p>
                    <a:p>
                      <a:r>
                        <a:rPr lang="en-GB" dirty="0"/>
                        <a:t>By the end of the lesson, you will be able to… </a:t>
                      </a:r>
                    </a:p>
                  </a:txBody>
                  <a:tcPr/>
                </a:tc>
                <a:extLst>
                  <a:ext uri="{0D108BD9-81ED-4DB2-BD59-A6C34878D82A}">
                    <a16:rowId xmlns:a16="http://schemas.microsoft.com/office/drawing/2014/main" val="10000"/>
                  </a:ext>
                </a:extLst>
              </a:tr>
              <a:tr h="823559">
                <a:tc rowSpan="3">
                  <a:txBody>
                    <a:bodyPr/>
                    <a:lstStyle/>
                    <a:p>
                      <a:r>
                        <a:rPr lang="en-GB" sz="3200" b="0" u="none" baseline="0" dirty="0"/>
                        <a:t>What international aid is, the different types of international aid and the impacts of international aid on the receiving country</a:t>
                      </a:r>
                    </a:p>
                    <a:p>
                      <a:endParaRPr lang="en-GB" sz="3200" b="0" u="none" baseline="0" dirty="0"/>
                    </a:p>
                  </a:txBody>
                  <a:tcPr/>
                </a:tc>
                <a:tc>
                  <a:txBody>
                    <a:bodyPr/>
                    <a:lstStyle/>
                    <a:p>
                      <a:r>
                        <a:rPr lang="en-GB" sz="2400" b="0" u="none" dirty="0"/>
                        <a:t>Describe what international</a:t>
                      </a:r>
                      <a:r>
                        <a:rPr lang="en-GB" sz="2400" b="0" u="none" baseline="0" dirty="0"/>
                        <a:t> aid is and the different types of international aid</a:t>
                      </a:r>
                    </a:p>
                  </a:txBody>
                  <a:tcPr>
                    <a:solidFill>
                      <a:srgbClr val="00B050"/>
                    </a:solidFill>
                  </a:tcPr>
                </a:tc>
                <a:extLst>
                  <a:ext uri="{0D108BD9-81ED-4DB2-BD59-A6C34878D82A}">
                    <a16:rowId xmlns:a16="http://schemas.microsoft.com/office/drawing/2014/main" val="10001"/>
                  </a:ext>
                </a:extLst>
              </a:tr>
              <a:tr h="823559">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Describe and explain the impacts of international aid on the receiving</a:t>
                      </a:r>
                      <a:r>
                        <a:rPr lang="en-GB" sz="2400" b="0" u="none" baseline="0" dirty="0"/>
                        <a:t> country</a:t>
                      </a:r>
                    </a:p>
                  </a:txBody>
                  <a:tcPr/>
                </a:tc>
                <a:extLst>
                  <a:ext uri="{0D108BD9-81ED-4DB2-BD59-A6C34878D82A}">
                    <a16:rowId xmlns:a16="http://schemas.microsoft.com/office/drawing/2014/main" val="10002"/>
                  </a:ext>
                </a:extLst>
              </a:tr>
              <a:tr h="1013611">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u="none" dirty="0"/>
                        <a:t>Apply knowledge from today’s lesson to questions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665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dirty="0">
                <a:solidFill>
                  <a:schemeClr val="bg1"/>
                </a:solidFill>
              </a:rPr>
              <a:t>International Aid In Nigeria</a:t>
            </a:r>
            <a:br>
              <a:rPr lang="en-GB" dirty="0">
                <a:solidFill>
                  <a:schemeClr val="bg1"/>
                </a:solidFill>
              </a:rPr>
            </a:br>
            <a:r>
              <a:rPr lang="en-GB" dirty="0">
                <a:solidFill>
                  <a:schemeClr val="bg1"/>
                </a:solidFill>
              </a:rPr>
              <a:t>Impacts Of Aid</a:t>
            </a:r>
          </a:p>
        </p:txBody>
      </p:sp>
      <p:sp>
        <p:nvSpPr>
          <p:cNvPr id="2" name="Content Placeholder 1"/>
          <p:cNvSpPr>
            <a:spLocks noGrp="1"/>
          </p:cNvSpPr>
          <p:nvPr>
            <p:ph idx="1"/>
          </p:nvPr>
        </p:nvSpPr>
        <p:spPr>
          <a:solidFill>
            <a:schemeClr val="tx1">
              <a:alpha val="90000"/>
            </a:schemeClr>
          </a:solidFill>
        </p:spPr>
        <p:txBody>
          <a:bodyPr/>
          <a:lstStyle/>
          <a:p>
            <a:r>
              <a:rPr lang="en-GB" dirty="0">
                <a:solidFill>
                  <a:schemeClr val="bg1"/>
                </a:solidFill>
              </a:rPr>
              <a:t>You’re going to be given a worksheet in today’s lesson that you need complete.</a:t>
            </a:r>
          </a:p>
          <a:p>
            <a:endParaRPr lang="en-GB" dirty="0">
              <a:solidFill>
                <a:schemeClr val="bg1"/>
              </a:solidFill>
            </a:endParaRPr>
          </a:p>
          <a:p>
            <a:pPr marL="514350" indent="-514350">
              <a:buFont typeface="+mj-lt"/>
              <a:buAutoNum type="arabicPeriod"/>
            </a:pPr>
            <a:r>
              <a:rPr lang="en-GB" dirty="0">
                <a:solidFill>
                  <a:schemeClr val="bg1"/>
                </a:solidFill>
              </a:rPr>
              <a:t>Collect the names and descriptions of the projects.</a:t>
            </a:r>
          </a:p>
          <a:p>
            <a:pPr marL="514350" indent="-514350">
              <a:buFont typeface="+mj-lt"/>
              <a:buAutoNum type="arabicPeriod"/>
            </a:pPr>
            <a:r>
              <a:rPr lang="en-GB" dirty="0">
                <a:solidFill>
                  <a:schemeClr val="bg1"/>
                </a:solidFill>
              </a:rPr>
              <a:t>Complete the explanations of how you think these projects help.</a:t>
            </a:r>
          </a:p>
        </p:txBody>
      </p:sp>
    </p:spTree>
    <p:extLst>
      <p:ext uri="{BB962C8B-B14F-4D97-AF65-F5344CB8AC3E}">
        <p14:creationId xmlns:p14="http://schemas.microsoft.com/office/powerpoint/2010/main" val="31403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alpha val="90000"/>
            </a:schemeClr>
          </a:solidFill>
        </p:spPr>
        <p:txBody>
          <a:bodyPr>
            <a:noAutofit/>
          </a:bodyPr>
          <a:lstStyle/>
          <a:p>
            <a:r>
              <a:rPr lang="en-GB" dirty="0">
                <a:solidFill>
                  <a:schemeClr val="bg1"/>
                </a:solidFill>
              </a:rPr>
              <a:t>International Aid In Nigeria</a:t>
            </a:r>
            <a:br>
              <a:rPr lang="en-GB" dirty="0">
                <a:solidFill>
                  <a:schemeClr val="bg1"/>
                </a:solidFill>
              </a:rPr>
            </a:br>
            <a:r>
              <a:rPr lang="en-GB" dirty="0">
                <a:solidFill>
                  <a:schemeClr val="bg1"/>
                </a:solidFill>
              </a:rPr>
              <a:t>Impacts Of Aid</a:t>
            </a:r>
          </a:p>
        </p:txBody>
      </p:sp>
      <p:pic>
        <p:nvPicPr>
          <p:cNvPr id="7" name="Picture 6"/>
          <p:cNvPicPr>
            <a:picLocks noChangeAspect="1"/>
          </p:cNvPicPr>
          <p:nvPr/>
        </p:nvPicPr>
        <p:blipFill>
          <a:blip r:embed="rId2"/>
          <a:stretch>
            <a:fillRect/>
          </a:stretch>
        </p:blipFill>
        <p:spPr>
          <a:xfrm>
            <a:off x="209988" y="1600200"/>
            <a:ext cx="8724025" cy="5257800"/>
          </a:xfrm>
          <a:prstGeom prst="rect">
            <a:avLst/>
          </a:prstGeom>
        </p:spPr>
      </p:pic>
    </p:spTree>
    <p:extLst>
      <p:ext uri="{BB962C8B-B14F-4D97-AF65-F5344CB8AC3E}">
        <p14:creationId xmlns:p14="http://schemas.microsoft.com/office/powerpoint/2010/main" val="2148850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1460</Words>
  <Application>Microsoft Office PowerPoint</Application>
  <PresentationFormat>On-screen Show (4:3)</PresentationFormat>
  <Paragraphs>140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International Aid In Nigeria</vt:lpstr>
      <vt:lpstr>PowerPoint Presentation</vt:lpstr>
      <vt:lpstr>International Aid</vt:lpstr>
      <vt:lpstr>Types Of Aid Short And Long Term</vt:lpstr>
      <vt:lpstr>Types Of Aid Bilateral And Multilateral</vt:lpstr>
      <vt:lpstr>Types Of Aid Tied And Voluntary</vt:lpstr>
      <vt:lpstr>PowerPoint Presentation</vt:lpstr>
      <vt:lpstr>International Aid In Nigeria Impacts Of Aid</vt:lpstr>
      <vt:lpstr>International Aid In Nigeria Impacts Of Aid</vt:lpstr>
      <vt:lpstr>International Aid In Nigeria Impacts Of Aid Goat Aid From Oxfam (Long-Term, Multilaterial, Voluntary)</vt:lpstr>
      <vt:lpstr>International Aid In Nigeria Impacts Of Aid Solar Nigeria Programme (Long-Term, Multilateral, Voluntary)</vt:lpstr>
      <vt:lpstr>International Aid In Nigeria Impacts Of Aid Sanitation, Hygiene &amp; Water In Nigeria (Phase 2) (Long-Term, Multilateral, Voluntary)</vt:lpstr>
      <vt:lpstr>Answers</vt:lpstr>
      <vt:lpstr>International Aid In Nigeria Impacts Of Aid Goat Aid From Oxfam (Long-Term, Multilaterial, Voluntary)</vt:lpstr>
      <vt:lpstr>International Aid In Nigeria Impacts Of Aid Solar Nigeria Programme (Long-Term, Multilateral, Voluntary)</vt:lpstr>
      <vt:lpstr>International Aid In Nigeria Impacts Of Aid Sanitation, Hygiene &amp; Water In Nigeria (Phase 2) (Long-Term, Multilateral, Voluntary)</vt:lpstr>
      <vt:lpstr>PowerPoint Presentation</vt:lpstr>
      <vt:lpstr>Exam Question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Thursday, 06 December 2012 Title:</dc:title>
  <dc:creator>James Brierley</dc:creator>
  <cp:lastModifiedBy>James Brierley</cp:lastModifiedBy>
  <cp:revision>133</cp:revision>
  <cp:lastPrinted>2018-02-01T11:54:47Z</cp:lastPrinted>
  <dcterms:created xsi:type="dcterms:W3CDTF">2006-08-16T00:00:00Z</dcterms:created>
  <dcterms:modified xsi:type="dcterms:W3CDTF">2020-03-16T17:28:23Z</dcterms:modified>
</cp:coreProperties>
</file>