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7" r:id="rId2"/>
    <p:sldId id="258" r:id="rId3"/>
    <p:sldId id="259"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8" d="100"/>
          <a:sy n="78" d="100"/>
        </p:scale>
        <p:origin x="8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8FC70F-F91D-4788-AC66-4B453F7A3249}" type="datetimeFigureOut">
              <a:rPr lang="en-GB" smtClean="0"/>
              <a:t>03/03/2023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14E5A-8F65-43AC-B437-5953F02CE4C6}" type="slidenum">
              <a:rPr lang="en-GB" smtClean="0"/>
              <a:t>‹#›</a:t>
            </a:fld>
            <a:endParaRPr lang="en-GB"/>
          </a:p>
        </p:txBody>
      </p:sp>
    </p:spTree>
    <p:extLst>
      <p:ext uri="{BB962C8B-B14F-4D97-AF65-F5344CB8AC3E}">
        <p14:creationId xmlns:p14="http://schemas.microsoft.com/office/powerpoint/2010/main" val="2261684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144EF1-C5D1-4FE4-AE2F-67DB3B7E9C88}" type="slidenum">
              <a:rPr lang="en-GB" smtClean="0"/>
              <a:t>1</a:t>
            </a:fld>
            <a:endParaRPr lang="en-GB"/>
          </a:p>
        </p:txBody>
      </p:sp>
    </p:spTree>
    <p:extLst>
      <p:ext uri="{BB962C8B-B14F-4D97-AF65-F5344CB8AC3E}">
        <p14:creationId xmlns:p14="http://schemas.microsoft.com/office/powerpoint/2010/main" val="1103938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144EF1-C5D1-4FE4-AE2F-67DB3B7E9C88}" type="slidenum">
              <a:rPr lang="en-GB" smtClean="0"/>
              <a:t>2</a:t>
            </a:fld>
            <a:endParaRPr lang="en-GB"/>
          </a:p>
        </p:txBody>
      </p:sp>
    </p:spTree>
    <p:extLst>
      <p:ext uri="{BB962C8B-B14F-4D97-AF65-F5344CB8AC3E}">
        <p14:creationId xmlns:p14="http://schemas.microsoft.com/office/powerpoint/2010/main" val="11039386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4144EF1-C5D1-4FE4-AE2F-67DB3B7E9C88}" type="slidenum">
              <a:rPr lang="en-GB" smtClean="0"/>
              <a:t>3</a:t>
            </a:fld>
            <a:endParaRPr lang="en-GB"/>
          </a:p>
        </p:txBody>
      </p:sp>
    </p:spTree>
    <p:extLst>
      <p:ext uri="{BB962C8B-B14F-4D97-AF65-F5344CB8AC3E}">
        <p14:creationId xmlns:p14="http://schemas.microsoft.com/office/powerpoint/2010/main" val="1103938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7D3E0-4061-4DB5-9280-8EC1BA6BD5E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68E8A2-18B0-40BC-9AD4-98744D3E98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41C153C-575F-4CF8-9260-43E83549A0CD}"/>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5" name="Footer Placeholder 4">
            <a:extLst>
              <a:ext uri="{FF2B5EF4-FFF2-40B4-BE49-F238E27FC236}">
                <a16:creationId xmlns:a16="http://schemas.microsoft.com/office/drawing/2014/main" id="{827C3972-CE10-4A27-BC07-6DDDEB2C3D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DBDEB8-4DB1-4870-B176-BCA5100362F5}"/>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2773898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B87A6-054B-43E9-9F4C-8AAC2A382D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3663522-CE40-4A0F-84BE-7982416B63E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235DC8A-0DC6-4ACF-8AF8-821626C8B279}"/>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5" name="Footer Placeholder 4">
            <a:extLst>
              <a:ext uri="{FF2B5EF4-FFF2-40B4-BE49-F238E27FC236}">
                <a16:creationId xmlns:a16="http://schemas.microsoft.com/office/drawing/2014/main" id="{E8E62AF7-8DDD-4FB1-98E0-2D8DF2B5D54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CC784E-F61F-45C7-91E1-3F2DC7CB628C}"/>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561005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75778A-B818-472E-9BE7-6A7F5465509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4B114F9-860C-40AC-B8D9-98D70E4A072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1639B8-587F-4DA7-8C23-58AD2660372C}"/>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5" name="Footer Placeholder 4">
            <a:extLst>
              <a:ext uri="{FF2B5EF4-FFF2-40B4-BE49-F238E27FC236}">
                <a16:creationId xmlns:a16="http://schemas.microsoft.com/office/drawing/2014/main" id="{3A499E7C-C6BA-446A-BC15-AFB1584A5C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BE11CA-AC7E-454B-BF1D-8B56D2BC5A3A}"/>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943841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F706D-D190-4C21-9900-712308D583E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7B987ED-7119-4284-BBF0-D8B1A256AF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127275-0C54-49FF-BC52-6483DED4C28C}"/>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5" name="Footer Placeholder 4">
            <a:extLst>
              <a:ext uri="{FF2B5EF4-FFF2-40B4-BE49-F238E27FC236}">
                <a16:creationId xmlns:a16="http://schemas.microsoft.com/office/drawing/2014/main" id="{C7CEDB5F-F297-47F6-B08F-561EF79ED21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1DEDD2-F265-483B-97CE-AEF54B95DF7B}"/>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243256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E9888-B29A-44FE-A3A7-7CA0380D70B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E40A43-341F-4A8E-ADBA-70F2BFD704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36964B-BAA6-417C-92B4-24DA17178E49}"/>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5" name="Footer Placeholder 4">
            <a:extLst>
              <a:ext uri="{FF2B5EF4-FFF2-40B4-BE49-F238E27FC236}">
                <a16:creationId xmlns:a16="http://schemas.microsoft.com/office/drawing/2014/main" id="{0D7136B1-930D-4CD9-812A-203D298ED8F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F76CD41-584D-4FE1-BC17-FF08AA8F0BD8}"/>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2526543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85BD8-5148-4FD2-A893-95F65CCE288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CBFFB37-8114-47DC-B0F8-5BFBFEFBC1E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53D931-1D85-424E-B241-9E4A488DBC4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9A63891-5060-493E-9E96-73F3DB50A8A8}"/>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6" name="Footer Placeholder 5">
            <a:extLst>
              <a:ext uri="{FF2B5EF4-FFF2-40B4-BE49-F238E27FC236}">
                <a16:creationId xmlns:a16="http://schemas.microsoft.com/office/drawing/2014/main" id="{5A1EAF29-2A06-4DE2-9396-A5CA538DE4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81B23FE-E2FA-486F-A0EE-4442618183A4}"/>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1218491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1B95C8-7CD7-4A02-8874-1608BB25630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1A944FC-9D42-451B-AB01-6FA708AFDBA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631144C-8B6C-4104-BDD6-0E2069F533E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AC7CB98-4FA8-4C66-8852-25B35F2EBBB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E93E119-33C5-491E-B609-2933704C185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8CA091D-AD2D-4E9B-8FA6-54AAA112FAC1}"/>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8" name="Footer Placeholder 7">
            <a:extLst>
              <a:ext uri="{FF2B5EF4-FFF2-40B4-BE49-F238E27FC236}">
                <a16:creationId xmlns:a16="http://schemas.microsoft.com/office/drawing/2014/main" id="{E3736598-7DF6-46FF-936D-5C374BF4DC0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B1072DA-3103-4C33-93B9-549538E19F90}"/>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3202350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15961-F2E7-43E0-9492-9F99A5E28F7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9DD60F-77B9-4D01-AF6D-720A6460636F}"/>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4" name="Footer Placeholder 3">
            <a:extLst>
              <a:ext uri="{FF2B5EF4-FFF2-40B4-BE49-F238E27FC236}">
                <a16:creationId xmlns:a16="http://schemas.microsoft.com/office/drawing/2014/main" id="{E8F45BFE-04EB-491A-9948-C0F30B1074A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B9CE45E-FB59-4C37-B007-657BD28923B5}"/>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2244362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21CE86-A57C-4A92-BDCC-0E6E010FE1F4}"/>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3" name="Footer Placeholder 2">
            <a:extLst>
              <a:ext uri="{FF2B5EF4-FFF2-40B4-BE49-F238E27FC236}">
                <a16:creationId xmlns:a16="http://schemas.microsoft.com/office/drawing/2014/main" id="{765821A5-9DDE-40D9-A2FC-0BA0305329F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DAF64C9-837B-48DE-8139-DFAF5BB78E96}"/>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3020617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C7097-CD58-420C-BC1F-836BD27673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E2FB413-8D81-4C7B-AC32-877C88F60A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CFCCB6-60D1-4AEF-A070-6F173C5401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5E60BE-8F4E-438C-BE65-D5004EBDF879}"/>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6" name="Footer Placeholder 5">
            <a:extLst>
              <a:ext uri="{FF2B5EF4-FFF2-40B4-BE49-F238E27FC236}">
                <a16:creationId xmlns:a16="http://schemas.microsoft.com/office/drawing/2014/main" id="{996D8E46-0CA4-4AB2-864D-045B06D41B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0D65BD1-BBB3-4E64-B8B7-15DEDAE78C8B}"/>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3137013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1383-486E-4CD7-B062-27C07BDC78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6F24B5A-1E4F-4B08-940F-5CE80F89877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8413C67-9C4C-40BE-9BD9-B77BD78B5C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7A861-F1B2-4EDF-BB30-9705AA1C04AE}"/>
              </a:ext>
            </a:extLst>
          </p:cNvPr>
          <p:cNvSpPr>
            <a:spLocks noGrp="1"/>
          </p:cNvSpPr>
          <p:nvPr>
            <p:ph type="dt" sz="half" idx="10"/>
          </p:nvPr>
        </p:nvSpPr>
        <p:spPr/>
        <p:txBody>
          <a:bodyPr/>
          <a:lstStyle/>
          <a:p>
            <a:fld id="{826E03F2-B580-41F3-806A-E9C150348E32}" type="datetimeFigureOut">
              <a:rPr lang="en-GB" smtClean="0"/>
              <a:t>03/03/2023</a:t>
            </a:fld>
            <a:endParaRPr lang="en-GB"/>
          </a:p>
        </p:txBody>
      </p:sp>
      <p:sp>
        <p:nvSpPr>
          <p:cNvPr id="6" name="Footer Placeholder 5">
            <a:extLst>
              <a:ext uri="{FF2B5EF4-FFF2-40B4-BE49-F238E27FC236}">
                <a16:creationId xmlns:a16="http://schemas.microsoft.com/office/drawing/2014/main" id="{885DA70C-D613-409D-B45D-C101086608B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EC4769-5401-494A-A6B9-62D558B9B442}"/>
              </a:ext>
            </a:extLst>
          </p:cNvPr>
          <p:cNvSpPr>
            <a:spLocks noGrp="1"/>
          </p:cNvSpPr>
          <p:nvPr>
            <p:ph type="sldNum" sz="quarter" idx="12"/>
          </p:nvPr>
        </p:nvSpPr>
        <p:spPr/>
        <p:txBody>
          <a:bodyPr/>
          <a:lstStyle/>
          <a:p>
            <a:fld id="{A122B196-7ECC-4C93-8AA9-7B58E37FBF89}" type="slidenum">
              <a:rPr lang="en-GB" smtClean="0"/>
              <a:t>‹#›</a:t>
            </a:fld>
            <a:endParaRPr lang="en-GB"/>
          </a:p>
        </p:txBody>
      </p:sp>
    </p:spTree>
    <p:extLst>
      <p:ext uri="{BB962C8B-B14F-4D97-AF65-F5344CB8AC3E}">
        <p14:creationId xmlns:p14="http://schemas.microsoft.com/office/powerpoint/2010/main" val="970565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904654-CD62-4EFF-8158-75179EAA9E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B4B00CF-9558-4ADB-82A1-8A9AE9B5DB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A094B8D-08BD-4581-87EF-9CF58905D7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6E03F2-B580-41F3-806A-E9C150348E32}" type="datetimeFigureOut">
              <a:rPr lang="en-GB" smtClean="0"/>
              <a:t>03/03/2023</a:t>
            </a:fld>
            <a:endParaRPr lang="en-GB"/>
          </a:p>
        </p:txBody>
      </p:sp>
      <p:sp>
        <p:nvSpPr>
          <p:cNvPr id="5" name="Footer Placeholder 4">
            <a:extLst>
              <a:ext uri="{FF2B5EF4-FFF2-40B4-BE49-F238E27FC236}">
                <a16:creationId xmlns:a16="http://schemas.microsoft.com/office/drawing/2014/main" id="{E93952B1-1754-4E45-BEEC-D475A65FA5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3E5E5EC-E7B7-4E68-87A4-15F6E4410C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22B196-7ECC-4C93-8AA9-7B58E37FBF89}" type="slidenum">
              <a:rPr lang="en-GB" smtClean="0"/>
              <a:t>‹#›</a:t>
            </a:fld>
            <a:endParaRPr lang="en-GB"/>
          </a:p>
        </p:txBody>
      </p:sp>
    </p:spTree>
    <p:extLst>
      <p:ext uri="{BB962C8B-B14F-4D97-AF65-F5344CB8AC3E}">
        <p14:creationId xmlns:p14="http://schemas.microsoft.com/office/powerpoint/2010/main" val="355743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video" Target="https://www.youtube.com/embed/LPggfw7vnLA" TargetMode="External"/><Relationship Id="rId7" Type="http://schemas.openxmlformats.org/officeDocument/2006/relationships/image" Target="../media/image2.jpeg"/><Relationship Id="rId2" Type="http://schemas.openxmlformats.org/officeDocument/2006/relationships/video" Target="https://www.youtube.com/embed/dFZyxwyF4M0" TargetMode="External"/><Relationship Id="rId1" Type="http://schemas.openxmlformats.org/officeDocument/2006/relationships/tags" Target="../tags/tag1.xml"/><Relationship Id="rId6" Type="http://schemas.openxmlformats.org/officeDocument/2006/relationships/image" Target="../media/image1.jpeg"/><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0"/>
            <a:ext cx="9144000" cy="5486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bg1"/>
                </a:solidFill>
                <a:latin typeface="Comic Sans MS" panose="030F0702030302020204" pitchFamily="66" charset="0"/>
              </a:rPr>
              <a:t>Introduction to History </a:t>
            </a:r>
            <a:endParaRPr lang="en-GB" sz="2400" u="sng" dirty="0">
              <a:solidFill>
                <a:schemeClr val="bg1"/>
              </a:solidFill>
              <a:latin typeface="Comic Sans MS" panose="030F0702030302020204" pitchFamily="66" charset="0"/>
            </a:endParaRPr>
          </a:p>
        </p:txBody>
      </p:sp>
      <p:sp>
        <p:nvSpPr>
          <p:cNvPr id="6" name="Rectangle 5"/>
          <p:cNvSpPr/>
          <p:nvPr/>
        </p:nvSpPr>
        <p:spPr>
          <a:xfrm>
            <a:off x="6098241" y="4719080"/>
            <a:ext cx="4569759" cy="16622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ectangle 6"/>
          <p:cNvSpPr/>
          <p:nvPr/>
        </p:nvSpPr>
        <p:spPr>
          <a:xfrm>
            <a:off x="1524000" y="4721101"/>
            <a:ext cx="4572000" cy="16602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1523999" y="4248471"/>
            <a:ext cx="9139518" cy="4766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latin typeface="Comic Sans MS" panose="030F0702030302020204" pitchFamily="66" charset="0"/>
              </a:rPr>
              <a:t>Click on the images below (or copy the link into your internet browser) to learn </a:t>
            </a:r>
            <a:r>
              <a:rPr lang="en-US" sz="1600" b="1" u="sng" dirty="0">
                <a:solidFill>
                  <a:schemeClr val="tx1"/>
                </a:solidFill>
                <a:latin typeface="Comic Sans MS" panose="030F0702030302020204" pitchFamily="66" charset="0"/>
              </a:rPr>
              <a:t>more</a:t>
            </a:r>
            <a:r>
              <a:rPr lang="en-US" sz="1600" dirty="0">
                <a:solidFill>
                  <a:schemeClr val="tx1"/>
                </a:solidFill>
                <a:latin typeface="Comic Sans MS" panose="030F0702030302020204" pitchFamily="66" charset="0"/>
              </a:rPr>
              <a:t> about how and why we study History.</a:t>
            </a:r>
            <a:endParaRPr lang="en-GB" sz="1600" dirty="0">
              <a:solidFill>
                <a:schemeClr val="tx1"/>
              </a:solidFill>
              <a:latin typeface="Comic Sans MS" panose="030F0702030302020204" pitchFamily="66" charset="0"/>
            </a:endParaRPr>
          </a:p>
        </p:txBody>
      </p:sp>
      <p:sp>
        <p:nvSpPr>
          <p:cNvPr id="11" name="Rectangle 10"/>
          <p:cNvSpPr/>
          <p:nvPr/>
        </p:nvSpPr>
        <p:spPr>
          <a:xfrm>
            <a:off x="1524001" y="6381328"/>
            <a:ext cx="4569759" cy="4766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dirty="0">
              <a:solidFill>
                <a:schemeClr val="tx1"/>
              </a:solidFill>
              <a:latin typeface="Comic Sans MS" panose="030F0702030302020204" pitchFamily="66" charset="0"/>
            </a:endParaRPr>
          </a:p>
        </p:txBody>
      </p:sp>
      <p:sp>
        <p:nvSpPr>
          <p:cNvPr id="12" name="Rectangle 11"/>
          <p:cNvSpPr/>
          <p:nvPr/>
        </p:nvSpPr>
        <p:spPr>
          <a:xfrm>
            <a:off x="6093760" y="6381330"/>
            <a:ext cx="4569759" cy="4766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latin typeface="Comic Sans MS" panose="030F0702030302020204" pitchFamily="66" charset="0"/>
              </a:rPr>
              <a:t>https://www.youtube.com/watch?v=dFZyxwyF4M0</a:t>
            </a:r>
            <a:endParaRPr lang="en-GB" sz="1250" dirty="0">
              <a:solidFill>
                <a:schemeClr val="tx1"/>
              </a:solidFill>
              <a:latin typeface="Comic Sans MS" panose="030F0702030302020204" pitchFamily="66" charset="0"/>
            </a:endParaRPr>
          </a:p>
        </p:txBody>
      </p:sp>
      <p:sp>
        <p:nvSpPr>
          <p:cNvPr id="2" name="TextBox 1"/>
          <p:cNvSpPr txBox="1"/>
          <p:nvPr/>
        </p:nvSpPr>
        <p:spPr>
          <a:xfrm>
            <a:off x="1255944" y="918012"/>
            <a:ext cx="9675627" cy="3293209"/>
          </a:xfrm>
          <a:prstGeom prst="rect">
            <a:avLst/>
          </a:prstGeom>
          <a:noFill/>
          <a:ln>
            <a:solidFill>
              <a:schemeClr val="tx1"/>
            </a:solidFill>
          </a:ln>
        </p:spPr>
        <p:txBody>
          <a:bodyPr wrap="square" rtlCol="0">
            <a:spAutoFit/>
          </a:bodyPr>
          <a:lstStyle/>
          <a:p>
            <a:r>
              <a:rPr lang="en-US" sz="1600" b="1" dirty="0">
                <a:latin typeface="Century Gothic" panose="020B0502020202020204" pitchFamily="34" charset="0"/>
              </a:rPr>
              <a:t>History at its core is reading the story about why the world is the way it is today. That story about the world and the billions of lives that have been lived has been told by different cultures through their documents, books, beliefs, art, and everyday objects in countless different ways. Sometimes people have not told the whole truth when they tell their stories, sometimes people have told their stories accidentally, and sometimes people and even gotten their own stories wrong.</a:t>
            </a:r>
            <a:br>
              <a:rPr lang="en-US" sz="1600" b="1" dirty="0">
                <a:latin typeface="Century Gothic" panose="020B0502020202020204" pitchFamily="34" charset="0"/>
              </a:rPr>
            </a:br>
            <a:br>
              <a:rPr lang="en-US" sz="1600" b="1" dirty="0">
                <a:latin typeface="Century Gothic" panose="020B0502020202020204" pitchFamily="34" charset="0"/>
              </a:rPr>
            </a:br>
            <a:r>
              <a:rPr lang="en-US" sz="1600" b="1" dirty="0">
                <a:latin typeface="Century Gothic" panose="020B0502020202020204" pitchFamily="34" charset="0"/>
              </a:rPr>
              <a:t>Historians want to read these stories and find out what really happened all those years ago, and why these stories are told in the way that they are. They are passionate about investigating the truth in these stories, and separating fact from fiction. </a:t>
            </a:r>
          </a:p>
          <a:p>
            <a:endParaRPr lang="en-US" sz="1600" b="1" dirty="0">
              <a:latin typeface="Century Gothic" panose="020B0502020202020204" pitchFamily="34" charset="0"/>
            </a:endParaRPr>
          </a:p>
          <a:p>
            <a:r>
              <a:rPr lang="en-US" sz="1600" b="1" dirty="0">
                <a:latin typeface="Century Gothic" panose="020B0502020202020204" pitchFamily="34" charset="0"/>
              </a:rPr>
              <a:t>There are thousands of years worth of history to study, and a skilled historian can spot patterns that might even enable them to predict, with confidence, what will happen in the future.</a:t>
            </a:r>
          </a:p>
        </p:txBody>
      </p:sp>
      <p:sp>
        <p:nvSpPr>
          <p:cNvPr id="3" name="Rectangle 2"/>
          <p:cNvSpPr/>
          <p:nvPr/>
        </p:nvSpPr>
        <p:spPr>
          <a:xfrm>
            <a:off x="5049371" y="548680"/>
            <a:ext cx="1772280" cy="369332"/>
          </a:xfrm>
          <a:prstGeom prst="rect">
            <a:avLst/>
          </a:prstGeom>
        </p:spPr>
        <p:txBody>
          <a:bodyPr wrap="none">
            <a:spAutoFit/>
          </a:bodyPr>
          <a:lstStyle/>
          <a:p>
            <a:r>
              <a:rPr lang="en-GB" u="sng" dirty="0"/>
              <a:t>What is History? </a:t>
            </a:r>
          </a:p>
        </p:txBody>
      </p:sp>
      <p:pic>
        <p:nvPicPr>
          <p:cNvPr id="5" name="Online Media 4" title="Historian&amp;#39;s Toolbox: Thinking Like a Historian - World History for Teens!">
            <a:hlinkClick r:id="" action="ppaction://media"/>
            <a:extLst>
              <a:ext uri="{FF2B5EF4-FFF2-40B4-BE49-F238E27FC236}">
                <a16:creationId xmlns:a16="http://schemas.microsoft.com/office/drawing/2014/main" id="{5B14C7CC-2D35-4607-AAE4-DFFBD3107553}"/>
              </a:ext>
            </a:extLst>
          </p:cNvPr>
          <p:cNvPicPr>
            <a:picLocks noRot="1" noChangeAspect="1"/>
          </p:cNvPicPr>
          <p:nvPr>
            <a:videoFile r:link="rId2"/>
          </p:nvPr>
        </p:nvPicPr>
        <p:blipFill>
          <a:blip r:embed="rId6"/>
          <a:stretch>
            <a:fillRect/>
          </a:stretch>
        </p:blipFill>
        <p:spPr>
          <a:xfrm>
            <a:off x="7037347" y="4820997"/>
            <a:ext cx="2682583" cy="1508953"/>
          </a:xfrm>
          <a:prstGeom prst="rect">
            <a:avLst/>
          </a:prstGeom>
        </p:spPr>
      </p:pic>
      <p:sp>
        <p:nvSpPr>
          <p:cNvPr id="9" name="Rectangle 8">
            <a:extLst>
              <a:ext uri="{FF2B5EF4-FFF2-40B4-BE49-F238E27FC236}">
                <a16:creationId xmlns:a16="http://schemas.microsoft.com/office/drawing/2014/main" id="{CF0CAAD3-4111-4603-89C9-FBFC09B7044E}"/>
              </a:ext>
            </a:extLst>
          </p:cNvPr>
          <p:cNvSpPr/>
          <p:nvPr/>
        </p:nvSpPr>
        <p:spPr>
          <a:xfrm>
            <a:off x="1764941" y="6465776"/>
            <a:ext cx="4170570" cy="307777"/>
          </a:xfrm>
          <a:prstGeom prst="rect">
            <a:avLst/>
          </a:prstGeom>
        </p:spPr>
        <p:txBody>
          <a:bodyPr wrap="square">
            <a:spAutoFit/>
          </a:bodyPr>
          <a:lstStyle/>
          <a:p>
            <a:r>
              <a:rPr lang="en-GB" sz="1400" dirty="0"/>
              <a:t>https://www.youtube.com/watch?v=LPggfw7vnLA</a:t>
            </a:r>
          </a:p>
        </p:txBody>
      </p:sp>
      <p:pic>
        <p:nvPicPr>
          <p:cNvPr id="13" name="Online Media 12" title="WHAT IS HISTORY?">
            <a:hlinkClick r:id="" action="ppaction://media"/>
            <a:extLst>
              <a:ext uri="{FF2B5EF4-FFF2-40B4-BE49-F238E27FC236}">
                <a16:creationId xmlns:a16="http://schemas.microsoft.com/office/drawing/2014/main" id="{E7C0DD96-1BDE-4B14-AEEC-2AC187C81388}"/>
              </a:ext>
            </a:extLst>
          </p:cNvPr>
          <p:cNvPicPr>
            <a:picLocks noRot="1" noChangeAspect="1"/>
          </p:cNvPicPr>
          <p:nvPr>
            <a:videoFile r:link="rId3"/>
          </p:nvPr>
        </p:nvPicPr>
        <p:blipFill>
          <a:blip r:embed="rId7"/>
          <a:stretch>
            <a:fillRect/>
          </a:stretch>
        </p:blipFill>
        <p:spPr>
          <a:xfrm>
            <a:off x="2502019" y="4826663"/>
            <a:ext cx="2613721" cy="1470218"/>
          </a:xfrm>
          <a:prstGeom prst="rect">
            <a:avLst/>
          </a:prstGeom>
        </p:spPr>
      </p:pic>
    </p:spTree>
    <p:custDataLst>
      <p:tags r:id="rId1"/>
    </p:custDataLst>
    <p:extLst>
      <p:ext uri="{BB962C8B-B14F-4D97-AF65-F5344CB8AC3E}">
        <p14:creationId xmlns:p14="http://schemas.microsoft.com/office/powerpoint/2010/main" val="364821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0"/>
            <a:ext cx="9144000" cy="5486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bg1"/>
                </a:solidFill>
                <a:latin typeface="Comic Sans MS" panose="030F0702030302020204" pitchFamily="66" charset="0"/>
              </a:rPr>
              <a:t>Year 7 History</a:t>
            </a:r>
            <a:endParaRPr lang="en-GB" sz="2400" u="sng" dirty="0">
              <a:solidFill>
                <a:schemeClr val="bg1"/>
              </a:solidFill>
              <a:latin typeface="Comic Sans MS" panose="030F0702030302020204" pitchFamily="66" charset="0"/>
            </a:endParaRPr>
          </a:p>
        </p:txBody>
      </p:sp>
      <p:sp>
        <p:nvSpPr>
          <p:cNvPr id="15" name="Rectangle 14"/>
          <p:cNvSpPr/>
          <p:nvPr/>
        </p:nvSpPr>
        <p:spPr>
          <a:xfrm>
            <a:off x="1523999" y="4022131"/>
            <a:ext cx="9144000" cy="5486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bg1"/>
                </a:solidFill>
                <a:latin typeface="Comic Sans MS" panose="030F0702030302020204" pitchFamily="66" charset="0"/>
              </a:rPr>
              <a:t>History at Home</a:t>
            </a:r>
            <a:endParaRPr lang="en-GB" sz="2400" u="sng" dirty="0">
              <a:solidFill>
                <a:schemeClr val="bg1"/>
              </a:solidFill>
              <a:latin typeface="Comic Sans MS" panose="030F0702030302020204" pitchFamily="66" charset="0"/>
            </a:endParaRPr>
          </a:p>
        </p:txBody>
      </p:sp>
      <p:sp>
        <p:nvSpPr>
          <p:cNvPr id="16" name="Rectangle 15"/>
          <p:cNvSpPr/>
          <p:nvPr/>
        </p:nvSpPr>
        <p:spPr>
          <a:xfrm>
            <a:off x="85060" y="4570811"/>
            <a:ext cx="11919098" cy="22768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600" b="1" dirty="0">
                <a:solidFill>
                  <a:schemeClr val="tx1"/>
                </a:solidFill>
                <a:latin typeface="Comic Sans MS" panose="030F0702030302020204" pitchFamily="66" charset="0"/>
              </a:rPr>
              <a:t>There are many activities that you can do to develop your </a:t>
            </a:r>
          </a:p>
          <a:p>
            <a:r>
              <a:rPr lang="en-US" sz="1600" b="1" dirty="0">
                <a:solidFill>
                  <a:schemeClr val="tx1"/>
                </a:solidFill>
                <a:latin typeface="Comic Sans MS" panose="030F0702030302020204" pitchFamily="66" charset="0"/>
              </a:rPr>
              <a:t>knowledge and skills as a historian. </a:t>
            </a:r>
          </a:p>
          <a:p>
            <a:endParaRPr lang="en-US" sz="1600" b="1" dirty="0">
              <a:solidFill>
                <a:schemeClr val="tx1"/>
              </a:solidFill>
              <a:latin typeface="Comic Sans MS" panose="030F0702030302020204" pitchFamily="66" charset="0"/>
            </a:endParaRPr>
          </a:p>
          <a:p>
            <a:r>
              <a:rPr lang="en-US" sz="1600" b="1" dirty="0">
                <a:solidFill>
                  <a:schemeClr val="tx1"/>
                </a:solidFill>
                <a:latin typeface="Comic Sans MS" panose="030F0702030302020204" pitchFamily="66" charset="0"/>
              </a:rPr>
              <a:t>These include:</a:t>
            </a:r>
            <a:endParaRPr lang="en-US" sz="1600" dirty="0">
              <a:solidFill>
                <a:schemeClr val="tx1"/>
              </a:solidFill>
              <a:latin typeface="Comic Sans MS" panose="030F0702030302020204" pitchFamily="66" charset="0"/>
            </a:endParaRPr>
          </a:p>
          <a:p>
            <a:pPr marL="285750" indent="-285750">
              <a:buFontTx/>
              <a:buChar char="-"/>
            </a:pPr>
            <a:r>
              <a:rPr lang="en-US" sz="1600" dirty="0">
                <a:solidFill>
                  <a:schemeClr val="tx1"/>
                </a:solidFill>
                <a:latin typeface="Comic Sans MS" panose="030F0702030302020204" pitchFamily="66" charset="0"/>
              </a:rPr>
              <a:t>A world map from a different time period.</a:t>
            </a:r>
          </a:p>
          <a:p>
            <a:pPr marL="285750" indent="-285750">
              <a:buFontTx/>
              <a:buChar char="-"/>
            </a:pPr>
            <a:r>
              <a:rPr lang="en-US" sz="1600" dirty="0">
                <a:solidFill>
                  <a:schemeClr val="tx1"/>
                </a:solidFill>
                <a:latin typeface="Comic Sans MS" panose="030F0702030302020204" pitchFamily="66" charset="0"/>
              </a:rPr>
              <a:t>A copy of one of countless versions of ‘On this day in History’ books.</a:t>
            </a:r>
          </a:p>
          <a:p>
            <a:pPr marL="285750" indent="-285750">
              <a:buFontTx/>
              <a:buChar char="-"/>
            </a:pPr>
            <a:r>
              <a:rPr lang="en-US" sz="1600" dirty="0">
                <a:solidFill>
                  <a:schemeClr val="tx1"/>
                </a:solidFill>
                <a:latin typeface="Comic Sans MS" panose="030F0702030302020204" pitchFamily="66" charset="0"/>
              </a:rPr>
              <a:t>Historical documentaries on television or streaming services. Magellan TV is a streaming service that specializes in documentaries.</a:t>
            </a:r>
          </a:p>
          <a:p>
            <a:pPr marL="285750" indent="-285750">
              <a:buFontTx/>
              <a:buChar char="-"/>
            </a:pPr>
            <a:r>
              <a:rPr lang="en-US" sz="1600" dirty="0">
                <a:solidFill>
                  <a:schemeClr val="tx1"/>
                </a:solidFill>
                <a:latin typeface="Comic Sans MS" panose="030F0702030302020204" pitchFamily="66" charset="0"/>
              </a:rPr>
              <a:t>Reading historical fiction.</a:t>
            </a:r>
          </a:p>
          <a:p>
            <a:r>
              <a:rPr lang="en-US" sz="1500" dirty="0">
                <a:solidFill>
                  <a:schemeClr val="tx1"/>
                </a:solidFill>
                <a:latin typeface="Comic Sans MS" panose="030F0702030302020204" pitchFamily="66" charset="0"/>
              </a:rPr>
              <a:t> </a:t>
            </a:r>
            <a:endParaRPr lang="en-GB" sz="1500" dirty="0">
              <a:solidFill>
                <a:schemeClr val="tx1"/>
              </a:solidFill>
              <a:latin typeface="Comic Sans MS" panose="030F0702030302020204" pitchFamily="66" charset="0"/>
            </a:endParaRPr>
          </a:p>
        </p:txBody>
      </p:sp>
      <p:sp>
        <p:nvSpPr>
          <p:cNvPr id="3" name="TextBox 2">
            <a:extLst>
              <a:ext uri="{FF2B5EF4-FFF2-40B4-BE49-F238E27FC236}">
                <a16:creationId xmlns:a16="http://schemas.microsoft.com/office/drawing/2014/main" id="{1C3D499A-A479-414C-91E9-AC8297205FE6}"/>
              </a:ext>
            </a:extLst>
          </p:cNvPr>
          <p:cNvSpPr txBox="1"/>
          <p:nvPr/>
        </p:nvSpPr>
        <p:spPr>
          <a:xfrm>
            <a:off x="85061" y="546856"/>
            <a:ext cx="11919098" cy="3539430"/>
          </a:xfrm>
          <a:prstGeom prst="rect">
            <a:avLst/>
          </a:prstGeom>
          <a:solidFill>
            <a:schemeClr val="bg1"/>
          </a:solidFill>
          <a:ln>
            <a:solidFill>
              <a:schemeClr val="tx1"/>
            </a:solidFill>
          </a:ln>
        </p:spPr>
        <p:txBody>
          <a:bodyPr wrap="square" rtlCol="0">
            <a:spAutoFit/>
          </a:bodyPr>
          <a:lstStyle/>
          <a:p>
            <a:r>
              <a:rPr lang="en-US" sz="1400" b="1" dirty="0">
                <a:latin typeface="Century Gothic" panose="020B0502020202020204" pitchFamily="34" charset="0"/>
              </a:rPr>
              <a:t>What do we do when we study history at Langdon Park School? </a:t>
            </a:r>
          </a:p>
          <a:p>
            <a:endParaRPr lang="en-US" sz="1400" b="1" dirty="0">
              <a:latin typeface="Century Gothic" panose="020B0502020202020204" pitchFamily="34" charset="0"/>
            </a:endParaRPr>
          </a:p>
          <a:p>
            <a:pPr marL="285750" indent="-285750">
              <a:buFont typeface="Arial" panose="020B0604020202020204" pitchFamily="34" charset="0"/>
              <a:buChar char="•"/>
            </a:pPr>
            <a:r>
              <a:rPr lang="en-US" sz="1400" b="1" dirty="0">
                <a:latin typeface="Century Gothic" panose="020B0502020202020204" pitchFamily="34" charset="0"/>
              </a:rPr>
              <a:t>When we investigate the stories from the past we do so through a variety of different means. </a:t>
            </a:r>
          </a:p>
          <a:p>
            <a:pPr marL="285750" indent="-285750">
              <a:buFont typeface="Arial" panose="020B0604020202020204" pitchFamily="34" charset="0"/>
              <a:buChar char="•"/>
            </a:pPr>
            <a:endParaRPr lang="en-US" sz="1400" b="1" dirty="0">
              <a:latin typeface="Century Gothic" panose="020B0502020202020204" pitchFamily="34" charset="0"/>
            </a:endParaRPr>
          </a:p>
          <a:p>
            <a:pPr marL="285750" indent="-285750">
              <a:buFont typeface="Arial" panose="020B0604020202020204" pitchFamily="34" charset="0"/>
              <a:buChar char="•"/>
            </a:pPr>
            <a:r>
              <a:rPr lang="en-US" sz="1400" b="1" dirty="0">
                <a:latin typeface="Century Gothic" panose="020B0502020202020204" pitchFamily="34" charset="0"/>
              </a:rPr>
              <a:t>We look at local and global history in a bespoke scheme of work in line with the national curriculum with an objective to develop cultural literacy. For example students in Year 7 can expect to study the medieval world of not just England and Europe, but of Mali in Africa, the Ming dynasty in China, and the Incas in South America as well.</a:t>
            </a:r>
          </a:p>
          <a:p>
            <a:endParaRPr lang="en-US" sz="1400" b="1" dirty="0">
              <a:latin typeface="Century Gothic" panose="020B0502020202020204" pitchFamily="34" charset="0"/>
            </a:endParaRPr>
          </a:p>
          <a:p>
            <a:pPr marL="285750" indent="-285750">
              <a:buFont typeface="Arial" panose="020B0604020202020204" pitchFamily="34" charset="0"/>
              <a:buChar char="•"/>
            </a:pPr>
            <a:r>
              <a:rPr lang="en-US" sz="1400" b="1" dirty="0">
                <a:latin typeface="Century Gothic" panose="020B0502020202020204" pitchFamily="34" charset="0"/>
              </a:rPr>
              <a:t>We ensure students develop key skills centered around the use of the evidence to substantiate judgements and arguments.</a:t>
            </a:r>
            <a:br>
              <a:rPr lang="en-US" sz="1400" b="1" dirty="0">
                <a:latin typeface="Century Gothic" panose="020B0502020202020204" pitchFamily="34" charset="0"/>
              </a:rPr>
            </a:br>
            <a:br>
              <a:rPr lang="en-US" sz="1400" b="1" dirty="0">
                <a:latin typeface="Century Gothic" panose="020B0502020202020204" pitchFamily="34" charset="0"/>
              </a:rPr>
            </a:br>
            <a:endParaRPr lang="en-US" sz="1400" b="1" dirty="0">
              <a:latin typeface="Century Gothic" panose="020B0502020202020204" pitchFamily="34" charset="0"/>
            </a:endParaRPr>
          </a:p>
          <a:p>
            <a:pPr marL="285750" indent="-285750">
              <a:buFont typeface="Arial" panose="020B0604020202020204" pitchFamily="34" charset="0"/>
              <a:buChar char="•"/>
            </a:pPr>
            <a:r>
              <a:rPr lang="en-US" sz="1400" b="1" dirty="0">
                <a:latin typeface="Century Gothic" panose="020B0502020202020204" pitchFamily="34" charset="0"/>
              </a:rPr>
              <a:t>We encourage a positive skepticism. Or, in other words, we encourage students to doubt and think critically about what they hear and see.</a:t>
            </a:r>
          </a:p>
          <a:p>
            <a:pPr marL="285750" indent="-285750">
              <a:buFont typeface="Arial" panose="020B0604020202020204" pitchFamily="34" charset="0"/>
              <a:buChar char="•"/>
            </a:pPr>
            <a:endParaRPr lang="en-US" sz="1400" b="1" dirty="0">
              <a:latin typeface="Century Gothic" panose="020B0502020202020204" pitchFamily="34" charset="0"/>
            </a:endParaRPr>
          </a:p>
          <a:p>
            <a:pPr marL="285750" indent="-285750">
              <a:buFont typeface="Arial" panose="020B0604020202020204" pitchFamily="34" charset="0"/>
              <a:buChar char="•"/>
            </a:pPr>
            <a:r>
              <a:rPr lang="en-US" sz="1400" b="1" dirty="0">
                <a:latin typeface="Century Gothic" panose="020B0502020202020204" pitchFamily="34" charset="0"/>
              </a:rPr>
              <a:t>Finally, a list of topics covered in Year 7: Ancient Rome, Golden age of Islam, Norman Conquest, Crusades, The Black Death, Mansa Musa, Ming Dynasty China, War of the Roses, The Tudor Dynasty, Mughal India, Indian diaspora in America and the Caribbean. </a:t>
            </a:r>
          </a:p>
        </p:txBody>
      </p:sp>
    </p:spTree>
    <p:custDataLst>
      <p:tags r:id="rId1"/>
    </p:custDataLst>
    <p:extLst>
      <p:ext uri="{BB962C8B-B14F-4D97-AF65-F5344CB8AC3E}">
        <p14:creationId xmlns:p14="http://schemas.microsoft.com/office/powerpoint/2010/main" val="29012769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0" y="0"/>
            <a:ext cx="9144000" cy="54868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a:solidFill>
                  <a:schemeClr val="bg1"/>
                </a:solidFill>
                <a:latin typeface="Comic Sans MS" panose="030F0702030302020204" pitchFamily="66" charset="0"/>
              </a:rPr>
              <a:t>Meet the teachers</a:t>
            </a:r>
            <a:endParaRPr lang="en-GB" sz="2400" u="sng" dirty="0">
              <a:solidFill>
                <a:schemeClr val="bg1"/>
              </a:solidFill>
              <a:latin typeface="Comic Sans MS" panose="030F0702030302020204" pitchFamily="66" charset="0"/>
            </a:endParaRPr>
          </a:p>
        </p:txBody>
      </p:sp>
      <p:sp>
        <p:nvSpPr>
          <p:cNvPr id="5" name="Rectangle 4"/>
          <p:cNvSpPr/>
          <p:nvPr/>
        </p:nvSpPr>
        <p:spPr>
          <a:xfrm>
            <a:off x="818707" y="548680"/>
            <a:ext cx="4629221" cy="313772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300" b="1" u="sng" dirty="0">
                <a:solidFill>
                  <a:schemeClr val="tx1"/>
                </a:solidFill>
                <a:latin typeface="Comic Sans MS" panose="030F0702030302020204" pitchFamily="66" charset="0"/>
              </a:rPr>
              <a:t>Ms. </a:t>
            </a:r>
            <a:r>
              <a:rPr lang="en-US" sz="1300" b="1" u="sng" dirty="0" err="1">
                <a:solidFill>
                  <a:schemeClr val="tx1"/>
                </a:solidFill>
                <a:latin typeface="Comic Sans MS" panose="030F0702030302020204" pitchFamily="66" charset="0"/>
              </a:rPr>
              <a:t>Cobson</a:t>
            </a:r>
            <a:endParaRPr lang="en-US" sz="1300" b="1" u="sng" dirty="0">
              <a:solidFill>
                <a:schemeClr val="tx1"/>
              </a:solidFill>
              <a:latin typeface="Comic Sans MS" panose="030F0702030302020204" pitchFamily="66" charset="0"/>
            </a:endParaRPr>
          </a:p>
          <a:p>
            <a:endParaRPr lang="en-US" sz="1300" u="sng" dirty="0">
              <a:solidFill>
                <a:schemeClr val="tx1"/>
              </a:solidFill>
              <a:latin typeface="Comic Sans MS" panose="030F0702030302020204" pitchFamily="66" charset="0"/>
            </a:endParaRPr>
          </a:p>
          <a:p>
            <a:pPr marL="285750" indent="-285750">
              <a:buFontTx/>
              <a:buChar char="-"/>
            </a:pPr>
            <a:r>
              <a:rPr lang="en-US" sz="1300" dirty="0">
                <a:solidFill>
                  <a:schemeClr val="tx1"/>
                </a:solidFill>
                <a:latin typeface="Comic Sans MS" panose="030F0702030302020204" pitchFamily="66" charset="0"/>
              </a:rPr>
              <a:t>I am the Head of Faculty for Humanities at Langdon Park School</a:t>
            </a:r>
          </a:p>
          <a:p>
            <a:pPr marL="285750" indent="-285750">
              <a:buFontTx/>
              <a:buChar char="-"/>
            </a:pPr>
            <a:endParaRPr lang="en-US" sz="1300" dirty="0">
              <a:solidFill>
                <a:schemeClr val="tx1"/>
              </a:solidFill>
              <a:latin typeface="Comic Sans MS" panose="030F0702030302020204" pitchFamily="66" charset="0"/>
            </a:endParaRPr>
          </a:p>
          <a:p>
            <a:pPr marL="285750" indent="-285750">
              <a:buFontTx/>
              <a:buChar char="-"/>
            </a:pPr>
            <a:endParaRPr lang="en-US" sz="1300" dirty="0">
              <a:solidFill>
                <a:schemeClr val="tx1"/>
              </a:solidFill>
              <a:latin typeface="Comic Sans MS" panose="030F0702030302020204" pitchFamily="66" charset="0"/>
            </a:endParaRPr>
          </a:p>
          <a:p>
            <a:endParaRPr lang="en-US" sz="1300" u="sng" dirty="0">
              <a:solidFill>
                <a:schemeClr val="tx1"/>
              </a:solidFill>
              <a:latin typeface="Comic Sans MS" panose="030F0702030302020204" pitchFamily="66" charset="0"/>
            </a:endParaRPr>
          </a:p>
        </p:txBody>
      </p:sp>
      <p:sp>
        <p:nvSpPr>
          <p:cNvPr id="14" name="Rectangle 13"/>
          <p:cNvSpPr/>
          <p:nvPr/>
        </p:nvSpPr>
        <p:spPr>
          <a:xfrm>
            <a:off x="3243122" y="3686402"/>
            <a:ext cx="3131840" cy="31715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u="sng" dirty="0">
              <a:solidFill>
                <a:schemeClr val="tx1"/>
              </a:solidFill>
              <a:latin typeface="Comic Sans MS" panose="030F0702030302020204" pitchFamily="66" charset="0"/>
            </a:endParaRPr>
          </a:p>
          <a:p>
            <a:pPr algn="ctr"/>
            <a:endParaRPr lang="en-US" sz="2000" u="sng" dirty="0">
              <a:solidFill>
                <a:schemeClr val="tx1"/>
              </a:solidFill>
              <a:latin typeface="Comic Sans MS" panose="030F0702030302020204" pitchFamily="66" charset="0"/>
            </a:endParaRPr>
          </a:p>
          <a:p>
            <a:pPr algn="ctr"/>
            <a:endParaRPr lang="en-US" sz="700" u="sng" dirty="0">
              <a:solidFill>
                <a:schemeClr val="tx1"/>
              </a:solidFill>
              <a:latin typeface="Comic Sans MS" panose="030F0702030302020204" pitchFamily="66" charset="0"/>
            </a:endParaRPr>
          </a:p>
          <a:p>
            <a:pPr algn="ctr"/>
            <a:endParaRPr lang="en-US" sz="100" u="sng" dirty="0">
              <a:solidFill>
                <a:schemeClr val="tx1"/>
              </a:solidFill>
              <a:latin typeface="Comic Sans MS" panose="030F0702030302020204" pitchFamily="66" charset="0"/>
            </a:endParaRPr>
          </a:p>
          <a:p>
            <a:pPr algn="ctr"/>
            <a:endParaRPr lang="en-GB" sz="1500" dirty="0">
              <a:solidFill>
                <a:schemeClr val="tx1"/>
              </a:solidFill>
              <a:latin typeface="Comic Sans MS" panose="030F0702030302020204" pitchFamily="66" charset="0"/>
            </a:endParaRPr>
          </a:p>
          <a:p>
            <a:pPr algn="ctr"/>
            <a:endParaRPr lang="en-GB" sz="2800" u="sng" dirty="0">
              <a:solidFill>
                <a:schemeClr val="tx1"/>
              </a:solidFill>
              <a:latin typeface="Comic Sans MS" panose="030F0702030302020204" pitchFamily="66" charset="0"/>
            </a:endParaRPr>
          </a:p>
        </p:txBody>
      </p:sp>
      <p:sp>
        <p:nvSpPr>
          <p:cNvPr id="9" name="Rectangle 8"/>
          <p:cNvSpPr/>
          <p:nvPr/>
        </p:nvSpPr>
        <p:spPr>
          <a:xfrm>
            <a:off x="5447927" y="548680"/>
            <a:ext cx="6152193" cy="31377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u="sng" dirty="0">
              <a:solidFill>
                <a:schemeClr val="tx1"/>
              </a:solidFill>
              <a:latin typeface="Comic Sans MS" panose="030F0702030302020204" pitchFamily="66" charset="0"/>
            </a:endParaRPr>
          </a:p>
          <a:p>
            <a:pPr algn="ctr"/>
            <a:endParaRPr lang="en-US" sz="2000" u="sng" dirty="0">
              <a:solidFill>
                <a:schemeClr val="tx1"/>
              </a:solidFill>
              <a:latin typeface="Comic Sans MS" panose="030F0702030302020204" pitchFamily="66" charset="0"/>
            </a:endParaRPr>
          </a:p>
          <a:p>
            <a:pPr algn="ctr"/>
            <a:endParaRPr lang="en-US" sz="700" u="sng" dirty="0">
              <a:solidFill>
                <a:schemeClr val="tx1"/>
              </a:solidFill>
              <a:latin typeface="Comic Sans MS" panose="030F0702030302020204" pitchFamily="66" charset="0"/>
            </a:endParaRPr>
          </a:p>
          <a:p>
            <a:pPr algn="ctr"/>
            <a:endParaRPr lang="en-US" sz="100" u="sng" dirty="0">
              <a:solidFill>
                <a:schemeClr val="tx1"/>
              </a:solidFill>
              <a:latin typeface="Comic Sans MS" panose="030F0702030302020204" pitchFamily="66" charset="0"/>
            </a:endParaRPr>
          </a:p>
          <a:p>
            <a:pPr algn="ctr"/>
            <a:endParaRPr lang="en-GB" sz="1500" dirty="0">
              <a:solidFill>
                <a:schemeClr val="tx1"/>
              </a:solidFill>
              <a:latin typeface="Comic Sans MS" panose="030F0702030302020204" pitchFamily="66" charset="0"/>
            </a:endParaRPr>
          </a:p>
          <a:p>
            <a:pPr algn="ctr"/>
            <a:endParaRPr lang="en-GB" sz="2800" u="sng" dirty="0">
              <a:solidFill>
                <a:schemeClr val="tx1"/>
              </a:solidFill>
              <a:latin typeface="Comic Sans MS" panose="030F0702030302020204" pitchFamily="66" charset="0"/>
            </a:endParaRPr>
          </a:p>
        </p:txBody>
      </p:sp>
      <p:sp>
        <p:nvSpPr>
          <p:cNvPr id="11" name="Rectangle 10">
            <a:extLst>
              <a:ext uri="{FF2B5EF4-FFF2-40B4-BE49-F238E27FC236}">
                <a16:creationId xmlns:a16="http://schemas.microsoft.com/office/drawing/2014/main" id="{39B4E7A2-E6E8-42C1-BC80-928E3D8A0C82}"/>
              </a:ext>
            </a:extLst>
          </p:cNvPr>
          <p:cNvSpPr/>
          <p:nvPr/>
        </p:nvSpPr>
        <p:spPr>
          <a:xfrm>
            <a:off x="3250212" y="3686402"/>
            <a:ext cx="5737329" cy="317159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1300" b="1" u="sng" dirty="0">
                <a:solidFill>
                  <a:schemeClr val="tx1"/>
                </a:solidFill>
                <a:latin typeface="Comic Sans MS" panose="030F0702030302020204" pitchFamily="66" charset="0"/>
              </a:rPr>
              <a:t>Mr. Whitney</a:t>
            </a:r>
          </a:p>
          <a:p>
            <a:endParaRPr lang="en-US" sz="1300" u="sng" dirty="0">
              <a:solidFill>
                <a:schemeClr val="tx1"/>
              </a:solidFill>
              <a:latin typeface="Comic Sans MS" panose="030F0702030302020204" pitchFamily="66" charset="0"/>
            </a:endParaRPr>
          </a:p>
          <a:p>
            <a:pPr marL="285750" indent="-285750">
              <a:buFont typeface="Arial" panose="020B0604020202020204" pitchFamily="34" charset="0"/>
              <a:buChar char="•"/>
            </a:pPr>
            <a:r>
              <a:rPr lang="en-US" sz="1300" dirty="0">
                <a:solidFill>
                  <a:schemeClr val="tx1"/>
                </a:solidFill>
                <a:latin typeface="Comic Sans MS" panose="030F0702030302020204" pitchFamily="66" charset="0"/>
              </a:rPr>
              <a:t>I teach History, RE, and Citizenship. I have taught History from Year 7 all the way up to Year 13.</a:t>
            </a:r>
          </a:p>
          <a:p>
            <a:pPr marL="285750" indent="-285750">
              <a:buFont typeface="Arial" panose="020B0604020202020204" pitchFamily="34" charset="0"/>
              <a:buChar char="•"/>
            </a:pPr>
            <a:endParaRPr lang="en-US" sz="1300" dirty="0">
              <a:solidFill>
                <a:schemeClr val="tx1"/>
              </a:solidFill>
              <a:latin typeface="Comic Sans MS" panose="030F0702030302020204" pitchFamily="66" charset="0"/>
            </a:endParaRPr>
          </a:p>
          <a:p>
            <a:pPr marL="285750" indent="-285750">
              <a:buFont typeface="Arial" panose="020B0604020202020204" pitchFamily="34" charset="0"/>
              <a:buChar char="•"/>
            </a:pPr>
            <a:r>
              <a:rPr lang="en-US" sz="1300" dirty="0">
                <a:solidFill>
                  <a:schemeClr val="tx1"/>
                </a:solidFill>
                <a:latin typeface="Comic Sans MS" panose="030F0702030302020204" pitchFamily="66" charset="0"/>
              </a:rPr>
              <a:t>I am originally from </a:t>
            </a:r>
            <a:r>
              <a:rPr lang="en-US" sz="1300" dirty="0" err="1">
                <a:solidFill>
                  <a:schemeClr val="tx1"/>
                </a:solidFill>
                <a:latin typeface="Comic Sans MS" panose="030F0702030302020204" pitchFamily="66" charset="0"/>
              </a:rPr>
              <a:t>Basildon</a:t>
            </a:r>
            <a:r>
              <a:rPr lang="en-US" sz="1300" dirty="0">
                <a:solidFill>
                  <a:schemeClr val="tx1"/>
                </a:solidFill>
                <a:latin typeface="Comic Sans MS" panose="030F0702030302020204" pitchFamily="66" charset="0"/>
              </a:rPr>
              <a:t> and take huge pride in our Hollywood style sign on the roundabout near the </a:t>
            </a:r>
            <a:r>
              <a:rPr lang="en-US" sz="1300" dirty="0" err="1">
                <a:solidFill>
                  <a:schemeClr val="tx1"/>
                </a:solidFill>
                <a:latin typeface="Comic Sans MS" panose="030F0702030302020204" pitchFamily="66" charset="0"/>
              </a:rPr>
              <a:t>Pipps</a:t>
            </a:r>
            <a:r>
              <a:rPr lang="en-US" sz="1300" dirty="0">
                <a:solidFill>
                  <a:schemeClr val="tx1"/>
                </a:solidFill>
                <a:latin typeface="Comic Sans MS" panose="030F0702030302020204" pitchFamily="66" charset="0"/>
              </a:rPr>
              <a:t> Hill industrial estate.</a:t>
            </a:r>
          </a:p>
          <a:p>
            <a:pPr marL="285750" indent="-285750">
              <a:buFont typeface="Arial" panose="020B0604020202020204" pitchFamily="34" charset="0"/>
              <a:buChar char="•"/>
            </a:pPr>
            <a:endParaRPr lang="en-US" sz="1300" dirty="0">
              <a:solidFill>
                <a:schemeClr val="tx1"/>
              </a:solidFill>
              <a:latin typeface="Comic Sans MS" panose="030F0702030302020204" pitchFamily="66" charset="0"/>
            </a:endParaRPr>
          </a:p>
          <a:p>
            <a:pPr marL="285750" indent="-285750">
              <a:buFont typeface="Arial" panose="020B0604020202020204" pitchFamily="34" charset="0"/>
              <a:buChar char="•"/>
            </a:pPr>
            <a:r>
              <a:rPr lang="en-US" sz="1300" dirty="0">
                <a:solidFill>
                  <a:schemeClr val="tx1"/>
                </a:solidFill>
                <a:latin typeface="Comic Sans MS" panose="030F0702030302020204" pitchFamily="66" charset="0"/>
              </a:rPr>
              <a:t>My </a:t>
            </a:r>
            <a:r>
              <a:rPr lang="en-US" sz="1300" dirty="0" err="1">
                <a:solidFill>
                  <a:schemeClr val="tx1"/>
                </a:solidFill>
                <a:latin typeface="Comic Sans MS" panose="030F0702030302020204" pitchFamily="66" charset="0"/>
              </a:rPr>
              <a:t>favourite</a:t>
            </a:r>
            <a:r>
              <a:rPr lang="en-US" sz="1300" dirty="0">
                <a:solidFill>
                  <a:schemeClr val="tx1"/>
                </a:solidFill>
                <a:latin typeface="Comic Sans MS" panose="030F0702030302020204" pitchFamily="66" charset="0"/>
              </a:rPr>
              <a:t> period of History is the 1381 Peasants Revolt.</a:t>
            </a:r>
          </a:p>
          <a:p>
            <a:pPr marL="285750" indent="-285750">
              <a:buFont typeface="Arial" panose="020B0604020202020204" pitchFamily="34" charset="0"/>
              <a:buChar char="•"/>
            </a:pPr>
            <a:endParaRPr lang="en-US" sz="1300" dirty="0">
              <a:solidFill>
                <a:schemeClr val="tx1"/>
              </a:solidFill>
              <a:latin typeface="Comic Sans MS" panose="030F0702030302020204" pitchFamily="66" charset="0"/>
            </a:endParaRPr>
          </a:p>
          <a:p>
            <a:pPr marL="285750" indent="-285750">
              <a:buFont typeface="Arial" panose="020B0604020202020204" pitchFamily="34" charset="0"/>
              <a:buChar char="•"/>
            </a:pPr>
            <a:r>
              <a:rPr lang="en-US" sz="1300" dirty="0">
                <a:solidFill>
                  <a:schemeClr val="tx1"/>
                </a:solidFill>
                <a:latin typeface="Comic Sans MS" panose="030F0702030302020204" pitchFamily="66" charset="0"/>
              </a:rPr>
              <a:t>I studied Humanities (mainly History and Philosophy) at Brighton University, and trained to teach at the University of Sussex.</a:t>
            </a:r>
          </a:p>
          <a:p>
            <a:pPr marL="285750" indent="-285750">
              <a:buFont typeface="Arial" panose="020B0604020202020204" pitchFamily="34" charset="0"/>
              <a:buChar char="•"/>
            </a:pPr>
            <a:endParaRPr lang="en-US" sz="1300" b="1" dirty="0">
              <a:solidFill>
                <a:schemeClr val="tx1"/>
              </a:solidFill>
              <a:latin typeface="Comic Sans MS" panose="030F0702030302020204" pitchFamily="66" charset="0"/>
            </a:endParaRPr>
          </a:p>
          <a:p>
            <a:pPr marL="285750" indent="-285750">
              <a:buFont typeface="Arial" panose="020B0604020202020204" pitchFamily="34" charset="0"/>
              <a:buChar char="•"/>
            </a:pPr>
            <a:r>
              <a:rPr lang="en-US" sz="1300" b="1" u="sng" dirty="0">
                <a:solidFill>
                  <a:schemeClr val="tx1"/>
                </a:solidFill>
                <a:latin typeface="Comic Sans MS" panose="030F0702030302020204" pitchFamily="66" charset="0"/>
              </a:rPr>
              <a:t>Fun fact about me</a:t>
            </a:r>
            <a:r>
              <a:rPr lang="en-US" sz="1300" dirty="0">
                <a:solidFill>
                  <a:schemeClr val="tx1"/>
                </a:solidFill>
                <a:latin typeface="Comic Sans MS" panose="030F0702030302020204" pitchFamily="66" charset="0"/>
              </a:rPr>
              <a:t>: As a student at university I played in a ‘shoegaze’ band called </a:t>
            </a:r>
            <a:r>
              <a:rPr lang="en-US" sz="1300" dirty="0" err="1">
                <a:solidFill>
                  <a:schemeClr val="tx1"/>
                </a:solidFill>
                <a:latin typeface="Comic Sans MS" panose="030F0702030302020204" pitchFamily="66" charset="0"/>
              </a:rPr>
              <a:t>Gnugget</a:t>
            </a:r>
            <a:r>
              <a:rPr lang="en-US" sz="1300" dirty="0">
                <a:solidFill>
                  <a:schemeClr val="tx1"/>
                </a:solidFill>
                <a:latin typeface="Comic Sans MS" panose="030F0702030302020204" pitchFamily="66" charset="0"/>
              </a:rPr>
              <a:t>. The G was silent. It didn’t work out.</a:t>
            </a:r>
          </a:p>
        </p:txBody>
      </p:sp>
      <p:sp>
        <p:nvSpPr>
          <p:cNvPr id="3" name="Rectangle 2">
            <a:extLst>
              <a:ext uri="{FF2B5EF4-FFF2-40B4-BE49-F238E27FC236}">
                <a16:creationId xmlns:a16="http://schemas.microsoft.com/office/drawing/2014/main" id="{DD4A7DE9-07F3-4F40-B615-AF9837670D69}"/>
              </a:ext>
            </a:extLst>
          </p:cNvPr>
          <p:cNvSpPr/>
          <p:nvPr/>
        </p:nvSpPr>
        <p:spPr>
          <a:xfrm>
            <a:off x="5375920" y="549086"/>
            <a:ext cx="6224200" cy="3262432"/>
          </a:xfrm>
          <a:prstGeom prst="rect">
            <a:avLst/>
          </a:prstGeom>
        </p:spPr>
        <p:txBody>
          <a:bodyPr wrap="square">
            <a:spAutoFit/>
          </a:bodyPr>
          <a:lstStyle/>
          <a:p>
            <a:r>
              <a:rPr lang="en-US" sz="1300" b="1" dirty="0">
                <a:latin typeface="Comic Sans MS" panose="030F0702030302020204" pitchFamily="66" charset="0"/>
              </a:rPr>
              <a:t> </a:t>
            </a:r>
            <a:r>
              <a:rPr lang="en-US" sz="1300" b="1" u="sng" dirty="0">
                <a:latin typeface="Comic Sans MS" panose="030F0702030302020204" pitchFamily="66" charset="0"/>
              </a:rPr>
              <a:t>Ms. Bosworth</a:t>
            </a:r>
          </a:p>
          <a:p>
            <a:endParaRPr lang="en-US" sz="1300" b="1" u="sng" dirty="0">
              <a:latin typeface="Comic Sans MS" panose="030F0702030302020204" pitchFamily="66" charset="0"/>
            </a:endParaRPr>
          </a:p>
          <a:p>
            <a:pPr marL="285750" indent="-285750">
              <a:buFont typeface="Arial" panose="020B0604020202020204" pitchFamily="34" charset="0"/>
              <a:buChar char="•"/>
            </a:pPr>
            <a:r>
              <a:rPr lang="en-US" sz="1400" dirty="0">
                <a:latin typeface="Comic Sans MS" panose="030F0702030302020204" pitchFamily="66" charset="0"/>
              </a:rPr>
              <a:t>I enjoy overseas travel and visit places of historical interest.</a:t>
            </a:r>
          </a:p>
          <a:p>
            <a:pPr marL="285750" indent="-285750">
              <a:buFont typeface="Arial" panose="020B0604020202020204" pitchFamily="34" charset="0"/>
              <a:buChar char="•"/>
            </a:pPr>
            <a:endParaRPr lang="en-US" sz="1400" dirty="0">
              <a:latin typeface="Comic Sans MS" panose="030F0702030302020204" pitchFamily="66" charset="0"/>
            </a:endParaRPr>
          </a:p>
          <a:p>
            <a:pPr marL="285750" indent="-285750">
              <a:buFont typeface="Arial" panose="020B0604020202020204" pitchFamily="34" charset="0"/>
              <a:buChar char="•"/>
            </a:pPr>
            <a:r>
              <a:rPr lang="en-US" sz="1400" dirty="0">
                <a:latin typeface="Comic Sans MS" panose="030F0702030302020204" pitchFamily="66" charset="0"/>
              </a:rPr>
              <a:t> I especially like to visit the places I teach about.</a:t>
            </a:r>
          </a:p>
          <a:p>
            <a:pPr marL="285750" indent="-285750">
              <a:buFont typeface="Arial" panose="020B0604020202020204" pitchFamily="34" charset="0"/>
              <a:buChar char="•"/>
            </a:pPr>
            <a:endParaRPr lang="en-US" sz="1400" dirty="0">
              <a:latin typeface="Comic Sans MS" panose="030F0702030302020204" pitchFamily="66" charset="0"/>
            </a:endParaRPr>
          </a:p>
          <a:p>
            <a:pPr marL="285750" indent="-285750">
              <a:buFont typeface="Arial" panose="020B0604020202020204" pitchFamily="34" charset="0"/>
              <a:buChar char="•"/>
            </a:pPr>
            <a:r>
              <a:rPr lang="en-US" sz="1400" dirty="0">
                <a:latin typeface="Comic Sans MS" panose="030F0702030302020204" pitchFamily="66" charset="0"/>
              </a:rPr>
              <a:t>I am originally from Cheshire.</a:t>
            </a:r>
          </a:p>
          <a:p>
            <a:pPr marL="285750" indent="-285750">
              <a:buFont typeface="Arial" panose="020B0604020202020204" pitchFamily="34" charset="0"/>
              <a:buChar char="•"/>
            </a:pPr>
            <a:endParaRPr lang="en-US" sz="1400" dirty="0">
              <a:latin typeface="Comic Sans MS" panose="030F0702030302020204" pitchFamily="66" charset="0"/>
            </a:endParaRPr>
          </a:p>
          <a:p>
            <a:pPr marL="285750" indent="-285750">
              <a:buFont typeface="Arial" panose="020B0604020202020204" pitchFamily="34" charset="0"/>
              <a:buChar char="•"/>
            </a:pPr>
            <a:r>
              <a:rPr lang="en-US" sz="1400" dirty="0">
                <a:latin typeface="Comic Sans MS" panose="030F0702030302020204" pitchFamily="66" charset="0"/>
              </a:rPr>
              <a:t> I used to teach in a school in Enfield before I taught at Langdon Park School </a:t>
            </a:r>
          </a:p>
          <a:p>
            <a:pPr marL="285750" indent="-285750">
              <a:buFont typeface="Arial" panose="020B0604020202020204" pitchFamily="34" charset="0"/>
              <a:buChar char="•"/>
            </a:pPr>
            <a:endParaRPr lang="en-US" sz="1400" dirty="0">
              <a:latin typeface="Comic Sans MS" panose="030F0702030302020204" pitchFamily="66" charset="0"/>
            </a:endParaRPr>
          </a:p>
          <a:p>
            <a:pPr marL="285750" indent="-285750">
              <a:buFont typeface="Arial" panose="020B0604020202020204" pitchFamily="34" charset="0"/>
              <a:buChar char="•"/>
            </a:pPr>
            <a:r>
              <a:rPr lang="en-US" sz="1400" dirty="0">
                <a:latin typeface="Comic Sans MS" panose="030F0702030302020204" pitchFamily="66" charset="0"/>
              </a:rPr>
              <a:t>Fun fact about me: I enjoy visiting art galleries and my </a:t>
            </a:r>
            <a:r>
              <a:rPr lang="en-US" sz="1400" dirty="0" err="1">
                <a:latin typeface="Comic Sans MS" panose="030F0702030302020204" pitchFamily="66" charset="0"/>
              </a:rPr>
              <a:t>favourite</a:t>
            </a:r>
            <a:r>
              <a:rPr lang="en-US" sz="1400" dirty="0">
                <a:latin typeface="Comic Sans MS" panose="030F0702030302020204" pitchFamily="66" charset="0"/>
              </a:rPr>
              <a:t> is Tate Britain </a:t>
            </a:r>
            <a:endParaRPr lang="en-US" sz="1300" b="1" u="sng" dirty="0">
              <a:latin typeface="Comic Sans MS" panose="030F0702030302020204" pitchFamily="66" charset="0"/>
            </a:endParaRPr>
          </a:p>
          <a:p>
            <a:endParaRPr lang="en-US" sz="1300" u="sng" dirty="0">
              <a:latin typeface="Comic Sans MS" panose="030F0702030302020204" pitchFamily="66" charset="0"/>
            </a:endParaRPr>
          </a:p>
          <a:p>
            <a:pPr marL="285750" indent="-285750">
              <a:buFontTx/>
              <a:buChar char="-"/>
            </a:pPr>
            <a:endParaRPr lang="en-US" sz="1300" b="1" dirty="0">
              <a:latin typeface="Comic Sans MS" panose="030F0702030302020204" pitchFamily="66" charset="0"/>
            </a:endParaRPr>
          </a:p>
        </p:txBody>
      </p:sp>
    </p:spTree>
    <p:custDataLst>
      <p:tags r:id="rId1"/>
    </p:custDataLst>
    <p:extLst>
      <p:ext uri="{BB962C8B-B14F-4D97-AF65-F5344CB8AC3E}">
        <p14:creationId xmlns:p14="http://schemas.microsoft.com/office/powerpoint/2010/main" val="298987892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TotalTime>
  <Words>716</Words>
  <Application>Microsoft Office PowerPoint</Application>
  <PresentationFormat>Widescreen</PresentationFormat>
  <Paragraphs>67</Paragraphs>
  <Slides>3</Slides>
  <Notes>3</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Comic Sans MS</vt:lpstr>
      <vt:lpstr>Office Theme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Whitney</dc:creator>
  <cp:lastModifiedBy>S Isaac</cp:lastModifiedBy>
  <cp:revision>12</cp:revision>
  <dcterms:created xsi:type="dcterms:W3CDTF">2023-02-28T14:03:43Z</dcterms:created>
  <dcterms:modified xsi:type="dcterms:W3CDTF">2023-03-03T13:28:26Z</dcterms:modified>
</cp:coreProperties>
</file>