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7C957"/>
    <a:srgbClr val="FFFFC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9" d="100"/>
          <a:sy n="39" d="100"/>
        </p:scale>
        <p:origin x="-320" y="-11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E00136F-7286-4A20-B1BC-FAAFF8C00BCF}" type="datetimeFigureOut">
              <a:rPr lang="en-GB" smtClean="0"/>
              <a:t>22/04/20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BF2242-A71A-42F8-A338-BA9FE12E6B8F}" type="slidenum">
              <a:rPr lang="en-GB" smtClean="0"/>
              <a:t>‹#›</a:t>
            </a:fld>
            <a:endParaRPr lang="en-GB"/>
          </a:p>
        </p:txBody>
      </p:sp>
    </p:spTree>
    <p:extLst>
      <p:ext uri="{BB962C8B-B14F-4D97-AF65-F5344CB8AC3E}">
        <p14:creationId xmlns:p14="http://schemas.microsoft.com/office/powerpoint/2010/main" val="2151670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E00136F-7286-4A20-B1BC-FAAFF8C00BCF}" type="datetimeFigureOut">
              <a:rPr lang="en-GB" smtClean="0"/>
              <a:t>22/04/20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BF2242-A71A-42F8-A338-BA9FE12E6B8F}" type="slidenum">
              <a:rPr lang="en-GB" smtClean="0"/>
              <a:t>‹#›</a:t>
            </a:fld>
            <a:endParaRPr lang="en-GB"/>
          </a:p>
        </p:txBody>
      </p:sp>
    </p:spTree>
    <p:extLst>
      <p:ext uri="{BB962C8B-B14F-4D97-AF65-F5344CB8AC3E}">
        <p14:creationId xmlns:p14="http://schemas.microsoft.com/office/powerpoint/2010/main" val="1479790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E00136F-7286-4A20-B1BC-FAAFF8C00BCF}" type="datetimeFigureOut">
              <a:rPr lang="en-GB" smtClean="0"/>
              <a:t>22/04/20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BF2242-A71A-42F8-A338-BA9FE12E6B8F}" type="slidenum">
              <a:rPr lang="en-GB" smtClean="0"/>
              <a:t>‹#›</a:t>
            </a:fld>
            <a:endParaRPr lang="en-GB"/>
          </a:p>
        </p:txBody>
      </p:sp>
    </p:spTree>
    <p:extLst>
      <p:ext uri="{BB962C8B-B14F-4D97-AF65-F5344CB8AC3E}">
        <p14:creationId xmlns:p14="http://schemas.microsoft.com/office/powerpoint/2010/main" val="4277478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E00136F-7286-4A20-B1BC-FAAFF8C00BCF}" type="datetimeFigureOut">
              <a:rPr lang="en-GB" smtClean="0"/>
              <a:t>22/04/20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BF2242-A71A-42F8-A338-BA9FE12E6B8F}" type="slidenum">
              <a:rPr lang="en-GB" smtClean="0"/>
              <a:t>‹#›</a:t>
            </a:fld>
            <a:endParaRPr lang="en-GB"/>
          </a:p>
        </p:txBody>
      </p:sp>
    </p:spTree>
    <p:extLst>
      <p:ext uri="{BB962C8B-B14F-4D97-AF65-F5344CB8AC3E}">
        <p14:creationId xmlns:p14="http://schemas.microsoft.com/office/powerpoint/2010/main" val="1665106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00136F-7286-4A20-B1BC-FAAFF8C00BCF}" type="datetimeFigureOut">
              <a:rPr lang="en-GB" smtClean="0"/>
              <a:t>22/04/20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BF2242-A71A-42F8-A338-BA9FE12E6B8F}" type="slidenum">
              <a:rPr lang="en-GB" smtClean="0"/>
              <a:t>‹#›</a:t>
            </a:fld>
            <a:endParaRPr lang="en-GB"/>
          </a:p>
        </p:txBody>
      </p:sp>
    </p:spTree>
    <p:extLst>
      <p:ext uri="{BB962C8B-B14F-4D97-AF65-F5344CB8AC3E}">
        <p14:creationId xmlns:p14="http://schemas.microsoft.com/office/powerpoint/2010/main" val="155493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E00136F-7286-4A20-B1BC-FAAFF8C00BCF}" type="datetimeFigureOut">
              <a:rPr lang="en-GB" smtClean="0"/>
              <a:t>22/04/20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BF2242-A71A-42F8-A338-BA9FE12E6B8F}" type="slidenum">
              <a:rPr lang="en-GB" smtClean="0"/>
              <a:t>‹#›</a:t>
            </a:fld>
            <a:endParaRPr lang="en-GB"/>
          </a:p>
        </p:txBody>
      </p:sp>
    </p:spTree>
    <p:extLst>
      <p:ext uri="{BB962C8B-B14F-4D97-AF65-F5344CB8AC3E}">
        <p14:creationId xmlns:p14="http://schemas.microsoft.com/office/powerpoint/2010/main" val="101995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E00136F-7286-4A20-B1BC-FAAFF8C00BCF}" type="datetimeFigureOut">
              <a:rPr lang="en-GB" smtClean="0"/>
              <a:t>22/04/20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4BF2242-A71A-42F8-A338-BA9FE12E6B8F}" type="slidenum">
              <a:rPr lang="en-GB" smtClean="0"/>
              <a:t>‹#›</a:t>
            </a:fld>
            <a:endParaRPr lang="en-GB"/>
          </a:p>
        </p:txBody>
      </p:sp>
    </p:spTree>
    <p:extLst>
      <p:ext uri="{BB962C8B-B14F-4D97-AF65-F5344CB8AC3E}">
        <p14:creationId xmlns:p14="http://schemas.microsoft.com/office/powerpoint/2010/main" val="2642721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E00136F-7286-4A20-B1BC-FAAFF8C00BCF}" type="datetimeFigureOut">
              <a:rPr lang="en-GB" smtClean="0"/>
              <a:t>22/04/20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4BF2242-A71A-42F8-A338-BA9FE12E6B8F}" type="slidenum">
              <a:rPr lang="en-GB" smtClean="0"/>
              <a:t>‹#›</a:t>
            </a:fld>
            <a:endParaRPr lang="en-GB"/>
          </a:p>
        </p:txBody>
      </p:sp>
    </p:spTree>
    <p:extLst>
      <p:ext uri="{BB962C8B-B14F-4D97-AF65-F5344CB8AC3E}">
        <p14:creationId xmlns:p14="http://schemas.microsoft.com/office/powerpoint/2010/main" val="375721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00136F-7286-4A20-B1BC-FAAFF8C00BCF}" type="datetimeFigureOut">
              <a:rPr lang="en-GB" smtClean="0"/>
              <a:t>22/04/20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4BF2242-A71A-42F8-A338-BA9FE12E6B8F}" type="slidenum">
              <a:rPr lang="en-GB" smtClean="0"/>
              <a:t>‹#›</a:t>
            </a:fld>
            <a:endParaRPr lang="en-GB"/>
          </a:p>
        </p:txBody>
      </p:sp>
    </p:spTree>
    <p:extLst>
      <p:ext uri="{BB962C8B-B14F-4D97-AF65-F5344CB8AC3E}">
        <p14:creationId xmlns:p14="http://schemas.microsoft.com/office/powerpoint/2010/main" val="2495319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00136F-7286-4A20-B1BC-FAAFF8C00BCF}" type="datetimeFigureOut">
              <a:rPr lang="en-GB" smtClean="0"/>
              <a:t>22/04/20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BF2242-A71A-42F8-A338-BA9FE12E6B8F}" type="slidenum">
              <a:rPr lang="en-GB" smtClean="0"/>
              <a:t>‹#›</a:t>
            </a:fld>
            <a:endParaRPr lang="en-GB"/>
          </a:p>
        </p:txBody>
      </p:sp>
    </p:spTree>
    <p:extLst>
      <p:ext uri="{BB962C8B-B14F-4D97-AF65-F5344CB8AC3E}">
        <p14:creationId xmlns:p14="http://schemas.microsoft.com/office/powerpoint/2010/main" val="799733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00136F-7286-4A20-B1BC-FAAFF8C00BCF}" type="datetimeFigureOut">
              <a:rPr lang="en-GB" smtClean="0"/>
              <a:t>22/04/20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BF2242-A71A-42F8-A338-BA9FE12E6B8F}" type="slidenum">
              <a:rPr lang="en-GB" smtClean="0"/>
              <a:t>‹#›</a:t>
            </a:fld>
            <a:endParaRPr lang="en-GB"/>
          </a:p>
        </p:txBody>
      </p:sp>
    </p:spTree>
    <p:extLst>
      <p:ext uri="{BB962C8B-B14F-4D97-AF65-F5344CB8AC3E}">
        <p14:creationId xmlns:p14="http://schemas.microsoft.com/office/powerpoint/2010/main" val="3236708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7C957"/>
            </a:gs>
            <a:gs pos="78000">
              <a:srgbClr val="5F5F5F"/>
            </a:gs>
            <a:gs pos="100000">
              <a:srgbClr val="5F5F5F"/>
            </a:gs>
            <a:gs pos="63000">
              <a:srgbClr val="FFFFFF"/>
            </a:gs>
            <a:gs pos="89000">
              <a:srgbClr val="B2B2B2"/>
            </a:gs>
            <a:gs pos="53000">
              <a:srgbClr val="292929"/>
            </a:gs>
            <a:gs pos="82001">
              <a:srgbClr val="777777"/>
            </a:gs>
            <a:gs pos="100000">
              <a:srgbClr val="EAEAE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FE00136F-7286-4A20-B1BC-FAAFF8C00BCF}" type="datetimeFigureOut">
              <a:rPr lang="en-GB" smtClean="0"/>
              <a:t>22/04/20</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4BF2242-A71A-42F8-A338-BA9FE12E6B8F}" type="slidenum">
              <a:rPr lang="en-GB" smtClean="0"/>
              <a:t>‹#›</a:t>
            </a:fld>
            <a:endParaRPr lang="en-GB"/>
          </a:p>
        </p:txBody>
      </p:sp>
    </p:spTree>
    <p:extLst>
      <p:ext uri="{BB962C8B-B14F-4D97-AF65-F5344CB8AC3E}">
        <p14:creationId xmlns:p14="http://schemas.microsoft.com/office/powerpoint/2010/main" val="1307861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6.jpg"/><Relationship Id="rId12" Type="http://schemas.openxmlformats.org/officeDocument/2006/relationships/image" Target="../media/image7.jpg"/><Relationship Id="rId13" Type="http://schemas.openxmlformats.org/officeDocument/2006/relationships/hyperlink" Target="https://offies.london/" TargetMode="External"/><Relationship Id="rId14" Type="http://schemas.openxmlformats.org/officeDocument/2006/relationships/image" Target="../media/image8.png"/><Relationship Id="rId1" Type="http://schemas.openxmlformats.org/officeDocument/2006/relationships/tags" Target="../tags/tag1.xml"/><Relationship Id="rId2" Type="http://schemas.openxmlformats.org/officeDocument/2006/relationships/slideLayout" Target="../slideLayouts/slideLayout1.xml"/><Relationship Id="rId3" Type="http://schemas.openxmlformats.org/officeDocument/2006/relationships/image" Target="../media/image1.jpg"/><Relationship Id="rId4" Type="http://schemas.openxmlformats.org/officeDocument/2006/relationships/hyperlink" Target="https://www.halfmoon.org.uk/live/" TargetMode="External"/><Relationship Id="rId5" Type="http://schemas.openxmlformats.org/officeDocument/2006/relationships/image" Target="../media/image2.jpg"/><Relationship Id="rId6" Type="http://schemas.openxmlformats.org/officeDocument/2006/relationships/image" Target="../media/image3.png"/><Relationship Id="rId7" Type="http://schemas.openxmlformats.org/officeDocument/2006/relationships/hyperlink" Target="http://www.langdonparkschool.co.uk/" TargetMode="External"/><Relationship Id="rId8" Type="http://schemas.openxmlformats.org/officeDocument/2006/relationships/image" Target="../media/image4.png"/><Relationship Id="rId9" Type="http://schemas.microsoft.com/office/2007/relationships/hdphoto" Target="../media/hdphoto1.wdp"/><Relationship Id="rId10"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xmlns="" id="{C708E173-CD9C-4AF0-8B32-E555AE70D5C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09155" y="16452"/>
            <a:ext cx="955148" cy="955148"/>
          </a:xfrm>
          <a:prstGeom prst="rect">
            <a:avLst/>
          </a:prstGeom>
        </p:spPr>
      </p:pic>
      <p:sp>
        <p:nvSpPr>
          <p:cNvPr id="5" name="TextBox 4"/>
          <p:cNvSpPr txBox="1"/>
          <p:nvPr/>
        </p:nvSpPr>
        <p:spPr>
          <a:xfrm>
            <a:off x="1340768" y="2051720"/>
            <a:ext cx="5334508" cy="1754326"/>
          </a:xfrm>
          <a:prstGeom prst="rect">
            <a:avLst/>
          </a:prstGeom>
          <a:solidFill>
            <a:srgbClr val="FFFFCC"/>
          </a:solidFill>
          <a:ln w="76200">
            <a:solidFill>
              <a:srgbClr val="FFCC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extBox 5"/>
          <p:cNvSpPr txBox="1"/>
          <p:nvPr/>
        </p:nvSpPr>
        <p:spPr>
          <a:xfrm>
            <a:off x="1412776" y="4283968"/>
            <a:ext cx="5334508" cy="1754326"/>
          </a:xfrm>
          <a:prstGeom prst="rect">
            <a:avLst/>
          </a:prstGeom>
          <a:solidFill>
            <a:schemeClr val="bg1">
              <a:lumMod val="95000"/>
            </a:schemeClr>
          </a:solidFill>
          <a:ln w="57150">
            <a:solidFill>
              <a:schemeClr val="bg1">
                <a:lumMod val="50000"/>
              </a:schemeClr>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TextBox 6"/>
          <p:cNvSpPr txBox="1"/>
          <p:nvPr/>
        </p:nvSpPr>
        <p:spPr>
          <a:xfrm>
            <a:off x="1480291" y="6717894"/>
            <a:ext cx="5266993" cy="1754326"/>
          </a:xfrm>
          <a:prstGeom prst="rect">
            <a:avLst/>
          </a:prstGeom>
          <a:solidFill>
            <a:schemeClr val="accent6">
              <a:lumMod val="20000"/>
              <a:lumOff val="80000"/>
            </a:schemeClr>
          </a:solidFill>
          <a:ln w="57150">
            <a:solidFill>
              <a:schemeClr val="accent6">
                <a:lumMod val="75000"/>
              </a:schemeClr>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extBox 1"/>
          <p:cNvSpPr txBox="1"/>
          <p:nvPr/>
        </p:nvSpPr>
        <p:spPr>
          <a:xfrm>
            <a:off x="1494384" y="6700055"/>
            <a:ext cx="5289391" cy="200054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sng" strike="noStrike" kern="1200" cap="none" spc="0" normalizeH="0" baseline="0" noProof="0" dirty="0">
                <a:ln>
                  <a:noFill/>
                </a:ln>
                <a:solidFill>
                  <a:prstClr val="black"/>
                </a:solidFill>
                <a:effectLst/>
                <a:uLnTx/>
                <a:uFillTx/>
                <a:latin typeface="Calibri"/>
                <a:ea typeface="+mn-ea"/>
                <a:cs typeface="+mn-cs"/>
              </a:rPr>
              <a:t>The </a:t>
            </a:r>
            <a:r>
              <a:rPr kumimoji="0" lang="en-US" sz="1400" b="1" i="0" u="sng" strike="noStrike" kern="1200" cap="none" spc="0" normalizeH="0" baseline="0" noProof="0" dirty="0" err="1">
                <a:ln>
                  <a:noFill/>
                </a:ln>
                <a:solidFill>
                  <a:prstClr val="black"/>
                </a:solidFill>
                <a:effectLst/>
                <a:uLnTx/>
                <a:uFillTx/>
                <a:latin typeface="Calibri"/>
                <a:ea typeface="+mn-ea"/>
                <a:cs typeface="+mn-cs"/>
              </a:rPr>
              <a:t>Offies</a:t>
            </a:r>
            <a:endParaRPr kumimoji="0" lang="en-US" sz="1400" b="1" i="0" u="sng" strike="noStrike" kern="1200" cap="none" spc="0" normalizeH="0" baseline="0" noProof="0" dirty="0">
              <a:ln>
                <a:noFill/>
              </a:ln>
              <a:solidFill>
                <a:prstClr val="black"/>
              </a:solidFill>
              <a:effectLst/>
              <a:uLnTx/>
              <a:uFillTx/>
              <a:latin typeface="Calibri"/>
              <a:ea typeface="+mn-ea"/>
              <a:cs typeface="+mn-cs"/>
            </a:endParaRPr>
          </a:p>
          <a:p>
            <a:pPr marL="342900" indent="-342900">
              <a:buFont typeface="+mj-lt"/>
              <a:buAutoNum type="arabicPeriod"/>
            </a:pPr>
            <a:r>
              <a:rPr lang="en-GB" sz="1200" b="1" dirty="0">
                <a:solidFill>
                  <a:srgbClr val="7030A0"/>
                </a:solidFill>
              </a:rPr>
              <a:t>Drama Games – gather the family round for some classic Drama games! Whether it is SPLAT! Or wink murder, Park bench or 7 UP... there is loads of fun to be had with your favourite drama games!</a:t>
            </a:r>
          </a:p>
          <a:p>
            <a:pPr marL="342900" indent="-342900">
              <a:buFont typeface="+mj-lt"/>
              <a:buAutoNum type="arabicPeriod"/>
            </a:pPr>
            <a:r>
              <a:rPr lang="en-US" sz="1200" b="1" dirty="0">
                <a:solidFill>
                  <a:srgbClr val="00B050"/>
                </a:solidFill>
              </a:rPr>
              <a:t>C</a:t>
            </a:r>
            <a:r>
              <a:rPr lang="en-GB" sz="1200" b="1" dirty="0" err="1">
                <a:solidFill>
                  <a:srgbClr val="00B050"/>
                </a:solidFill>
              </a:rPr>
              <a:t>reate</a:t>
            </a:r>
            <a:r>
              <a:rPr lang="en-GB" sz="1200" b="1" dirty="0">
                <a:solidFill>
                  <a:srgbClr val="00B050"/>
                </a:solidFill>
              </a:rPr>
              <a:t> a drama lesson for your family to take part in. Write down your plan. You must include a warm up game, 2 tasks and a performance and feedback session at the end. Think of a drama skill you could teach them – frozen picture, thoughts aloud, cross-cutting, mime, physical theatre? Once the plan looks good, try it out! </a:t>
            </a:r>
          </a:p>
          <a:p>
            <a:pPr marR="0" lvl="0" algn="l" defTabSz="914400" rtl="0" eaLnBrk="1" fontAlgn="auto" latinLnBrk="0" hangingPunct="1">
              <a:lnSpc>
                <a:spcPct val="100000"/>
              </a:lnSpc>
              <a:spcBef>
                <a:spcPts val="0"/>
              </a:spcBef>
              <a:spcAft>
                <a:spcPts val="0"/>
              </a:spcAft>
              <a:buClrTx/>
              <a:buSzTx/>
              <a:tabLst/>
              <a:defRPr/>
            </a:pPr>
            <a:endParaRPr kumimoji="0" lang="en-GB" sz="1400" b="1" i="0" u="none" strike="noStrike" kern="1200" cap="none" spc="0" normalizeH="0" baseline="0" noProof="0" dirty="0">
              <a:ln>
                <a:noFill/>
              </a:ln>
              <a:solidFill>
                <a:srgbClr val="00B050"/>
              </a:solidFill>
              <a:effectLst/>
              <a:uLnTx/>
              <a:uFillTx/>
              <a:latin typeface="Calibri"/>
              <a:ea typeface="+mn-ea"/>
              <a:cs typeface="+mn-cs"/>
            </a:endParaRPr>
          </a:p>
        </p:txBody>
      </p:sp>
      <p:sp>
        <p:nvSpPr>
          <p:cNvPr id="3" name="TextBox 2"/>
          <p:cNvSpPr txBox="1"/>
          <p:nvPr/>
        </p:nvSpPr>
        <p:spPr>
          <a:xfrm>
            <a:off x="1412776" y="4283968"/>
            <a:ext cx="5334508" cy="221599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sng" strike="noStrike" kern="1200" cap="none" spc="0" normalizeH="0" baseline="0" noProof="0" dirty="0">
                <a:ln>
                  <a:noFill/>
                </a:ln>
                <a:solidFill>
                  <a:prstClr val="black"/>
                </a:solidFill>
                <a:effectLst/>
                <a:uLnTx/>
                <a:uFillTx/>
                <a:latin typeface="Calibri"/>
                <a:ea typeface="+mn-ea"/>
                <a:cs typeface="+mn-cs"/>
              </a:rPr>
              <a:t>The </a:t>
            </a:r>
            <a:r>
              <a:rPr kumimoji="0" lang="en-US" sz="1400" b="1" i="0" u="sng" strike="noStrike" kern="1200" cap="none" spc="0" normalizeH="0" baseline="0" noProof="0" dirty="0" err="1">
                <a:ln>
                  <a:noFill/>
                </a:ln>
                <a:solidFill>
                  <a:prstClr val="black"/>
                </a:solidFill>
                <a:effectLst/>
                <a:uLnTx/>
                <a:uFillTx/>
                <a:latin typeface="Calibri"/>
                <a:ea typeface="+mn-ea"/>
                <a:cs typeface="+mn-cs"/>
              </a:rPr>
              <a:t>Oliviers</a:t>
            </a:r>
            <a:endParaRPr kumimoji="0" lang="en-US" sz="1400" b="1" i="0" u="sng" strike="noStrike" kern="1200" cap="none" spc="0" normalizeH="0" baseline="0" noProof="0" dirty="0">
              <a:ln>
                <a:noFill/>
              </a:ln>
              <a:solidFill>
                <a:prstClr val="black"/>
              </a:solidFill>
              <a:effectLst/>
              <a:uLnTx/>
              <a:uFillTx/>
              <a:latin typeface="Calibri"/>
              <a:ea typeface="+mn-ea"/>
              <a:cs typeface="+mn-cs"/>
            </a:endParaRPr>
          </a:p>
          <a:p>
            <a:pPr marL="228600" indent="-228600">
              <a:buFont typeface="+mj-lt"/>
              <a:buAutoNum type="arabicPeriod"/>
            </a:pPr>
            <a:r>
              <a:rPr lang="en-GB" sz="1200" b="1" dirty="0">
                <a:solidFill>
                  <a:srgbClr val="FF0000"/>
                </a:solidFill>
              </a:rPr>
              <a:t>Awards Show – create an awards show for your family at this time. Think of some creative awards like ‘most lazy’ ‘most entertaining’, ‘most hungry’, ‘best dressed’ and give each family member an award. You could also work on an opening number – choreograph a dance for younger siblings to do then your present ‘The 2020 Lock-down Family Awards’</a:t>
            </a:r>
          </a:p>
          <a:p>
            <a:pPr marL="228600" indent="-228600">
              <a:buFont typeface="+mj-lt"/>
              <a:buAutoNum type="arabicPeriod"/>
            </a:pPr>
            <a:r>
              <a:rPr lang="en-US" sz="1200" b="1" dirty="0">
                <a:solidFill>
                  <a:schemeClr val="accent6">
                    <a:lumMod val="75000"/>
                  </a:schemeClr>
                </a:solidFill>
              </a:rPr>
              <a:t>C</a:t>
            </a:r>
            <a:r>
              <a:rPr lang="en-GB" sz="1200" b="1" dirty="0" err="1">
                <a:solidFill>
                  <a:schemeClr val="accent6">
                    <a:lumMod val="75000"/>
                  </a:schemeClr>
                </a:solidFill>
              </a:rPr>
              <a:t>reate</a:t>
            </a:r>
            <a:r>
              <a:rPr lang="en-GB" sz="1200" b="1" dirty="0">
                <a:solidFill>
                  <a:schemeClr val="accent6">
                    <a:lumMod val="75000"/>
                  </a:schemeClr>
                </a:solidFill>
              </a:rPr>
              <a:t> at least 1 award to be handed out at the awards show. Use odd bits and bobs you can find indoors, think empty loo rolls, tin cans, get creative! Or design your awards as drawings and give them out to family members.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1" i="0" u="sng"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1" i="0" u="sng" strike="noStrike" kern="1200" cap="none" spc="0" normalizeH="0" baseline="0" noProof="0" dirty="0">
              <a:ln>
                <a:noFill/>
              </a:ln>
              <a:solidFill>
                <a:prstClr val="black"/>
              </a:solidFill>
              <a:effectLst/>
              <a:uLnTx/>
              <a:uFillTx/>
              <a:latin typeface="Calibri"/>
              <a:ea typeface="+mn-ea"/>
              <a:cs typeface="+mn-cs"/>
            </a:endParaRPr>
          </a:p>
        </p:txBody>
      </p:sp>
      <p:sp>
        <p:nvSpPr>
          <p:cNvPr id="4" name="TextBox 3"/>
          <p:cNvSpPr txBox="1"/>
          <p:nvPr/>
        </p:nvSpPr>
        <p:spPr>
          <a:xfrm>
            <a:off x="1340768" y="2123728"/>
            <a:ext cx="5334508" cy="20851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sng" strike="noStrike" kern="1200" cap="none" spc="0" normalizeH="0" baseline="0" noProof="0" dirty="0">
                <a:ln>
                  <a:noFill/>
                </a:ln>
                <a:effectLst/>
                <a:uLnTx/>
                <a:uFillTx/>
                <a:latin typeface="Calibri"/>
                <a:ea typeface="+mn-ea"/>
                <a:cs typeface="+mn-cs"/>
              </a:rPr>
              <a:t>The</a:t>
            </a:r>
            <a:r>
              <a:rPr kumimoji="0" lang="en-US" sz="1400" b="1" i="0" u="sng" strike="noStrike" kern="1200" cap="none" spc="0" normalizeH="0" noProof="0" dirty="0">
                <a:ln>
                  <a:noFill/>
                </a:ln>
                <a:effectLst/>
                <a:uLnTx/>
                <a:uFillTx/>
                <a:latin typeface="Calibri"/>
                <a:ea typeface="+mn-ea"/>
                <a:cs typeface="+mn-cs"/>
              </a:rPr>
              <a:t> BAFTAs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GB" sz="1250" b="1" dirty="0">
                <a:solidFill>
                  <a:srgbClr val="0070C0"/>
                </a:solidFill>
              </a:rPr>
              <a:t>Put your design skills to the test and design a sock puppet! Think of your favourite character from a book or film and use this as inspiration. Or maybe a famous actor, playwright or Director? Take a picture and send to Miss Robinson on MILK.</a:t>
            </a:r>
          </a:p>
          <a:p>
            <a:pPr marL="342900" lvl="0" indent="-342900">
              <a:buFont typeface="+mj-lt"/>
              <a:buAutoNum type="arabicPeriod"/>
            </a:pPr>
            <a:r>
              <a:rPr lang="en-GB" sz="1250" b="1" dirty="0">
                <a:solidFill>
                  <a:srgbClr val="00B050"/>
                </a:solidFill>
              </a:rPr>
              <a:t>Direct your family in your own performance. It could be an interpretation of a story you know well or you could pen your own. Find some costumes and create a make-shift performance space in your house.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1" i="0" u="sng" strike="noStrike" kern="1200" cap="none" spc="0" normalizeH="0" baseline="0" noProof="0" dirty="0">
              <a:ln>
                <a:noFill/>
              </a:ln>
              <a:solidFill>
                <a:prstClr val="black"/>
              </a:solidFill>
              <a:effectLst/>
              <a:uLnTx/>
              <a:uFillTx/>
              <a:latin typeface="Calibri"/>
              <a:ea typeface="+mn-ea"/>
              <a:cs typeface="+mn-cs"/>
              <a:hlinkClick r:id="rId4">
                <a:extLst>
                  <a:ext uri="{A12FA001-AC4F-418D-AE19-62706E023703}">
                    <ahyp:hlinkClr xmlns:ahyp="http://schemas.microsoft.com/office/drawing/2018/hyperlinkcolor" xmlns="" val="tx"/>
                  </a:ext>
                </a:extLst>
              </a:hlinkClick>
            </a:endParaRPr>
          </a:p>
          <a:p>
            <a:pPr marL="285750" lvl="0" indent="-285750">
              <a:buFont typeface="Arial" panose="020B0604020202020204" pitchFamily="34" charset="0"/>
              <a:buChar char="•"/>
            </a:pPr>
            <a:endParaRPr kumimoji="0" lang="en-GB" sz="1250" b="1" i="0" u="none" strike="noStrike" kern="1200" cap="none" spc="0" normalizeH="0" baseline="0" noProof="0" dirty="0">
              <a:ln>
                <a:noFill/>
              </a:ln>
              <a:solidFill>
                <a:srgbClr val="0070C0"/>
              </a:solidFill>
              <a:effectLst/>
              <a:uLnTx/>
              <a:uFillTx/>
              <a:latin typeface="Calibri"/>
              <a:ea typeface="Calibri"/>
              <a:cs typeface="Times New Roman"/>
            </a:endParaRPr>
          </a:p>
        </p:txBody>
      </p:sp>
      <p:pic>
        <p:nvPicPr>
          <p:cNvPr id="10" name="Picture 9">
            <a:extLst>
              <a:ext uri="{FF2B5EF4-FFF2-40B4-BE49-F238E27FC236}">
                <a16:creationId xmlns:a16="http://schemas.microsoft.com/office/drawing/2014/main" xmlns="" id="{49D41671-F187-4DD0-9301-D890BDB6502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6137" y="126203"/>
            <a:ext cx="1827325" cy="1091153"/>
          </a:xfrm>
          <a:prstGeom prst="rect">
            <a:avLst/>
          </a:prstGeom>
        </p:spPr>
      </p:pic>
      <p:pic>
        <p:nvPicPr>
          <p:cNvPr id="13" name="Picture 12">
            <a:extLst>
              <a:ext uri="{FF2B5EF4-FFF2-40B4-BE49-F238E27FC236}">
                <a16:creationId xmlns:a16="http://schemas.microsoft.com/office/drawing/2014/main" xmlns="" id="{ACFE522B-61D6-4642-B8F1-34065077A631}"/>
              </a:ext>
            </a:extLst>
          </p:cNvPr>
          <p:cNvPicPr>
            <a:picLocks noChangeAspect="1"/>
          </p:cNvPicPr>
          <p:nvPr/>
        </p:nvPicPr>
        <p:blipFill>
          <a:blip r:embed="rId6"/>
          <a:stretch>
            <a:fillRect/>
          </a:stretch>
        </p:blipFill>
        <p:spPr>
          <a:xfrm>
            <a:off x="4221088" y="611560"/>
            <a:ext cx="1889678" cy="1060452"/>
          </a:xfrm>
          <a:prstGeom prst="rect">
            <a:avLst/>
          </a:prstGeom>
        </p:spPr>
      </p:pic>
      <p:pic>
        <p:nvPicPr>
          <p:cNvPr id="1026" name="Picture 2" descr="http://www.langdonparkschool.co.uk/_includes/images/design/logo.png">
            <a:hlinkClick r:id="rId7"/>
          </p:cNvPr>
          <p:cNvPicPr>
            <a:picLocks noChangeAspect="1" noChangeArrowheads="1"/>
          </p:cNvPicPr>
          <p:nvPr/>
        </p:nvPicPr>
        <p:blipFill rotWithShape="1">
          <a:blip r:embed="rId8">
            <a:clrChange>
              <a:clrFrom>
                <a:srgbClr val="F1040A"/>
              </a:clrFrom>
              <a:clrTo>
                <a:srgbClr val="F1040A">
                  <a:alpha val="0"/>
                </a:srgbClr>
              </a:clrTo>
            </a:clrChange>
            <a:extLst>
              <a:ext uri="{BEBA8EAE-BF5A-486C-A8C5-ECC9F3942E4B}">
                <a14:imgProps xmlns:a14="http://schemas.microsoft.com/office/drawing/2010/main">
                  <a14:imgLayer r:embed="rId9">
                    <a14:imgEffect>
                      <a14:saturation sat="400000"/>
                    </a14:imgEffect>
                  </a14:imgLayer>
                </a14:imgProps>
              </a:ext>
              <a:ext uri="{28A0092B-C50C-407E-A947-70E740481C1C}">
                <a14:useLocalDpi xmlns:a14="http://schemas.microsoft.com/office/drawing/2010/main" val="0"/>
              </a:ext>
            </a:extLst>
          </a:blip>
          <a:srcRect r="57292"/>
          <a:stretch/>
        </p:blipFill>
        <p:spPr bwMode="auto">
          <a:xfrm>
            <a:off x="2726391" y="-93941"/>
            <a:ext cx="1726664" cy="198181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xmlns="" id="{F1B4DE5E-EC18-4B4C-AB91-7AAC97E45A0C}"/>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0716" y="2073542"/>
            <a:ext cx="1060814" cy="1479557"/>
          </a:xfrm>
          <a:prstGeom prst="rect">
            <a:avLst/>
          </a:prstGeom>
        </p:spPr>
      </p:pic>
      <p:pic>
        <p:nvPicPr>
          <p:cNvPr id="17" name="Picture 16">
            <a:extLst>
              <a:ext uri="{FF2B5EF4-FFF2-40B4-BE49-F238E27FC236}">
                <a16:creationId xmlns:a16="http://schemas.microsoft.com/office/drawing/2014/main" xmlns="" id="{02CF3276-C85C-4814-A079-16DB4BCC5C12}"/>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10716" y="4355884"/>
            <a:ext cx="1171530" cy="1610494"/>
          </a:xfrm>
          <a:prstGeom prst="rect">
            <a:avLst/>
          </a:prstGeom>
        </p:spPr>
      </p:pic>
      <p:pic>
        <p:nvPicPr>
          <p:cNvPr id="19" name="Picture 18">
            <a:extLst>
              <a:ext uri="{FF2B5EF4-FFF2-40B4-BE49-F238E27FC236}">
                <a16:creationId xmlns:a16="http://schemas.microsoft.com/office/drawing/2014/main" xmlns="" id="{187BE130-C2E4-4F53-B65B-5304CD261554}"/>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74225" y="7012148"/>
            <a:ext cx="1311629" cy="1311629"/>
          </a:xfrm>
          <a:prstGeom prst="rect">
            <a:avLst/>
          </a:prstGeom>
        </p:spPr>
      </p:pic>
      <p:pic>
        <p:nvPicPr>
          <p:cNvPr id="20" name="Picture 2" descr="The Offies">
            <a:hlinkClick r:id="rId13"/>
            <a:extLst>
              <a:ext uri="{FF2B5EF4-FFF2-40B4-BE49-F238E27FC236}">
                <a16:creationId xmlns:a16="http://schemas.microsoft.com/office/drawing/2014/main" xmlns="" id="{75599DB9-DE36-4D62-8BAC-B467C3B12B47}"/>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182772" y="1362544"/>
            <a:ext cx="1619250" cy="3810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37930265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TotalTime>
  <Words>337</Words>
  <Application>Microsoft Macintosh PowerPoint</Application>
  <PresentationFormat>On-screen Show (4:3)</PresentationFormat>
  <Paragraphs>21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Authorised Users Only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Benson</dc:creator>
  <cp:lastModifiedBy>Natasha Robinson</cp:lastModifiedBy>
  <cp:revision>22</cp:revision>
  <dcterms:created xsi:type="dcterms:W3CDTF">2015-07-06T11:37:29Z</dcterms:created>
  <dcterms:modified xsi:type="dcterms:W3CDTF">2020-04-22T15:14:51Z</dcterms:modified>
</cp:coreProperties>
</file>