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1" r:id="rId1"/>
    <p:sldMasterId id="2147483685" r:id="rId2"/>
  </p:sldMasterIdLst>
  <p:sldIdLst>
    <p:sldId id="276" r:id="rId3"/>
    <p:sldId id="268" r:id="rId4"/>
    <p:sldId id="283" r:id="rId5"/>
    <p:sldId id="273" r:id="rId6"/>
    <p:sldId id="297" r:id="rId7"/>
    <p:sldId id="292" r:id="rId8"/>
    <p:sldId id="287" r:id="rId9"/>
    <p:sldId id="299" r:id="rId10"/>
    <p:sldId id="294" r:id="rId11"/>
    <p:sldId id="301" r:id="rId12"/>
  </p:sldIdLst>
  <p:sldSz cx="12192000" cy="6858000"/>
  <p:notesSz cx="7559675" cy="10691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5DE417D-DD22-4322-82BA-DE2445E5FB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4713620-64CD-4EC3-A5CE-5BD48897CD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2770C50-E1D2-45F4-8B2F-967088826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CAF63-BE21-4AAD-B17A-F78075D36D4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10/11/2022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0141832-970B-4FA5-8FDE-525AFBC99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60226C7-9D77-447F-8CAD-DA53409AF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92CD4-EF94-48F9-8EAA-50EDD43B504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044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D3429F4-F053-4F82-A6CE-D739B5C20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31C95C3-7213-49B1-A18B-4891A89F4D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139DFAE-EDA7-4E3D-A824-CF79205D2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CAF63-BE21-4AAD-B17A-F78075D36D4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10/11/2022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BDF8FEA-0FA8-4F5C-8121-7B2D8CEEB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C8AE639-F341-4BF2-A244-4DE812164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92CD4-EF94-48F9-8EAA-50EDD43B504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422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074E27E9-525C-4724-A83E-779A13FF3B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455EF7A-DBD5-417E-AFEA-364B7993DA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93D3A99-2988-4D0B-9C61-7D6F60577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CAF63-BE21-4AAD-B17A-F78075D36D4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10/11/2022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9493466-6112-457B-9487-8E8DB68B1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F3444FA-0A3A-44CF-8729-4BEEC1698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92CD4-EF94-48F9-8EAA-50EDD43B504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0101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5DE417D-DD22-4322-82BA-DE2445E5FB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4713620-64CD-4EC3-A5CE-5BD48897CD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2770C50-E1D2-45F4-8B2F-967088826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CAF63-BE21-4AAD-B17A-F78075D36D4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10/11/2022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0141832-970B-4FA5-8FDE-525AFBC99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60226C7-9D77-447F-8CAD-DA53409AF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92CD4-EF94-48F9-8EAA-50EDD43B504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3567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B0104FA-78CF-4A32-888A-27CA317CB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F84C85D-FE3B-4530-BA88-63D063CF0D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3D9E061-B695-43A4-A6E4-7289ABA46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CAF63-BE21-4AAD-B17A-F78075D36D4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10/11/2022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F88CAE9-5638-4A4C-8F4F-2B78F9F9D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BD20C3C-B545-4AAE-8512-66404FECF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92CD4-EF94-48F9-8EAA-50EDD43B504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4496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8DC9819-51C1-4E7D-807B-C95E34A8BC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700028C-A448-46A3-8929-A6C28F4509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F117988-3880-47F1-952E-F4E7EBE3A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CAF63-BE21-4AAD-B17A-F78075D36D4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10/11/2022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C441675-5C26-4E2E-A327-383189119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BE698A7-A2D2-444C-9C83-61729917B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92CD4-EF94-48F9-8EAA-50EDD43B504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2249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E9A1286-2FBC-4A1D-84C2-B691EE580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665895E-AB5B-4D62-8EB0-681333529B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13C8F94-CFB0-426C-BE54-308864C56C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435398B-92EE-428A-B589-E8BAE2828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CAF63-BE21-4AAD-B17A-F78075D36D4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10/11/2022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35181EC-B8C4-4AD2-91A3-616FF4F58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3953970-B57F-480D-8DCA-A7602A407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92CD4-EF94-48F9-8EAA-50EDD43B504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4265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5479CB-AD4A-4AA3-952F-D08CB15BD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EAB3A15-515E-4393-9100-9F61B4FCB1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9FCD3D1-4EB8-47E3-8CB3-FCD5A6B889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A763040-9325-40CA-BF48-2DF3612436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1920211F-984C-4F99-979C-9CCE5DC02D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34D74520-4BC5-48A1-821B-C5BA6CA3F0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CAF63-BE21-4AAD-B17A-F78075D36D4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10/11/2022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C89E6A8D-EC83-4AC6-9417-C6FE5F1AB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70BA053E-C7EC-4E6A-8B42-E8208427F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92CD4-EF94-48F9-8EAA-50EDD43B504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7870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F206368-20DE-40A5-9D0C-73529289E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2483946-0344-4DEB-8EDB-F34D2ABFA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CAF63-BE21-4AAD-B17A-F78075D36D4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10/11/2022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68C3924-2E27-4807-999C-3E4E6ABC3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B455EB1-5301-4FD0-9798-D4CADA2AB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92CD4-EF94-48F9-8EAA-50EDD43B504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4470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A4AF6F6C-770A-4756-9582-CAC09D652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CAF63-BE21-4AAD-B17A-F78075D36D4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10/11/2022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E548E5DF-5D83-48A9-863B-5C419D679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82B6692-E229-462A-B006-A9D60BB30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92CD4-EF94-48F9-8EAA-50EDD43B504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7363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D1503FA-56FF-496D-AC86-29A53A2B7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578562C-5C8B-49F7-9335-52856BBCB4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8ED13DB-7945-4DA6-A043-9D5908B45D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33D125E-B828-4BBD-86F5-C19F144FE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CAF63-BE21-4AAD-B17A-F78075D36D4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10/11/2022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827ACEE-1B75-40F0-8981-14DC8D284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CF9843A-2DEE-4F49-971D-895E86E6A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92CD4-EF94-48F9-8EAA-50EDD43B504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459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B0104FA-78CF-4A32-888A-27CA317CB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F84C85D-FE3B-4530-BA88-63D063CF0D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3D9E061-B695-43A4-A6E4-7289ABA46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CAF63-BE21-4AAD-B17A-F78075D36D4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10/11/2022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F88CAE9-5638-4A4C-8F4F-2B78F9F9D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BD20C3C-B545-4AAE-8512-66404FECF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92CD4-EF94-48F9-8EAA-50EDD43B504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7422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B6F6ED2-C979-4B57-A51F-74E0A3693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B3A08E65-5E87-4E18-AAD3-53F6DBE552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0017E35-6B7F-4F1C-9A1F-25AD9A1B14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C09AD40-1542-4D44-83C5-939576BAB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CAF63-BE21-4AAD-B17A-F78075D36D4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10/11/2022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14E0C54-8619-4DD5-A19E-3A1E364AA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2057779-2655-4708-B747-83CC15DD9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92CD4-EF94-48F9-8EAA-50EDD43B504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1786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D3429F4-F053-4F82-A6CE-D739B5C20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31C95C3-7213-49B1-A18B-4891A89F4D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139DFAE-EDA7-4E3D-A824-CF79205D2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CAF63-BE21-4AAD-B17A-F78075D36D4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10/11/2022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BDF8FEA-0FA8-4F5C-8121-7B2D8CEEB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C8AE639-F341-4BF2-A244-4DE812164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92CD4-EF94-48F9-8EAA-50EDD43B504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2668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074E27E9-525C-4724-A83E-779A13FF3B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455EF7A-DBD5-417E-AFEA-364B7993DA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93D3A99-2988-4D0B-9C61-7D6F60577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CAF63-BE21-4AAD-B17A-F78075D36D4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10/11/2022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9493466-6112-457B-9487-8E8DB68B1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F3444FA-0A3A-44CF-8729-4BEEC1698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92CD4-EF94-48F9-8EAA-50EDD43B504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4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8DC9819-51C1-4E7D-807B-C95E34A8BC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700028C-A448-46A3-8929-A6C28F4509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F117988-3880-47F1-952E-F4E7EBE3A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CAF63-BE21-4AAD-B17A-F78075D36D4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10/11/2022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C441675-5C26-4E2E-A327-383189119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BE698A7-A2D2-444C-9C83-61729917B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92CD4-EF94-48F9-8EAA-50EDD43B504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419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E9A1286-2FBC-4A1D-84C2-B691EE580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665895E-AB5B-4D62-8EB0-681333529B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13C8F94-CFB0-426C-BE54-308864C56C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435398B-92EE-428A-B589-E8BAE2828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CAF63-BE21-4AAD-B17A-F78075D36D4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10/11/2022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35181EC-B8C4-4AD2-91A3-616FF4F58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3953970-B57F-480D-8DCA-A7602A407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92CD4-EF94-48F9-8EAA-50EDD43B504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015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5479CB-AD4A-4AA3-952F-D08CB15BD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EAB3A15-515E-4393-9100-9F61B4FCB1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9FCD3D1-4EB8-47E3-8CB3-FCD5A6B889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A763040-9325-40CA-BF48-2DF3612436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1920211F-984C-4F99-979C-9CCE5DC02D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34D74520-4BC5-48A1-821B-C5BA6CA3F0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CAF63-BE21-4AAD-B17A-F78075D36D4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10/11/2022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C89E6A8D-EC83-4AC6-9417-C6FE5F1AB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70BA053E-C7EC-4E6A-8B42-E8208427F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92CD4-EF94-48F9-8EAA-50EDD43B504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678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F206368-20DE-40A5-9D0C-73529289E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2483946-0344-4DEB-8EDB-F34D2ABFA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CAF63-BE21-4AAD-B17A-F78075D36D4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10/11/2022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68C3924-2E27-4807-999C-3E4E6ABC3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B455EB1-5301-4FD0-9798-D4CADA2AB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92CD4-EF94-48F9-8EAA-50EDD43B504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26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A4AF6F6C-770A-4756-9582-CAC09D652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CAF63-BE21-4AAD-B17A-F78075D36D4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10/11/2022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E548E5DF-5D83-48A9-863B-5C419D679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82B6692-E229-462A-B006-A9D60BB30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92CD4-EF94-48F9-8EAA-50EDD43B504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836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D1503FA-56FF-496D-AC86-29A53A2B7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578562C-5C8B-49F7-9335-52856BBCB4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8ED13DB-7945-4DA6-A043-9D5908B45D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33D125E-B828-4BBD-86F5-C19F144FE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CAF63-BE21-4AAD-B17A-F78075D36D4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10/11/2022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827ACEE-1B75-40F0-8981-14DC8D284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CF9843A-2DEE-4F49-971D-895E86E6A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92CD4-EF94-48F9-8EAA-50EDD43B504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035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B6F6ED2-C979-4B57-A51F-74E0A3693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B3A08E65-5E87-4E18-AAD3-53F6DBE552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0017E35-6B7F-4F1C-9A1F-25AD9A1B14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C09AD40-1542-4D44-83C5-939576BAB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CAF63-BE21-4AAD-B17A-F78075D36D4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10/11/2022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14E0C54-8619-4DD5-A19E-3A1E364AA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2057779-2655-4708-B747-83CC15DD9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92CD4-EF94-48F9-8EAA-50EDD43B504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658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2565190C-1B14-4DDF-B6B6-07523F54F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CCCBB22-A78A-43DB-89A4-69B9F8D959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AA9DDB8-B508-4F69-8625-78D0A0BED0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7CAF63-BE21-4AAD-B17A-F78075D36D4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10/11/2022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9268CB7-4BDA-403F-B6B2-3094D781BB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3B42CD2-CF2B-416E-881A-E1AD88EC7E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492CD4-EF94-48F9-8EAA-50EDD43B504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79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2565190C-1B14-4DDF-B6B6-07523F54F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CCCBB22-A78A-43DB-89A4-69B9F8D959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AA9DDB8-B508-4F69-8625-78D0A0BED0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7CAF63-BE21-4AAD-B17A-F78075D36D4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10/11/2022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9268CB7-4BDA-403F-B6B2-3094D781BB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3B42CD2-CF2B-416E-881A-E1AD88EC7E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492CD4-EF94-48F9-8EAA-50EDD43B504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961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forms/d/1V0_NAB2o5f2VVq8PtLpFnCKfF-B99fVPbdIg7BD-efg/edit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.png"/><Relationship Id="rId7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.png"/><Relationship Id="rId7" Type="http://schemas.openxmlformats.org/officeDocument/2006/relationships/image" Target="../media/image2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2.png"/><Relationship Id="rId7" Type="http://schemas.openxmlformats.org/officeDocument/2006/relationships/image" Target="../media/image3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Relationship Id="rId14" Type="http://schemas.openxmlformats.org/officeDocument/2006/relationships/image" Target="../media/image5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7372" y="61550"/>
            <a:ext cx="1493649" cy="149364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5C27C5B3-BA92-44DC-869E-17374B1CB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3965" y="91010"/>
            <a:ext cx="8498627" cy="1325563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Welcome to Langdon Park Sixth Form</a:t>
            </a:r>
            <a:endParaRPr lang="en-GB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22576CA-227E-4AA0-9D04-0BFCA825F1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ln>
            <a:solidFill>
              <a:schemeClr val="accent1"/>
            </a:solidFill>
          </a:ln>
        </p:spPr>
        <p:txBody>
          <a:bodyPr>
            <a:normAutofit fontScale="55000" lnSpcReduction="20000"/>
          </a:bodyPr>
          <a:lstStyle/>
          <a:p>
            <a:r>
              <a:rPr lang="en-US" dirty="0"/>
              <a:t>Black or brown </a:t>
            </a:r>
            <a:r>
              <a:rPr lang="en-US" dirty="0" err="1"/>
              <a:t>polishable</a:t>
            </a:r>
            <a:r>
              <a:rPr lang="en-US" dirty="0"/>
              <a:t> shoes</a:t>
            </a:r>
          </a:p>
          <a:p>
            <a:r>
              <a:rPr lang="en-US" dirty="0"/>
              <a:t>Collared shirt/blouse/</a:t>
            </a:r>
            <a:r>
              <a:rPr lang="en-US" dirty="0" err="1"/>
              <a:t>abaya</a:t>
            </a:r>
            <a:endParaRPr lang="en-US" dirty="0"/>
          </a:p>
          <a:p>
            <a:r>
              <a:rPr lang="en-US" dirty="0"/>
              <a:t>Polo shirts</a:t>
            </a:r>
          </a:p>
          <a:p>
            <a:r>
              <a:rPr lang="en-US" dirty="0"/>
              <a:t>Smart trousers/dress/skirt</a:t>
            </a:r>
          </a:p>
          <a:p>
            <a:r>
              <a:rPr lang="en-US" dirty="0"/>
              <a:t>Cardigans</a:t>
            </a:r>
          </a:p>
          <a:p>
            <a:r>
              <a:rPr lang="en-US" dirty="0"/>
              <a:t>Smart jacket/blazer</a:t>
            </a:r>
          </a:p>
          <a:p>
            <a:r>
              <a:rPr lang="en-US" dirty="0"/>
              <a:t>ID worn at all times</a:t>
            </a:r>
          </a:p>
          <a:p>
            <a:endParaRPr lang="en-US" dirty="0"/>
          </a:p>
          <a:p>
            <a:r>
              <a:rPr lang="en-US" dirty="0"/>
              <a:t>All-outdoor clothing must be removed before entering classrooms/library/study spaces and the common room</a:t>
            </a:r>
          </a:p>
          <a:p>
            <a:r>
              <a:rPr lang="en-US" dirty="0"/>
              <a:t>Neck scarfs</a:t>
            </a:r>
          </a:p>
          <a:p>
            <a:r>
              <a:rPr lang="en-US" dirty="0"/>
              <a:t>Anorak with a hood</a:t>
            </a:r>
          </a:p>
          <a:p>
            <a:r>
              <a:rPr lang="en-US" dirty="0"/>
              <a:t>Coats</a:t>
            </a:r>
          </a:p>
          <a:p>
            <a:r>
              <a:rPr lang="en-US" dirty="0"/>
              <a:t>Woolly hats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99746" cy="1146147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/>
              <a:t>Trainers/canvas shoes (no </a:t>
            </a:r>
            <a:r>
              <a:rPr lang="en-US" dirty="0" err="1"/>
              <a:t>plimsolls</a:t>
            </a:r>
            <a:r>
              <a:rPr lang="en-US" dirty="0"/>
              <a:t> or all-stars)</a:t>
            </a:r>
          </a:p>
          <a:p>
            <a:r>
              <a:rPr lang="en-US" dirty="0"/>
              <a:t>T-shirts</a:t>
            </a:r>
          </a:p>
          <a:p>
            <a:r>
              <a:rPr lang="en-US" dirty="0"/>
              <a:t>Hoodies</a:t>
            </a:r>
          </a:p>
          <a:p>
            <a:r>
              <a:rPr lang="en-US" dirty="0"/>
              <a:t>No jeans (of any </a:t>
            </a:r>
            <a:r>
              <a:rPr lang="en-US" dirty="0" err="1"/>
              <a:t>colour</a:t>
            </a:r>
            <a:r>
              <a:rPr lang="en-US" dirty="0"/>
              <a:t>)</a:t>
            </a:r>
          </a:p>
          <a:p>
            <a:r>
              <a:rPr lang="en-US" dirty="0"/>
              <a:t>No trainers of any </a:t>
            </a:r>
            <a:r>
              <a:rPr lang="en-US" dirty="0" err="1"/>
              <a:t>colour</a:t>
            </a:r>
            <a:endParaRPr lang="en-US" dirty="0"/>
          </a:p>
          <a:p>
            <a:r>
              <a:rPr lang="en-US" dirty="0"/>
              <a:t>No baseball caps</a:t>
            </a:r>
          </a:p>
          <a:p>
            <a:r>
              <a:rPr lang="en-US" dirty="0"/>
              <a:t>No leggings</a:t>
            </a:r>
          </a:p>
          <a:p>
            <a:r>
              <a:rPr lang="en-US" dirty="0"/>
              <a:t>No denim jackets</a:t>
            </a:r>
          </a:p>
          <a:p>
            <a:r>
              <a:rPr lang="en-US" dirty="0"/>
              <a:t>No jumpers without a collar underneath</a:t>
            </a:r>
          </a:p>
          <a:p>
            <a:r>
              <a:rPr lang="en-US" dirty="0"/>
              <a:t>Nothing with rude/offensive images or writing</a:t>
            </a:r>
          </a:p>
          <a:p>
            <a:r>
              <a:rPr lang="en-US" dirty="0"/>
              <a:t>No tracksuits or jogging bottoms</a:t>
            </a:r>
          </a:p>
          <a:p>
            <a:r>
              <a:rPr lang="en-US" dirty="0"/>
              <a:t>No gym gear/</a:t>
            </a:r>
            <a:r>
              <a:rPr lang="en-US" dirty="0" err="1"/>
              <a:t>lycra</a:t>
            </a:r>
            <a:endParaRPr lang="en-US" dirty="0"/>
          </a:p>
          <a:p>
            <a:r>
              <a:rPr lang="en-US" dirty="0"/>
              <a:t>Nothing with large logos</a:t>
            </a:r>
          </a:p>
          <a:p>
            <a:r>
              <a:rPr lang="en-US" dirty="0"/>
              <a:t>No sheer tops/short tops/short skirts.</a:t>
            </a:r>
          </a:p>
          <a:p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5754" y="4591866"/>
            <a:ext cx="2078916" cy="158509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99265"/>
            <a:ext cx="4138103" cy="275873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513" y="1410526"/>
            <a:ext cx="4138103" cy="270807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4274" y="1444359"/>
            <a:ext cx="3967843" cy="271323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464" y="4124650"/>
            <a:ext cx="1855424" cy="272058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6568" y="4148179"/>
            <a:ext cx="1839968" cy="272288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4337" y="4135117"/>
            <a:ext cx="1846628" cy="276994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5436" y="4124650"/>
            <a:ext cx="1846628" cy="276994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762" y="4148179"/>
            <a:ext cx="1941440" cy="27031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095054" y="1442489"/>
            <a:ext cx="4119220" cy="2715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000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C27C5B3-BA92-44DC-869E-17374B1CB83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Parent Survey</a:t>
            </a:r>
            <a:endParaRPr lang="en-GB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99746" cy="1146147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121C31FC-A0F9-4B8C-9FF9-C64C8E5279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55813"/>
            <a:ext cx="10515600" cy="4665692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Please complete the survey on the link below.</a:t>
            </a:r>
          </a:p>
          <a:p>
            <a:endParaRPr lang="en-US" dirty="0"/>
          </a:p>
          <a:p>
            <a:endParaRPr lang="en-US" dirty="0"/>
          </a:p>
          <a:p>
            <a:r>
              <a:rPr lang="en-US">
                <a:hlinkClick r:id="rId3"/>
              </a:rPr>
              <a:t>https://docs.google.com/forms/d/1V0_NAB2o5f2VVq8PtLpFnCKfF-B99fVPbdIg7BD-efg/edit</a:t>
            </a:r>
            <a:endParaRPr lang="en-US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Your views matter to us!</a:t>
            </a:r>
          </a:p>
          <a:p>
            <a:r>
              <a:rPr lang="en-US" dirty="0"/>
              <a:t>Thank you.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1620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C27C5B3-BA92-44DC-869E-17374B1CB83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The Sixth Form Day</a:t>
            </a:r>
            <a:endParaRPr lang="en-GB" b="1" dirty="0">
              <a:solidFill>
                <a:schemeClr val="bg1"/>
              </a:solidFill>
            </a:endParaRP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4432024"/>
              </p:ext>
            </p:extLst>
          </p:nvPr>
        </p:nvGraphicFramePr>
        <p:xfrm>
          <a:off x="838200" y="1825625"/>
          <a:ext cx="10515600" cy="515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728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82831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08.40-09.00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Tutor time – there is a planned tutor</a:t>
                      </a:r>
                      <a:r>
                        <a:rPr lang="en-US" baseline="0" dirty="0"/>
                        <a:t> programme for the whole school, which is part of the curriculum on offer.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09.00-10.40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Period 1 / Independent</a:t>
                      </a:r>
                      <a:r>
                        <a:rPr lang="en-US" baseline="0" dirty="0"/>
                        <a:t> Study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10.40-11.00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Break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11.00-12.40</a:t>
                      </a:r>
                      <a:r>
                        <a:rPr lang="en-US" baseline="0" dirty="0"/>
                        <a:t> 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Period 2/Independent</a:t>
                      </a:r>
                      <a:r>
                        <a:rPr lang="en-US" baseline="0" dirty="0"/>
                        <a:t> Study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12.40-13.25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Lunch 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13.25-15.05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Period 3</a:t>
                      </a:r>
                      <a:r>
                        <a:rPr lang="en-US" baseline="0" dirty="0"/>
                        <a:t> (students with no lessons will not be required to stay on site)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There are 15 periods per week.</a:t>
                      </a:r>
                    </a:p>
                    <a:p>
                      <a:r>
                        <a:rPr lang="en-US" dirty="0"/>
                        <a:t>Students on</a:t>
                      </a:r>
                      <a:r>
                        <a:rPr lang="en-US" baseline="0" dirty="0"/>
                        <a:t> 3 A levels will have 9 periods per week.</a:t>
                      </a:r>
                    </a:p>
                    <a:p>
                      <a:r>
                        <a:rPr lang="en-US" baseline="0" dirty="0"/>
                        <a:t>Friday period 1 is Enrichment on Week A.</a:t>
                      </a:r>
                    </a:p>
                    <a:p>
                      <a:r>
                        <a:rPr lang="en-US" baseline="0" dirty="0"/>
                        <a:t>Pupils will be allowed to go home if they have no lesson during period 3.</a:t>
                      </a:r>
                    </a:p>
                    <a:p>
                      <a:r>
                        <a:rPr lang="en-US" baseline="0" dirty="0"/>
                        <a:t>The Study Centre is open until 5pm every day</a:t>
                      </a:r>
                      <a:r>
                        <a:rPr lang="en-US" baseline="0" dirty="0" smtClean="0"/>
                        <a:t>.</a:t>
                      </a:r>
                    </a:p>
                    <a:p>
                      <a:r>
                        <a:rPr lang="en-US" baseline="0" dirty="0" smtClean="0"/>
                        <a:t>All students should have 6 timetabled periods over 2 weeks, for each subject they study as well as enrichment </a:t>
                      </a:r>
                      <a:r>
                        <a:rPr lang="en-US" baseline="0" dirty="0" smtClean="0"/>
                        <a:t>and supervised independent study periods.</a:t>
                      </a:r>
                      <a:endParaRPr lang="en-US" baseline="0" dirty="0"/>
                    </a:p>
                    <a:p>
                      <a:endParaRPr lang="en-US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99746" cy="1146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797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C27C5B3-BA92-44DC-869E-17374B1CB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10572205" cy="539931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Uniform Expectations</a:t>
            </a:r>
            <a:endParaRPr lang="en-GB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22576CA-227E-4AA0-9D04-0BFCA825F1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52338" y="687976"/>
            <a:ext cx="3743439" cy="5488987"/>
          </a:xfrm>
          <a:ln>
            <a:solidFill>
              <a:schemeClr val="accent1"/>
            </a:solidFill>
          </a:ln>
        </p:spPr>
        <p:txBody>
          <a:bodyPr>
            <a:normAutofit fontScale="62500" lnSpcReduction="20000"/>
          </a:bodyPr>
          <a:lstStyle/>
          <a:p>
            <a:r>
              <a:rPr lang="en-US" dirty="0"/>
              <a:t>Black or brown </a:t>
            </a:r>
            <a:r>
              <a:rPr lang="en-US" dirty="0" err="1"/>
              <a:t>polishable</a:t>
            </a:r>
            <a:r>
              <a:rPr lang="en-US" dirty="0"/>
              <a:t> shoes</a:t>
            </a:r>
          </a:p>
          <a:p>
            <a:r>
              <a:rPr lang="en-US" dirty="0"/>
              <a:t>Collared shirt/blouse/</a:t>
            </a:r>
            <a:r>
              <a:rPr lang="en-US" dirty="0" err="1"/>
              <a:t>abaya</a:t>
            </a:r>
            <a:endParaRPr lang="en-US" dirty="0"/>
          </a:p>
          <a:p>
            <a:r>
              <a:rPr lang="en-US" dirty="0"/>
              <a:t>Polo shirts</a:t>
            </a:r>
          </a:p>
          <a:p>
            <a:r>
              <a:rPr lang="en-US" dirty="0"/>
              <a:t>Smart trousers/dress/skirt</a:t>
            </a:r>
          </a:p>
          <a:p>
            <a:r>
              <a:rPr lang="en-US" dirty="0"/>
              <a:t>Cardigans</a:t>
            </a:r>
          </a:p>
          <a:p>
            <a:r>
              <a:rPr lang="en-US" dirty="0"/>
              <a:t>Smart jacket/blazer</a:t>
            </a:r>
          </a:p>
          <a:p>
            <a:r>
              <a:rPr lang="en-US" dirty="0"/>
              <a:t>ID worn at all times</a:t>
            </a:r>
          </a:p>
          <a:p>
            <a:endParaRPr lang="en-US" dirty="0"/>
          </a:p>
          <a:p>
            <a:r>
              <a:rPr lang="en-US" dirty="0"/>
              <a:t>All-outdoor clothing must be removed before entering classrooms/library/study spaces and the common room</a:t>
            </a:r>
          </a:p>
          <a:p>
            <a:r>
              <a:rPr lang="en-US" dirty="0"/>
              <a:t>Neck scarfs</a:t>
            </a:r>
          </a:p>
          <a:p>
            <a:r>
              <a:rPr lang="en-US" dirty="0"/>
              <a:t>Anorak with a hood</a:t>
            </a:r>
          </a:p>
          <a:p>
            <a:r>
              <a:rPr lang="en-US" dirty="0"/>
              <a:t>Coats</a:t>
            </a:r>
          </a:p>
          <a:p>
            <a:r>
              <a:rPr lang="en-US" dirty="0"/>
              <a:t>Woolly hats</a:t>
            </a:r>
          </a:p>
          <a:p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409509" y="687976"/>
            <a:ext cx="3169920" cy="5488987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Trainers/canvas shoes (no </a:t>
            </a:r>
            <a:r>
              <a:rPr lang="en-US" dirty="0" err="1"/>
              <a:t>plimsolls</a:t>
            </a:r>
            <a:r>
              <a:rPr lang="en-US" dirty="0"/>
              <a:t> or all-stars)</a:t>
            </a:r>
          </a:p>
          <a:p>
            <a:r>
              <a:rPr lang="en-US" dirty="0"/>
              <a:t>T-shirts</a:t>
            </a:r>
          </a:p>
          <a:p>
            <a:r>
              <a:rPr lang="en-US" dirty="0"/>
              <a:t>Hoodies</a:t>
            </a:r>
          </a:p>
          <a:p>
            <a:r>
              <a:rPr lang="en-US" dirty="0"/>
              <a:t>No jeans (of any </a:t>
            </a:r>
            <a:r>
              <a:rPr lang="en-US" dirty="0" err="1"/>
              <a:t>colour</a:t>
            </a:r>
            <a:r>
              <a:rPr lang="en-US" dirty="0"/>
              <a:t>)</a:t>
            </a:r>
          </a:p>
          <a:p>
            <a:r>
              <a:rPr lang="en-US" dirty="0"/>
              <a:t>No trainers of any </a:t>
            </a:r>
            <a:r>
              <a:rPr lang="en-US" dirty="0" err="1"/>
              <a:t>colour</a:t>
            </a:r>
            <a:endParaRPr lang="en-US" dirty="0"/>
          </a:p>
          <a:p>
            <a:r>
              <a:rPr lang="en-US" dirty="0"/>
              <a:t>No baseball caps</a:t>
            </a:r>
          </a:p>
          <a:p>
            <a:r>
              <a:rPr lang="en-US" dirty="0"/>
              <a:t>No leggings</a:t>
            </a:r>
          </a:p>
          <a:p>
            <a:r>
              <a:rPr lang="en-US" dirty="0"/>
              <a:t>No denim jackets</a:t>
            </a:r>
          </a:p>
          <a:p>
            <a:r>
              <a:rPr lang="en-US" dirty="0"/>
              <a:t>No jumpers without a collar underneath</a:t>
            </a:r>
          </a:p>
          <a:p>
            <a:r>
              <a:rPr lang="en-US" dirty="0"/>
              <a:t>Nothing with rude/offensive images or writing</a:t>
            </a:r>
          </a:p>
          <a:p>
            <a:r>
              <a:rPr lang="en-US" dirty="0"/>
              <a:t>No tracksuits or jogging bottoms</a:t>
            </a:r>
          </a:p>
          <a:p>
            <a:r>
              <a:rPr lang="en-US" dirty="0"/>
              <a:t>No gym gear/</a:t>
            </a:r>
            <a:r>
              <a:rPr lang="en-US" dirty="0" err="1"/>
              <a:t>lycra</a:t>
            </a:r>
            <a:endParaRPr lang="en-US" dirty="0"/>
          </a:p>
          <a:p>
            <a:r>
              <a:rPr lang="en-US" dirty="0"/>
              <a:t>Nothing with large logos</a:t>
            </a:r>
          </a:p>
          <a:p>
            <a:r>
              <a:rPr lang="en-US" dirty="0"/>
              <a:t>No sheer tops/short tops/short skirts.</a:t>
            </a:r>
          </a:p>
          <a:p>
            <a:endParaRPr lang="en-GB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18" y="-1"/>
            <a:ext cx="2307172" cy="343821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438213"/>
            <a:ext cx="2279858" cy="341978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2366" y="3335383"/>
            <a:ext cx="2299634" cy="352261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5564" y="0"/>
            <a:ext cx="2316436" cy="3335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880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C27C5B3-BA92-44DC-869E-17374B1CB83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Sixth Form Expectations</a:t>
            </a:r>
            <a:endParaRPr lang="en-GB" b="1" dirty="0">
              <a:solidFill>
                <a:schemeClr val="bg1"/>
              </a:solidFill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0083" y="1828324"/>
            <a:ext cx="2219325" cy="2057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99746" cy="114614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8011" y="4023360"/>
            <a:ext cx="21074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95% Attendance and punctuality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3851" y="1977435"/>
            <a:ext cx="1829911" cy="182991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513851" y="4023359"/>
            <a:ext cx="20295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Check for updates regularly</a:t>
            </a: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10127" y="1977435"/>
            <a:ext cx="3524250" cy="12954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08622" y="4503278"/>
            <a:ext cx="2857500" cy="16002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9248502" y="6268053"/>
            <a:ext cx="25457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Engage with tutor programme</a:t>
            </a:r>
            <a:endParaRPr lang="en-GB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3544" y="4995027"/>
            <a:ext cx="3486150" cy="13144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51439" y="4442577"/>
            <a:ext cx="1885950" cy="241935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94550" y="4706225"/>
            <a:ext cx="2171700" cy="210502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023021" y="2064271"/>
            <a:ext cx="1771242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242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C27C5B3-BA92-44DC-869E-17374B1CB83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Independent Study Expectations</a:t>
            </a:r>
            <a:endParaRPr lang="en-GB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99746" cy="1146147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121C31FC-A0F9-4B8C-9FF9-C64C8E5279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55813"/>
            <a:ext cx="10515600" cy="4665692"/>
          </a:xfrm>
        </p:spPr>
        <p:txBody>
          <a:bodyPr/>
          <a:lstStyle/>
          <a:p>
            <a:r>
              <a:rPr lang="en-US" dirty="0"/>
              <a:t>Like university, Sixth Form students will not be expected to be in a lesson for every period of the day.</a:t>
            </a:r>
          </a:p>
          <a:p>
            <a:r>
              <a:rPr lang="en-US" dirty="0"/>
              <a:t>However, they are all on a </a:t>
            </a:r>
            <a:r>
              <a:rPr lang="en-US" dirty="0">
                <a:highlight>
                  <a:srgbClr val="FFFF00"/>
                </a:highlight>
              </a:rPr>
              <a:t>full-time </a:t>
            </a:r>
            <a:r>
              <a:rPr lang="en-US" dirty="0" err="1">
                <a:highlight>
                  <a:srgbClr val="FFFF00"/>
                </a:highlight>
              </a:rPr>
              <a:t>programme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en-US" dirty="0"/>
              <a:t>of study, which means they are expected to study independently outside of lesson.</a:t>
            </a:r>
          </a:p>
          <a:p>
            <a:r>
              <a:rPr lang="en-US" dirty="0"/>
              <a:t>Teachers will be setting students </a:t>
            </a:r>
            <a:r>
              <a:rPr lang="en-US" dirty="0">
                <a:highlight>
                  <a:srgbClr val="FFFF00"/>
                </a:highlight>
              </a:rPr>
              <a:t>homework and independent study </a:t>
            </a:r>
            <a:r>
              <a:rPr lang="en-US" dirty="0"/>
              <a:t>tasks.</a:t>
            </a:r>
          </a:p>
          <a:p>
            <a:r>
              <a:rPr lang="en-US" dirty="0"/>
              <a:t>Students should </a:t>
            </a:r>
            <a:r>
              <a:rPr lang="en-US" dirty="0">
                <a:highlight>
                  <a:srgbClr val="FFFF00"/>
                </a:highlight>
              </a:rPr>
              <a:t>revise</a:t>
            </a:r>
            <a:r>
              <a:rPr lang="en-US" dirty="0"/>
              <a:t> on an on-going basis, not just before exams.</a:t>
            </a:r>
          </a:p>
          <a:p>
            <a:r>
              <a:rPr lang="en-US" dirty="0"/>
              <a:t>Students should engage with </a:t>
            </a:r>
            <a:r>
              <a:rPr lang="en-US" dirty="0">
                <a:highlight>
                  <a:srgbClr val="FFFF00"/>
                </a:highlight>
              </a:rPr>
              <a:t>super-curriculum</a:t>
            </a:r>
            <a:r>
              <a:rPr lang="en-US" dirty="0"/>
              <a:t> activities.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2764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C27C5B3-BA92-44DC-869E-17374B1CB83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Teaching and learning expectations</a:t>
            </a:r>
            <a:endParaRPr lang="en-GB" b="1" dirty="0">
              <a:solidFill>
                <a:schemeClr val="bg1"/>
              </a:solidFill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99746" y="3480084"/>
            <a:ext cx="3481118" cy="13168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99746" cy="11461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57" y="1685925"/>
            <a:ext cx="2857500" cy="17430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9166" y="1691381"/>
            <a:ext cx="2619375" cy="17430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58250" y="1713732"/>
            <a:ext cx="2543175" cy="18002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82422" y="3653772"/>
            <a:ext cx="2566278" cy="1800225"/>
          </a:xfrm>
          <a:prstGeom prst="rect">
            <a:avLst/>
          </a:prstGeom>
        </p:spPr>
      </p:pic>
      <p:pic>
        <p:nvPicPr>
          <p:cNvPr id="1026" name="Picture 2" descr="An Introduction to Flipped Learning | Lesley University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363" y="4269967"/>
            <a:ext cx="1914354" cy="2477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390525" y="4593425"/>
            <a:ext cx="2847975" cy="218834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01308" y="5000442"/>
            <a:ext cx="2857500" cy="16002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4B94091-B905-43C0-A342-F7F661B37222}"/>
              </a:ext>
            </a:extLst>
          </p:cNvPr>
          <p:cNvSpPr txBox="1"/>
          <p:nvPr/>
        </p:nvSpPr>
        <p:spPr>
          <a:xfrm>
            <a:off x="8940800" y="2051876"/>
            <a:ext cx="2413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Year 12:</a:t>
            </a:r>
          </a:p>
          <a:p>
            <a:endParaRPr lang="en-US" dirty="0"/>
          </a:p>
          <a:p>
            <a:r>
              <a:rPr lang="en-US" dirty="0"/>
              <a:t>Oct-Nov:       AG1</a:t>
            </a:r>
          </a:p>
          <a:p>
            <a:r>
              <a:rPr lang="en-US" dirty="0"/>
              <a:t>Jan-Feb:        AG2</a:t>
            </a:r>
          </a:p>
          <a:p>
            <a:endParaRPr lang="en-US" dirty="0"/>
          </a:p>
          <a:p>
            <a:r>
              <a:rPr lang="en-US" dirty="0"/>
              <a:t>June:              PPE1</a:t>
            </a:r>
          </a:p>
          <a:p>
            <a:endParaRPr lang="en-US" dirty="0"/>
          </a:p>
          <a:p>
            <a:r>
              <a:rPr lang="en-US" b="1" dirty="0"/>
              <a:t>Year 13:</a:t>
            </a:r>
          </a:p>
          <a:p>
            <a:endParaRPr lang="en-US" dirty="0"/>
          </a:p>
          <a:p>
            <a:r>
              <a:rPr lang="en-US" dirty="0"/>
              <a:t>Oct-Nov:        PPE2</a:t>
            </a:r>
          </a:p>
          <a:p>
            <a:r>
              <a:rPr lang="en-US" dirty="0"/>
              <a:t>Feb:                PPE3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9885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C27C5B3-BA92-44DC-869E-17374B1CB83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Rewards and trips</a:t>
            </a:r>
            <a:endParaRPr lang="en-GB" b="1" dirty="0">
              <a:solidFill>
                <a:schemeClr val="bg1"/>
              </a:solidFill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1682936"/>
            <a:ext cx="2864711" cy="17430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99746" cy="11461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4712" y="1690688"/>
            <a:ext cx="2143125" cy="23616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7837" y="1682936"/>
            <a:ext cx="3366543" cy="23693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4" y="4010161"/>
            <a:ext cx="2645219" cy="284783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74380" y="1681654"/>
            <a:ext cx="3280167" cy="236939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45215" y="4355502"/>
            <a:ext cx="2993417" cy="250249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45215" y="4052335"/>
            <a:ext cx="2993417" cy="60633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38631" y="4052336"/>
            <a:ext cx="4237933" cy="280566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2" y="3378253"/>
            <a:ext cx="2864712" cy="674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9401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C27C5B3-BA92-44DC-869E-17374B1CB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1353800" cy="931600"/>
          </a:xfrm>
          <a:solidFill>
            <a:srgbClr val="002060"/>
          </a:solidFill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applications</a:t>
            </a:r>
            <a:endParaRPr lang="en-GB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2254" y="150579"/>
            <a:ext cx="1499746" cy="1146147"/>
          </a:xfrm>
          <a:prstGeom prst="rect">
            <a:avLst/>
          </a:prstGeom>
        </p:spPr>
      </p:pic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xmlns="" id="{7CB731B0-4293-4C25-BF9D-64DBCFED87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34117" y="365126"/>
            <a:ext cx="2983081" cy="9316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6DBB04D-798B-4EA6-AB56-08618BD6AC8A}"/>
              </a:ext>
            </a:extLst>
          </p:cNvPr>
          <p:cNvSpPr txBox="1"/>
          <p:nvPr/>
        </p:nvSpPr>
        <p:spPr>
          <a:xfrm>
            <a:off x="699911" y="2088444"/>
            <a:ext cx="1124373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Students need to engage in extra-curricular and super-curricular activities throughout Year 12.  There are many opportunities posted through Google Classroom.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In Year 12 students will be exposed to university settings as they are taken out on general and subject specific trips.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By June, students should start thinking about the career destinations, and start exploring possible universities.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From June students should start preparing for early applications (15</a:t>
            </a:r>
            <a:r>
              <a:rPr lang="en-US" baseline="30000" dirty="0"/>
              <a:t>th</a:t>
            </a:r>
            <a:r>
              <a:rPr lang="en-US" dirty="0"/>
              <a:t> October deadline for Oxbridge, Medicine, Dentistry) and for admission tests.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Students should attend university open days as part of making the correct choices.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S</a:t>
            </a:r>
            <a:r>
              <a:rPr lang="en-GB" dirty="0"/>
              <a:t>September (Year 13) – students will start to finalise UCAS personal statements and start submitting applications.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J</a:t>
            </a:r>
            <a:r>
              <a:rPr lang="en-GB" dirty="0"/>
              <a:t>January is the deadline for applications to be submitted.</a:t>
            </a:r>
          </a:p>
        </p:txBody>
      </p:sp>
    </p:spTree>
    <p:extLst>
      <p:ext uri="{BB962C8B-B14F-4D97-AF65-F5344CB8AC3E}">
        <p14:creationId xmlns:p14="http://schemas.microsoft.com/office/powerpoint/2010/main" val="24542913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C27C5B3-BA92-44DC-869E-17374B1CB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1353800" cy="931600"/>
          </a:xfrm>
          <a:solidFill>
            <a:srgbClr val="002060"/>
          </a:solidFill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Partnerships</a:t>
            </a:r>
            <a:endParaRPr lang="en-GB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99746" cy="1146147"/>
          </a:xfrm>
          <a:prstGeom prst="rect">
            <a:avLst/>
          </a:prstGeom>
        </p:spPr>
      </p:pic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39" y="2479603"/>
            <a:ext cx="4000500" cy="1143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2057" y="5106638"/>
            <a:ext cx="1800225" cy="13620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7325" y="3363563"/>
            <a:ext cx="2619375" cy="174307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0477" y="3767181"/>
            <a:ext cx="4352925" cy="104775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52251" y="5180512"/>
            <a:ext cx="2857500" cy="16002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33701" y="4814931"/>
            <a:ext cx="4599213" cy="67627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37696" y="5551987"/>
            <a:ext cx="3705225" cy="122872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267950" y="4482735"/>
            <a:ext cx="1924050" cy="238125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449072" y="2712425"/>
            <a:ext cx="2690939" cy="160972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844361" y="1445600"/>
            <a:ext cx="3295650" cy="139065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717325" y="1450362"/>
            <a:ext cx="3305175" cy="138112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4688" y="1450362"/>
            <a:ext cx="4143375" cy="663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9638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842</TotalTime>
  <Words>630</Words>
  <Application>Microsoft Office PowerPoint</Application>
  <PresentationFormat>Widescreen</PresentationFormat>
  <Paragraphs>124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Wingdings</vt:lpstr>
      <vt:lpstr>1_Office Theme</vt:lpstr>
      <vt:lpstr>3_Office Theme</vt:lpstr>
      <vt:lpstr>Welcome to Langdon Park Sixth Form</vt:lpstr>
      <vt:lpstr>The Sixth Form Day</vt:lpstr>
      <vt:lpstr>Uniform Expectations</vt:lpstr>
      <vt:lpstr>Sixth Form Expectations</vt:lpstr>
      <vt:lpstr>Independent Study Expectations</vt:lpstr>
      <vt:lpstr>Teaching and learning expectations</vt:lpstr>
      <vt:lpstr>Rewards and trips</vt:lpstr>
      <vt:lpstr>applications</vt:lpstr>
      <vt:lpstr>Partnerships</vt:lpstr>
      <vt:lpstr>Parent Survey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Afolabi Joseph</dc:creator>
  <dc:description/>
  <cp:lastModifiedBy>Ayesha Miah</cp:lastModifiedBy>
  <cp:revision>46</cp:revision>
  <dcterms:created xsi:type="dcterms:W3CDTF">2021-10-28T19:43:54Z</dcterms:created>
  <dcterms:modified xsi:type="dcterms:W3CDTF">2022-11-10T14:51:22Z</dcterms:modified>
  <dc:language>en-GB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Widescreen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6</vt:i4>
  </property>
</Properties>
</file>