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70AA"/>
    <a:srgbClr val="FA6500"/>
    <a:srgbClr val="9FFF9F"/>
    <a:srgbClr val="FF6969"/>
    <a:srgbClr val="00FF00"/>
    <a:srgbClr val="C2E59B"/>
    <a:srgbClr val="ABDB7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41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585505-87D4-4F55-ABCC-DFBB4C42B501}" type="datetimeFigureOut">
              <a:rPr lang="en-US" smtClean="0"/>
              <a:t>6/3/2020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85505-87D4-4F55-ABCC-DFBB4C42B501}" type="datetimeFigureOut">
              <a:rPr lang="en-US" smtClean="0"/>
              <a:t>6/3/2020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85505-87D4-4F55-ABCC-DFBB4C42B501}" type="datetimeFigureOut">
              <a:rPr lang="en-US" smtClean="0"/>
              <a:t>6/3/2020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85505-87D4-4F55-ABCC-DFBB4C42B501}" type="datetimeFigureOut">
              <a:rPr lang="en-US" smtClean="0"/>
              <a:t>6/3/2020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85505-87D4-4F55-ABCC-DFBB4C42B501}" type="datetimeFigureOut">
              <a:rPr lang="en-US" smtClean="0"/>
              <a:t>6/3/2020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585505-87D4-4F55-ABCC-DFBB4C42B501}" type="datetimeFigureOut">
              <a:rPr lang="en-US" smtClean="0"/>
              <a:t>6/3/2020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585505-87D4-4F55-ABCC-DFBB4C42B501}" type="datetimeFigureOut">
              <a:rPr lang="en-US" smtClean="0"/>
              <a:t>6/3/2020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585505-87D4-4F55-ABCC-DFBB4C42B501}" type="datetimeFigureOut">
              <a:rPr lang="en-US" smtClean="0"/>
              <a:t>6/3/2020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85505-87D4-4F55-ABCC-DFBB4C42B501}" type="datetimeFigureOut">
              <a:rPr lang="en-US" smtClean="0"/>
              <a:t>6/3/2020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85505-87D4-4F55-ABCC-DFBB4C42B501}" type="datetimeFigureOut">
              <a:rPr lang="en-US" smtClean="0"/>
              <a:t>6/3/2020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85505-87D4-4F55-ABCC-DFBB4C42B501}" type="datetimeFigureOut">
              <a:rPr lang="en-US" smtClean="0"/>
              <a:t>6/3/2020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EA7D37-BCF4-483C-9033-38F1B3DE41B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85505-87D4-4F55-ABCC-DFBB4C42B501}" type="datetimeFigureOut">
              <a:rPr lang="en-US" smtClean="0"/>
              <a:t>6/3/2020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A7D37-BCF4-483C-9033-38F1B3DE41B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rot="16200000" flipH="1">
            <a:off x="-1428792" y="4214818"/>
            <a:ext cx="4929222" cy="7143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nvGraphicFramePr>
        <p:xfrm>
          <a:off x="2071670" y="3071810"/>
          <a:ext cx="6929486" cy="1376680"/>
        </p:xfrm>
        <a:graphic>
          <a:graphicData uri="http://schemas.openxmlformats.org/drawingml/2006/table">
            <a:tbl>
              <a:tblPr firstRow="1" bandRow="1">
                <a:tableStyleId>{5C22544A-7EE6-4342-B048-85BDC9FD1C3A}</a:tableStyleId>
              </a:tblPr>
              <a:tblGrid>
                <a:gridCol w="3464743"/>
                <a:gridCol w="3464743"/>
              </a:tblGrid>
              <a:tr h="370840">
                <a:tc>
                  <a:txBody>
                    <a:bodyPr/>
                    <a:lstStyle/>
                    <a:p>
                      <a:r>
                        <a:rPr lang="en-GB" sz="1200" b="0" dirty="0" smtClean="0">
                          <a:solidFill>
                            <a:schemeClr val="tx1"/>
                          </a:solidFill>
                          <a:latin typeface="Arial" pitchFamily="34" charset="0"/>
                          <a:cs typeface="Arial" pitchFamily="34" charset="0"/>
                        </a:rPr>
                        <a:t>Advantages of shopping online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FFF9F"/>
                    </a:solidFill>
                  </a:tcPr>
                </a:tc>
                <a:tc>
                  <a:txBody>
                    <a:bodyPr/>
                    <a:lstStyle/>
                    <a:p>
                      <a:r>
                        <a:rPr lang="en-GB" sz="1200" b="0" dirty="0" smtClean="0">
                          <a:solidFill>
                            <a:schemeClr val="tx1"/>
                          </a:solidFill>
                          <a:latin typeface="Arial" pitchFamily="34" charset="0"/>
                          <a:cs typeface="Arial" pitchFamily="34" charset="0"/>
                        </a:rPr>
                        <a:t>Disadvantages of</a:t>
                      </a:r>
                      <a:r>
                        <a:rPr lang="en-GB" sz="1200" b="0" baseline="0" dirty="0" smtClean="0">
                          <a:solidFill>
                            <a:schemeClr val="tx1"/>
                          </a:solidFill>
                          <a:latin typeface="Arial" pitchFamily="34" charset="0"/>
                          <a:cs typeface="Arial" pitchFamily="34" charset="0"/>
                        </a:rPr>
                        <a:t> shopping online</a:t>
                      </a:r>
                      <a:endParaRPr lang="en-GB" sz="12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969"/>
                    </a:solidFill>
                  </a:tcPr>
                </a:tc>
              </a:tr>
              <a:tr h="370840">
                <a:tc>
                  <a:txBody>
                    <a:bodyPr/>
                    <a:lstStyle/>
                    <a:p>
                      <a:pPr>
                        <a:buFont typeface="Arial" pitchFamily="34" charset="0"/>
                        <a:buChar char="•"/>
                      </a:pPr>
                      <a:r>
                        <a:rPr lang="en-GB" sz="1200" b="0" dirty="0" smtClean="0">
                          <a:solidFill>
                            <a:schemeClr val="tx1"/>
                          </a:solidFill>
                          <a:latin typeface="Arial" pitchFamily="34" charset="0"/>
                          <a:cs typeface="Arial" pitchFamily="34" charset="0"/>
                        </a:rPr>
                        <a:t>Some have</a:t>
                      </a:r>
                      <a:r>
                        <a:rPr lang="en-GB" sz="1200" b="0" baseline="0" dirty="0" smtClean="0">
                          <a:solidFill>
                            <a:schemeClr val="tx1"/>
                          </a:solidFill>
                          <a:latin typeface="Arial" pitchFamily="34" charset="0"/>
                          <a:cs typeface="Arial" pitchFamily="34" charset="0"/>
                        </a:rPr>
                        <a:t> apps to easily manage your orders. </a:t>
                      </a:r>
                    </a:p>
                    <a:p>
                      <a:pPr>
                        <a:buFont typeface="Arial" pitchFamily="34" charset="0"/>
                        <a:buChar char="•"/>
                      </a:pPr>
                      <a:r>
                        <a:rPr lang="en-GB" sz="1200" b="0" baseline="0" dirty="0" smtClean="0">
                          <a:solidFill>
                            <a:schemeClr val="tx1"/>
                          </a:solidFill>
                          <a:latin typeface="Arial" pitchFamily="34" charset="0"/>
                          <a:cs typeface="Arial" pitchFamily="34" charset="0"/>
                        </a:rPr>
                        <a:t>It is easier to compare prices. </a:t>
                      </a:r>
                    </a:p>
                    <a:p>
                      <a:pPr>
                        <a:buFont typeface="Arial" pitchFamily="34" charset="0"/>
                        <a:buChar char="•"/>
                      </a:pPr>
                      <a:r>
                        <a:rPr lang="en-GB" sz="1200" b="0" baseline="0" dirty="0" smtClean="0">
                          <a:solidFill>
                            <a:schemeClr val="tx1"/>
                          </a:solidFill>
                          <a:latin typeface="Arial" pitchFamily="34" charset="0"/>
                          <a:cs typeface="Arial" pitchFamily="34" charset="0"/>
                        </a:rPr>
                        <a:t>Much more selection of products.  </a:t>
                      </a:r>
                      <a:endParaRPr lang="en-GB" sz="12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FFF9F"/>
                    </a:solidFill>
                  </a:tcPr>
                </a:tc>
                <a:tc>
                  <a:txBody>
                    <a:bodyPr/>
                    <a:lstStyle/>
                    <a:p>
                      <a:pPr>
                        <a:buFont typeface="Arial" pitchFamily="34" charset="0"/>
                        <a:buChar char="•"/>
                      </a:pPr>
                      <a:r>
                        <a:rPr lang="en-GB" sz="1200" b="0" dirty="0" smtClean="0">
                          <a:solidFill>
                            <a:schemeClr val="tx1"/>
                          </a:solidFill>
                          <a:latin typeface="Arial" pitchFamily="34" charset="0"/>
                          <a:cs typeface="Arial" pitchFamily="34" charset="0"/>
                        </a:rPr>
                        <a:t>Some websites are not trustworthy and try to scam you.</a:t>
                      </a:r>
                    </a:p>
                    <a:p>
                      <a:pPr>
                        <a:buFont typeface="Arial" pitchFamily="34" charset="0"/>
                        <a:buChar char="•"/>
                      </a:pPr>
                      <a:r>
                        <a:rPr lang="en-GB" sz="1200" b="0" dirty="0" smtClean="0">
                          <a:solidFill>
                            <a:schemeClr val="tx1"/>
                          </a:solidFill>
                          <a:latin typeface="Arial" pitchFamily="34" charset="0"/>
                          <a:cs typeface="Arial" pitchFamily="34" charset="0"/>
                        </a:rPr>
                        <a:t>Sometimes the products comes differently then the picture looks. </a:t>
                      </a:r>
                    </a:p>
                    <a:p>
                      <a:pPr>
                        <a:buFont typeface="Arial" pitchFamily="34" charset="0"/>
                        <a:buChar char="•"/>
                      </a:pPr>
                      <a:r>
                        <a:rPr lang="en-GB" sz="1200" b="0" dirty="0" smtClean="0">
                          <a:solidFill>
                            <a:schemeClr val="tx1"/>
                          </a:solidFill>
                          <a:latin typeface="Arial" pitchFamily="34" charset="0"/>
                          <a:cs typeface="Arial" pitchFamily="34" charset="0"/>
                        </a:rPr>
                        <a:t>You have to be at home to collect the parcel. </a:t>
                      </a:r>
                      <a:endParaRPr lang="en-GB" sz="12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969"/>
                    </a:solidFill>
                  </a:tcPr>
                </a:tc>
              </a:tr>
            </a:tbl>
          </a:graphicData>
        </a:graphic>
      </p:graphicFrame>
      <p:graphicFrame>
        <p:nvGraphicFramePr>
          <p:cNvPr id="5" name="Table 4"/>
          <p:cNvGraphicFramePr>
            <a:graphicFrameLocks noGrp="1"/>
          </p:cNvGraphicFramePr>
          <p:nvPr/>
        </p:nvGraphicFramePr>
        <p:xfrm>
          <a:off x="2071670" y="1428736"/>
          <a:ext cx="6858048" cy="1559560"/>
        </p:xfrm>
        <a:graphic>
          <a:graphicData uri="http://schemas.openxmlformats.org/drawingml/2006/table">
            <a:tbl>
              <a:tblPr firstRow="1" bandRow="1">
                <a:tableStyleId>{5C22544A-7EE6-4342-B048-85BDC9FD1C3A}</a:tableStyleId>
              </a:tblPr>
              <a:tblGrid>
                <a:gridCol w="3429024"/>
                <a:gridCol w="3429024"/>
              </a:tblGrid>
              <a:tr h="370840">
                <a:tc>
                  <a:txBody>
                    <a:bodyPr/>
                    <a:lstStyle/>
                    <a:p>
                      <a:r>
                        <a:rPr lang="en-GB" sz="1200" b="0" dirty="0" smtClean="0">
                          <a:solidFill>
                            <a:schemeClr val="tx1"/>
                          </a:solidFill>
                          <a:latin typeface="Arial" pitchFamily="34" charset="0"/>
                          <a:cs typeface="Arial" pitchFamily="34" charset="0"/>
                        </a:rPr>
                        <a:t>Advantages of shopping on the high street </a:t>
                      </a:r>
                      <a:endParaRPr lang="en-GB" sz="1200" b="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FFF9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latin typeface="Arial" pitchFamily="34" charset="0"/>
                          <a:cs typeface="Arial" pitchFamily="34" charset="0"/>
                        </a:rPr>
                        <a:t>Disadvantages of shopping on the high street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969"/>
                    </a:solidFill>
                  </a:tcPr>
                </a:tc>
              </a:tr>
              <a:tr h="370840">
                <a:tc>
                  <a:txBody>
                    <a:bodyPr/>
                    <a:lstStyle/>
                    <a:p>
                      <a:pPr>
                        <a:buFont typeface="Arial" pitchFamily="34" charset="0"/>
                        <a:buChar char="•"/>
                      </a:pPr>
                      <a:r>
                        <a:rPr lang="en-GB" sz="1200" b="0" dirty="0" smtClean="0">
                          <a:solidFill>
                            <a:schemeClr val="tx1"/>
                          </a:solidFill>
                          <a:latin typeface="Arial" pitchFamily="34" charset="0"/>
                          <a:cs typeface="Arial" pitchFamily="34" charset="0"/>
                        </a:rPr>
                        <a:t>When we buy the product we do not have to</a:t>
                      </a:r>
                      <a:r>
                        <a:rPr lang="en-GB" sz="1200" b="0" baseline="0" dirty="0" smtClean="0">
                          <a:solidFill>
                            <a:schemeClr val="tx1"/>
                          </a:solidFill>
                          <a:latin typeface="Arial" pitchFamily="34" charset="0"/>
                          <a:cs typeface="Arial" pitchFamily="34" charset="0"/>
                        </a:rPr>
                        <a:t> wait for it to come to us. </a:t>
                      </a:r>
                    </a:p>
                    <a:p>
                      <a:pPr>
                        <a:buFont typeface="Arial" pitchFamily="34" charset="0"/>
                        <a:buChar char="•"/>
                      </a:pPr>
                      <a:r>
                        <a:rPr lang="en-GB" sz="1200" b="0" baseline="0" dirty="0" smtClean="0">
                          <a:solidFill>
                            <a:schemeClr val="tx1"/>
                          </a:solidFill>
                          <a:latin typeface="Arial" pitchFamily="34" charset="0"/>
                          <a:cs typeface="Arial" pitchFamily="34" charset="0"/>
                        </a:rPr>
                        <a:t>You can go shopping with your friends.</a:t>
                      </a:r>
                    </a:p>
                    <a:p>
                      <a:pPr>
                        <a:buFont typeface="Arial" pitchFamily="34" charset="0"/>
                        <a:buChar char="•"/>
                      </a:pPr>
                      <a:r>
                        <a:rPr lang="en-GB" sz="1200" b="0" baseline="0" dirty="0" smtClean="0">
                          <a:solidFill>
                            <a:schemeClr val="tx1"/>
                          </a:solidFill>
                          <a:latin typeface="Arial" pitchFamily="34" charset="0"/>
                          <a:cs typeface="Arial" pitchFamily="34" charset="0"/>
                        </a:rPr>
                        <a:t>You can sometimes find different products in market that you cannot find online. </a:t>
                      </a:r>
                      <a:endParaRPr lang="en-GB" sz="12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FFF9F"/>
                    </a:solidFill>
                  </a:tcPr>
                </a:tc>
                <a:tc>
                  <a:txBody>
                    <a:bodyPr/>
                    <a:lstStyle/>
                    <a:p>
                      <a:pPr>
                        <a:buFont typeface="Arial" pitchFamily="34" charset="0"/>
                        <a:buChar char="•"/>
                      </a:pPr>
                      <a:r>
                        <a:rPr lang="en-GB" sz="1200" b="0" dirty="0" smtClean="0">
                          <a:solidFill>
                            <a:schemeClr val="tx1"/>
                          </a:solidFill>
                          <a:latin typeface="Arial" pitchFamily="34" charset="0"/>
                          <a:cs typeface="Arial" pitchFamily="34" charset="0"/>
                        </a:rPr>
                        <a:t>It isn’t 24/7. you have to</a:t>
                      </a:r>
                      <a:r>
                        <a:rPr lang="en-GB" sz="1200" b="0" baseline="0" dirty="0" smtClean="0">
                          <a:solidFill>
                            <a:schemeClr val="tx1"/>
                          </a:solidFill>
                          <a:latin typeface="Arial" pitchFamily="34" charset="0"/>
                          <a:cs typeface="Arial" pitchFamily="34" charset="0"/>
                        </a:rPr>
                        <a:t> go to a store during open time.</a:t>
                      </a:r>
                    </a:p>
                    <a:p>
                      <a:pPr>
                        <a:buFont typeface="Arial" pitchFamily="34" charset="0"/>
                        <a:buChar char="•"/>
                      </a:pPr>
                      <a:r>
                        <a:rPr lang="en-GB" sz="1200" b="0" baseline="0" dirty="0" smtClean="0">
                          <a:solidFill>
                            <a:schemeClr val="tx1"/>
                          </a:solidFill>
                          <a:latin typeface="Arial" pitchFamily="34" charset="0"/>
                          <a:cs typeface="Arial" pitchFamily="34" charset="0"/>
                        </a:rPr>
                        <a:t>You have to sometimes queue up to buy something, which can take long.</a:t>
                      </a:r>
                    </a:p>
                    <a:p>
                      <a:pPr>
                        <a:buFont typeface="Arial" pitchFamily="34" charset="0"/>
                        <a:buChar char="•"/>
                      </a:pPr>
                      <a:r>
                        <a:rPr lang="en-GB" sz="1200" b="0" baseline="0" dirty="0" smtClean="0">
                          <a:solidFill>
                            <a:schemeClr val="tx1"/>
                          </a:solidFill>
                          <a:latin typeface="Arial" pitchFamily="34" charset="0"/>
                          <a:cs typeface="Arial" pitchFamily="34" charset="0"/>
                        </a:rPr>
                        <a:t>You have to sometimes pay to travel to the shop which can be expensive.</a:t>
                      </a:r>
                      <a:endParaRPr lang="en-GB" sz="1200" b="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6969"/>
                    </a:solidFill>
                  </a:tcPr>
                </a:tc>
              </a:tr>
            </a:tbl>
          </a:graphicData>
        </a:graphic>
      </p:graphicFrame>
      <p:sp>
        <p:nvSpPr>
          <p:cNvPr id="6" name="TextBox 5"/>
          <p:cNvSpPr txBox="1"/>
          <p:nvPr/>
        </p:nvSpPr>
        <p:spPr>
          <a:xfrm>
            <a:off x="2000232" y="4549676"/>
            <a:ext cx="7143768" cy="2308324"/>
          </a:xfrm>
          <a:prstGeom prst="rect">
            <a:avLst/>
          </a:prstGeom>
          <a:noFill/>
        </p:spPr>
        <p:txBody>
          <a:bodyPr wrap="square" rtlCol="0">
            <a:spAutoFit/>
          </a:bodyPr>
          <a:lstStyle/>
          <a:p>
            <a:r>
              <a:rPr lang="en-GB" sz="1200" dirty="0" smtClean="0">
                <a:latin typeface="Arial" pitchFamily="34" charset="0"/>
                <a:cs typeface="Arial" pitchFamily="34" charset="0"/>
              </a:rPr>
              <a:t>It is hard for the high street to compete with Amazon.  Here are some of the reasons:</a:t>
            </a:r>
          </a:p>
          <a:p>
            <a:pPr>
              <a:buFont typeface="Arial" pitchFamily="34" charset="0"/>
              <a:buChar char="•"/>
            </a:pPr>
            <a:r>
              <a:rPr lang="en-GB" sz="1200" dirty="0" smtClean="0">
                <a:latin typeface="Arial" pitchFamily="34" charset="0"/>
                <a:cs typeface="Arial" pitchFamily="34" charset="0"/>
              </a:rPr>
              <a:t>Amazon have warehouses. This means they do not have to pay for lots of small shops and save money. This allows more storage of products unlike small back room storage in high street shops. </a:t>
            </a:r>
          </a:p>
          <a:p>
            <a:pPr>
              <a:buFont typeface="Arial" pitchFamily="34" charset="0"/>
              <a:buChar char="•"/>
            </a:pPr>
            <a:r>
              <a:rPr lang="en-GB" sz="1200" dirty="0" smtClean="0">
                <a:latin typeface="Arial" pitchFamily="34" charset="0"/>
                <a:cs typeface="Arial" pitchFamily="34" charset="0"/>
              </a:rPr>
              <a:t>Amazon is a online company so as long as you have internet or </a:t>
            </a:r>
            <a:r>
              <a:rPr lang="en-GB" sz="1200" dirty="0" err="1" smtClean="0">
                <a:latin typeface="Arial" pitchFamily="34" charset="0"/>
                <a:cs typeface="Arial" pitchFamily="34" charset="0"/>
              </a:rPr>
              <a:t>wi-fi</a:t>
            </a:r>
            <a:r>
              <a:rPr lang="en-GB" sz="1200" dirty="0" smtClean="0">
                <a:latin typeface="Arial" pitchFamily="34" charset="0"/>
                <a:cs typeface="Arial" pitchFamily="34" charset="0"/>
              </a:rPr>
              <a:t> you can order from anywhere to anywhere. You have to go to shops which is time-consuming and sometimes expensive.</a:t>
            </a:r>
          </a:p>
          <a:p>
            <a:pPr>
              <a:buFont typeface="Arial" pitchFamily="34" charset="0"/>
              <a:buChar char="•"/>
            </a:pPr>
            <a:r>
              <a:rPr lang="en-GB" sz="1200" dirty="0" smtClean="0">
                <a:latin typeface="Arial" pitchFamily="34" charset="0"/>
                <a:cs typeface="Arial" pitchFamily="34" charset="0"/>
              </a:rPr>
              <a:t>As Amazon is internet based it is open 24/7. This means that at 1:00 in the morning you can order a download code for a game and get it instantly. You would have to go to a shop at opening times and wait in the queue to purchase the same game. </a:t>
            </a:r>
          </a:p>
          <a:p>
            <a:pPr>
              <a:buFont typeface="Arial" pitchFamily="34" charset="0"/>
              <a:buChar char="•"/>
            </a:pPr>
            <a:r>
              <a:rPr lang="en-GB" sz="1200" dirty="0" smtClean="0">
                <a:latin typeface="Arial" pitchFamily="34" charset="0"/>
                <a:cs typeface="Arial" pitchFamily="34" charset="0"/>
              </a:rPr>
              <a:t>Amazon pay their taxes in Luxemburg as they had a deal with the government to only pay around ¼ of their actual taxes. However this was exploited and they paid the money back in full. But during this time high streets were struggling to pay expenses as more people are going online and Amazon got more richer with little taxes. </a:t>
            </a:r>
            <a:endParaRPr lang="en-GB" sz="1200" dirty="0">
              <a:latin typeface="Arial" pitchFamily="34" charset="0"/>
              <a:cs typeface="Arial" pitchFamily="34" charset="0"/>
            </a:endParaRPr>
          </a:p>
        </p:txBody>
      </p:sp>
      <p:sp>
        <p:nvSpPr>
          <p:cNvPr id="8" name="Rectangle 7"/>
          <p:cNvSpPr/>
          <p:nvPr/>
        </p:nvSpPr>
        <p:spPr>
          <a:xfrm>
            <a:off x="214282" y="3786190"/>
            <a:ext cx="1785950" cy="71438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Arial" pitchFamily="34" charset="0"/>
                <a:cs typeface="Arial" pitchFamily="34" charset="0"/>
              </a:rPr>
              <a:t>Some people vandalize as there is no one there</a:t>
            </a:r>
            <a:endParaRPr lang="en-GB" sz="1200" dirty="0">
              <a:solidFill>
                <a:schemeClr val="tx1"/>
              </a:solidFill>
              <a:latin typeface="Arial" pitchFamily="34" charset="0"/>
              <a:cs typeface="Arial" pitchFamily="34" charset="0"/>
            </a:endParaRPr>
          </a:p>
        </p:txBody>
      </p:sp>
      <p:sp>
        <p:nvSpPr>
          <p:cNvPr id="7" name="Rectangle 6"/>
          <p:cNvSpPr/>
          <p:nvPr/>
        </p:nvSpPr>
        <p:spPr>
          <a:xfrm>
            <a:off x="214282" y="2000240"/>
            <a:ext cx="1785950" cy="71438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Arial" pitchFamily="34" charset="0"/>
                <a:cs typeface="Arial" pitchFamily="34" charset="0"/>
              </a:rPr>
              <a:t>Shops close as cannot afford to stay open</a:t>
            </a:r>
            <a:endParaRPr lang="en-GB" sz="1200" dirty="0">
              <a:solidFill>
                <a:schemeClr val="tx1"/>
              </a:solidFill>
              <a:latin typeface="Arial" pitchFamily="34" charset="0"/>
              <a:cs typeface="Arial" pitchFamily="34" charset="0"/>
            </a:endParaRPr>
          </a:p>
        </p:txBody>
      </p:sp>
      <p:sp>
        <p:nvSpPr>
          <p:cNvPr id="9" name="Rectangle 8"/>
          <p:cNvSpPr/>
          <p:nvPr/>
        </p:nvSpPr>
        <p:spPr>
          <a:xfrm>
            <a:off x="214282" y="2857496"/>
            <a:ext cx="1785950" cy="71438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Arial" pitchFamily="34" charset="0"/>
                <a:cs typeface="Arial" pitchFamily="34" charset="0"/>
              </a:rPr>
              <a:t>Lots of shops are empty </a:t>
            </a:r>
            <a:endParaRPr lang="en-GB" sz="1200" dirty="0">
              <a:solidFill>
                <a:schemeClr val="tx1"/>
              </a:solidFill>
              <a:latin typeface="Arial" pitchFamily="34" charset="0"/>
              <a:cs typeface="Arial" pitchFamily="34" charset="0"/>
            </a:endParaRPr>
          </a:p>
        </p:txBody>
      </p:sp>
      <p:sp>
        <p:nvSpPr>
          <p:cNvPr id="10" name="Rectangle 9"/>
          <p:cNvSpPr/>
          <p:nvPr/>
        </p:nvSpPr>
        <p:spPr>
          <a:xfrm>
            <a:off x="214282" y="4643446"/>
            <a:ext cx="1785950" cy="71438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Arial" pitchFamily="34" charset="0"/>
                <a:cs typeface="Arial" pitchFamily="34" charset="0"/>
              </a:rPr>
              <a:t>More people as no one reports it.</a:t>
            </a:r>
            <a:endParaRPr lang="en-GB" sz="1200" dirty="0">
              <a:solidFill>
                <a:schemeClr val="tx1"/>
              </a:solidFill>
              <a:latin typeface="Arial" pitchFamily="34" charset="0"/>
              <a:cs typeface="Arial" pitchFamily="34" charset="0"/>
            </a:endParaRPr>
          </a:p>
        </p:txBody>
      </p:sp>
      <p:sp>
        <p:nvSpPr>
          <p:cNvPr id="11" name="Rectangle 10"/>
          <p:cNvSpPr/>
          <p:nvPr/>
        </p:nvSpPr>
        <p:spPr>
          <a:xfrm>
            <a:off x="214282" y="5572140"/>
            <a:ext cx="1785950" cy="71438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Arial" pitchFamily="34" charset="0"/>
                <a:cs typeface="Arial" pitchFamily="34" charset="0"/>
              </a:rPr>
              <a:t>The place becomes empty. </a:t>
            </a:r>
            <a:endParaRPr lang="en-GB" sz="1200" dirty="0">
              <a:solidFill>
                <a:schemeClr val="tx1"/>
              </a:solidFill>
              <a:latin typeface="Arial" pitchFamily="34" charset="0"/>
              <a:cs typeface="Arial" pitchFamily="34" charset="0"/>
            </a:endParaRPr>
          </a:p>
        </p:txBody>
      </p:sp>
      <p:sp>
        <p:nvSpPr>
          <p:cNvPr id="14" name="TextBox 13"/>
          <p:cNvSpPr txBox="1"/>
          <p:nvPr/>
        </p:nvSpPr>
        <p:spPr>
          <a:xfrm rot="20322364">
            <a:off x="928662" y="428604"/>
            <a:ext cx="2143140" cy="707886"/>
          </a:xfrm>
          <a:prstGeom prst="rect">
            <a:avLst/>
          </a:prstGeom>
          <a:noFill/>
        </p:spPr>
        <p:txBody>
          <a:bodyPr wrap="square" rtlCol="0">
            <a:spAutoFit/>
          </a:bodyPr>
          <a:lstStyle/>
          <a:p>
            <a:r>
              <a:rPr lang="en-GB" sz="4000" u="sng" dirty="0" smtClean="0">
                <a:solidFill>
                  <a:srgbClr val="FA6500"/>
                </a:solidFill>
                <a:latin typeface="Arial" pitchFamily="34" charset="0"/>
                <a:cs typeface="Arial" pitchFamily="34" charset="0"/>
              </a:rPr>
              <a:t>Amazon </a:t>
            </a:r>
            <a:endParaRPr lang="en-GB" sz="4000" u="sng" dirty="0">
              <a:solidFill>
                <a:srgbClr val="FA6500"/>
              </a:solidFill>
              <a:latin typeface="Arial" pitchFamily="34" charset="0"/>
              <a:cs typeface="Arial" pitchFamily="34" charset="0"/>
            </a:endParaRPr>
          </a:p>
        </p:txBody>
      </p:sp>
      <p:sp>
        <p:nvSpPr>
          <p:cNvPr id="15" name="TextBox 14"/>
          <p:cNvSpPr txBox="1"/>
          <p:nvPr/>
        </p:nvSpPr>
        <p:spPr>
          <a:xfrm>
            <a:off x="3428992" y="214290"/>
            <a:ext cx="1000132" cy="707886"/>
          </a:xfrm>
          <a:prstGeom prst="rect">
            <a:avLst/>
          </a:prstGeom>
          <a:noFill/>
        </p:spPr>
        <p:txBody>
          <a:bodyPr wrap="square" rtlCol="0">
            <a:spAutoFit/>
          </a:bodyPr>
          <a:lstStyle/>
          <a:p>
            <a:r>
              <a:rPr lang="en-GB" sz="4000" u="sng" dirty="0" smtClean="0">
                <a:latin typeface="Arial" pitchFamily="34" charset="0"/>
                <a:cs typeface="Arial" pitchFamily="34" charset="0"/>
              </a:rPr>
              <a:t>VS</a:t>
            </a:r>
            <a:endParaRPr lang="en-GB" sz="4000" u="sng" dirty="0">
              <a:latin typeface="Arial" pitchFamily="34" charset="0"/>
              <a:cs typeface="Arial" pitchFamily="34" charset="0"/>
            </a:endParaRPr>
          </a:p>
        </p:txBody>
      </p:sp>
      <p:sp>
        <p:nvSpPr>
          <p:cNvPr id="16" name="TextBox 15"/>
          <p:cNvSpPr txBox="1"/>
          <p:nvPr/>
        </p:nvSpPr>
        <p:spPr>
          <a:xfrm rot="1169474">
            <a:off x="4536782" y="456441"/>
            <a:ext cx="2857520" cy="707886"/>
          </a:xfrm>
          <a:prstGeom prst="rect">
            <a:avLst/>
          </a:prstGeom>
          <a:noFill/>
        </p:spPr>
        <p:txBody>
          <a:bodyPr wrap="square" rtlCol="0">
            <a:spAutoFit/>
          </a:bodyPr>
          <a:lstStyle/>
          <a:p>
            <a:r>
              <a:rPr lang="en-GB" sz="4000" u="sng" dirty="0" smtClean="0">
                <a:solidFill>
                  <a:srgbClr val="4070AA"/>
                </a:solidFill>
                <a:latin typeface="Arial" pitchFamily="34" charset="0"/>
                <a:cs typeface="Arial" pitchFamily="34" charset="0"/>
              </a:rPr>
              <a:t>High street</a:t>
            </a:r>
            <a:r>
              <a:rPr lang="en-GB" sz="4000" u="sng" dirty="0" smtClean="0">
                <a:solidFill>
                  <a:schemeClr val="accent1"/>
                </a:solidFill>
                <a:latin typeface="Arial" pitchFamily="34" charset="0"/>
                <a:cs typeface="Arial" pitchFamily="34" charset="0"/>
              </a:rPr>
              <a:t>.</a:t>
            </a:r>
            <a:r>
              <a:rPr lang="en-GB" sz="4000" u="sng" dirty="0" smtClean="0">
                <a:latin typeface="Arial" pitchFamily="34" charset="0"/>
                <a:cs typeface="Arial" pitchFamily="34" charset="0"/>
              </a:rPr>
              <a:t> </a:t>
            </a:r>
            <a:endParaRPr lang="en-GB" sz="4000" u="sng"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409</Words>
  <Application>Microsoft Office PowerPoint</Application>
  <PresentationFormat>On-screen Show (4:3)</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modobbir</dc:creator>
  <cp:lastModifiedBy>modobbir</cp:lastModifiedBy>
  <cp:revision>12</cp:revision>
  <dcterms:created xsi:type="dcterms:W3CDTF">2020-06-03T08:49:15Z</dcterms:created>
  <dcterms:modified xsi:type="dcterms:W3CDTF">2020-06-03T10:42:27Z</dcterms:modified>
</cp:coreProperties>
</file>